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2060"/>
    <a:srgbClr val="360000"/>
    <a:srgbClr val="FF3399"/>
    <a:srgbClr val="660066"/>
    <a:srgbClr val="B401E5"/>
    <a:srgbClr val="9A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6D60D-7300-44E1-A74E-D443571B7EA2}" type="datetimeFigureOut">
              <a:rPr lang="es-CR" smtClean="0"/>
              <a:pPr/>
              <a:t>10/04/2009</a:t>
            </a:fld>
            <a:endParaRPr lang="fr-F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43955-AF68-4C06-88DC-F3271E1268FD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43955-AF68-4C06-88DC-F3271E1268FD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isósceles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5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5B472B-2CCD-4DD4-BB58-C4677F92D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BEBEA-EFC5-4AC7-9210-064C14B87F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C47B-972D-404E-AE10-C1EE6158E6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s-CR" noProof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7071-AF3C-4F5D-85F4-3D32817CA4E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64D32-EC3E-4F1B-97B6-45602CD781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rectángulo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Triángulo isósceles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5 Conector recto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89C5-9AE4-480B-A4B3-43D4CBF8D7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BC589-5336-4847-8779-FFC0E591AC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D81734FC-61D7-49C8-9661-E7C14738B2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4CC8A-A043-4492-B3E1-DF9364D19F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3DAE8-8D17-41A8-A1F3-3B90424937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7608404-D136-42FF-88AB-4E2B597DF3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0D06D7A9-F944-4FC6-82B3-DBAB7CB60C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0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693C7F9-82D2-4CE2-808A-E8C4D0E8C2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6" r:id="rId6"/>
    <p:sldLayoutId id="2147483717" r:id="rId7"/>
    <p:sldLayoutId id="2147483725" r:id="rId8"/>
    <p:sldLayoutId id="2147483726" r:id="rId9"/>
    <p:sldLayoutId id="2147483718" r:id="rId10"/>
    <p:sldLayoutId id="2147483719" r:id="rId11"/>
    <p:sldLayoutId id="2147483727" r:id="rId12"/>
  </p:sldLayoutIdLst>
  <p:transition spd="slow">
    <p:pull dir="rd"/>
  </p:transition>
  <p:timing>
    <p:tnLst>
      <p:par>
        <p:cTn id="1" dur="indefinite" restart="never" nodeType="tmRoot"/>
      </p:par>
    </p:tnLst>
  </p:timing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D96C89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D96C89"/>
          </a:solidFill>
          <a:latin typeface="Century Gothic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CD91A0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kattia\Music\1986%20-%20True%20Blue\06%20-%20Madonna%20-%20True%20Blue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6.jpeg"/><Relationship Id="rId7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997200"/>
            <a:ext cx="8820150" cy="295275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fr-FR" sz="8800" b="1" cap="all" dirty="0">
                <a:ln w="0"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blipFill>
                  <a:blip r:embed="rId4"/>
                  <a:tile tx="0" ty="0" sx="100000" sy="100000" flip="none" algn="tl"/>
                </a:blipFill>
                <a:effectLst>
                  <a:reflection blurRad="6350" stA="55000" endA="300" endPos="45500" dir="5400000" sy="-100000" algn="bl" rotWithShape="0"/>
                </a:effectLst>
                <a:latin typeface="JasmineUPC" pitchFamily="18" charset="-34"/>
                <a:cs typeface="JasmineUPC" pitchFamily="18" charset="-34"/>
              </a:rPr>
              <a:t>Les Pronoms Personnels</a:t>
            </a:r>
          </a:p>
        </p:txBody>
      </p:sp>
      <p:pic>
        <p:nvPicPr>
          <p:cNvPr id="6" name="06 - Madonna - True Blu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7929563" y="58578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G6B9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1368" y="785794"/>
            <a:ext cx="2444036" cy="4143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Tm="5000">
    <p:pull dir="rd"/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22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8 0  0.069 0.0413  0.069 0.09191  C 0.069 0.12522  0.056 0.15452  0.037 0.17184  C 0.037 0.17184  0.036 0.17184  0.036 0.17184  C 0.029 0.1785  0.025 0.18916  0.025 0.20115  C 0.025 0.2118  0.029 0.22113  0.034 0.22779  C 0.042 0.23845  0.047 0.25443  0.047 0.27042  C 0.047 0.30505  0.026 0.33302  0 0.33302  C -0.026 0.33302  -0.047 0.30505  -0.047 0.27042  C -0.047 0.25443  -0.042 0.23845  -0.034 0.22779  C -0.029 0.22113  -0.026 0.2118  -0.026 0.20115  C -0.026 0.18916  -0.03 0.1785  -0.036 0.17184  C -0.036 0.17184  -0.037 0.17184  -0.037 0.17184  C -0.057 0.15452  -0.07 0.12522  -0.07 0.09191  C -0.07 0.0413  -0.039 0  0 0  C 0 0  0 0  0 0  Z" pathEditMode="relative" ptsTypes="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34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GFEE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642918"/>
            <a:ext cx="3714776" cy="3360092"/>
          </a:xfrm>
          <a:prstGeom prst="rect">
            <a:avLst/>
          </a:prstGeom>
          <a:ln>
            <a:solidFill>
              <a:srgbClr val="C00000"/>
            </a:solidFill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3" name="2 CuadroTexto"/>
          <p:cNvSpPr txBox="1"/>
          <p:nvPr/>
        </p:nvSpPr>
        <p:spPr>
          <a:xfrm>
            <a:off x="2571736" y="5214950"/>
            <a:ext cx="435771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R" sz="6000" b="1" dirty="0">
                <a:ln w="900" cmpd="sng">
                  <a:solidFill>
                    <a:srgbClr val="360000"/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MOI ,  JE</a:t>
            </a:r>
            <a:endParaRPr lang="es-CR" sz="6000" dirty="0">
              <a:ln w="900" cmpd="sng">
                <a:solidFill>
                  <a:srgbClr val="360000"/>
                </a:solidFill>
                <a:prstDash val="solid"/>
              </a:ln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 advTm="5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118 -0.15719  0.132 -0.15719  0.011 0  C 0.132 -0.15719  0.132 0.17584  0.011 0.01465  C 0.132 0.17584  -0.118 0.17584  0 0.01465  C -0.118 0.17584  -0.118 -0.15719  0 0  Z" pathEditMode="relative" ptsTypes="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571736" y="5143512"/>
            <a:ext cx="4500594" cy="928694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C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TOI, TU</a:t>
            </a:r>
            <a:endParaRPr lang="es-CR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2291" name="4 Imagen" descr="sendy2dp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28604"/>
            <a:ext cx="3365500" cy="4413250"/>
          </a:xfrm>
          <a:prstGeom prst="ellipse">
            <a:avLst/>
          </a:prstGeom>
          <a:ln w="63500" cap="rnd">
            <a:solidFill>
              <a:srgbClr val="00206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25  -0.046 -0.16651  -0.113 -0.17184  C -0.177 -0.1785  -0.237 -0.11856  -0.241 -0.03197  C -0.246 0.04796  -0.204 0.12255  -0.144 0.12788  C -0.089 0.13188  -0.037 0.08259  -0.033 0.00799  C -0.029 -0.05994  -0.064 -0.12389  -0.115 -0.12921  C -0.162 -0.13321  -0.206 -0.09191  -0.209 -0.02931  C -0.212 0.02664  -0.184 0.08126  -0.142 0.08392  C -0.104 0.08792  -0.068 0.05595  -0.065 0.00533  C -0.063 -0.03996  -0.084 -0.08392  -0.117 -0.08659  C -0.146 -0.08925  -0.175 -0.06527  -0.177 -0.02664  C -0.179 0.00666  -0.164 0.03863  -0.14 0.0413  C -0.12 0.04396  -0.099 0.02931  -0.098 0.00266  C -0.096 -0.01865  -0.104 -0.0413  -0.119 -0.04396  C -0.131 -0.04396  -0.143 -0.03863  -0.145 -0.02398  C -0.146 -0.01465  -0.144 -0.00533  -0.138 -0.00133  C -0.135 0  -0.133 0  -0.13 -0.00133  E" pathEditMode="relative" ptsTypes="">
                                      <p:cBhvr>
                                        <p:cTn id="26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>
            <a:lum bright="-20000" contrast="20000"/>
          </a:blip>
          <a:srcRect r="18077" b="37736"/>
          <a:stretch>
            <a:fillRect/>
          </a:stretch>
        </p:blipFill>
        <p:spPr>
          <a:xfrm>
            <a:off x="285720" y="285729"/>
            <a:ext cx="1805438" cy="12858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2 CuadroTexto"/>
          <p:cNvSpPr txBox="1"/>
          <p:nvPr/>
        </p:nvSpPr>
        <p:spPr>
          <a:xfrm>
            <a:off x="3000364" y="5286388"/>
            <a:ext cx="5500726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R" sz="6000" b="1" dirty="0" smtClean="0">
                <a:ln w="11430"/>
                <a:blipFill>
                  <a:blip r:embed="rId3"/>
                  <a:tile tx="0" ty="0" sx="100000" sy="100000" flip="none" algn="tl"/>
                </a:blip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Elle, ELLE</a:t>
            </a:r>
            <a:endParaRPr lang="es-CR" sz="6000" b="1" dirty="0">
              <a:ln w="11430"/>
              <a:blipFill>
                <a:blip r:embed="rId3"/>
                <a:tile tx="0" ty="0" sx="100000" sy="100000" flip="none" algn="tl"/>
              </a:blip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3 Imagen" descr="Dibujo 3.jpg"/>
          <p:cNvPicPr>
            <a:picLocks noChangeAspect="1"/>
          </p:cNvPicPr>
          <p:nvPr/>
        </p:nvPicPr>
        <p:blipFill>
          <a:blip r:embed="rId4">
            <a:lum bright="-10000" contrast="20000"/>
          </a:blip>
          <a:srcRect l="29226" t="4698" r="41186" b="19798"/>
          <a:stretch>
            <a:fillRect/>
          </a:stretch>
        </p:blipFill>
        <p:spPr>
          <a:xfrm>
            <a:off x="4786314" y="357166"/>
            <a:ext cx="2500330" cy="4691368"/>
          </a:xfrm>
          <a:prstGeom prst="rect">
            <a:avLst/>
          </a:prstGeom>
          <a:ln>
            <a:noFill/>
          </a:ln>
          <a:effectLst>
            <a:glow rad="228600">
              <a:schemeClr val="bg1">
                <a:lumMod val="95000"/>
                <a:lumOff val="5000"/>
                <a:alpha val="40000"/>
              </a:schemeClr>
            </a:glow>
            <a:innerShdw blurRad="63500" dist="50800" dir="18900000">
              <a:prstClr val="black">
                <a:alpha val="50000"/>
              </a:prstClr>
            </a:innerShdw>
            <a:reflection blurRad="12700" stA="30000" endPos="30000" dist="5000" dir="5400000" sy="-100000" algn="bl" rotWithShape="0"/>
            <a:softEdge rad="1270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4 Flecha derecha"/>
          <p:cNvSpPr/>
          <p:nvPr/>
        </p:nvSpPr>
        <p:spPr>
          <a:xfrm>
            <a:off x="2714612" y="571480"/>
            <a:ext cx="1357322" cy="500066"/>
          </a:xfrm>
          <a:prstGeom prst="rightArrow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6" name="5 Estrella de 5 puntas"/>
          <p:cNvSpPr/>
          <p:nvPr/>
        </p:nvSpPr>
        <p:spPr>
          <a:xfrm>
            <a:off x="7429520" y="928670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blipFill>
            <a:blip r:embed="rId5"/>
            <a:tile tx="0" ty="0" sx="100000" sy="100000" flip="none" algn="tl"/>
          </a:blip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3143240" y="2571744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blipFill>
            <a:blip r:embed="rId6"/>
            <a:tile tx="0" ty="0" sx="100000" sy="100000" flip="none" algn="tl"/>
          </a:blip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7 Estrella de 5 puntas"/>
          <p:cNvSpPr/>
          <p:nvPr/>
        </p:nvSpPr>
        <p:spPr>
          <a:xfrm>
            <a:off x="3929058" y="1428736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blipFill>
            <a:blip r:embed="rId7"/>
            <a:tile tx="0" ty="0" sx="100000" sy="100000" flip="none" algn="tl"/>
          </a:blip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8 Estrella de 5 puntas"/>
          <p:cNvSpPr/>
          <p:nvPr/>
        </p:nvSpPr>
        <p:spPr>
          <a:xfrm>
            <a:off x="7429520" y="3429000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gradFill flip="none" rotWithShape="1">
            <a:gsLst>
              <a:gs pos="0">
                <a:schemeClr val="accent3">
                  <a:shade val="45000"/>
                  <a:satMod val="155000"/>
                </a:schemeClr>
              </a:gs>
              <a:gs pos="60000">
                <a:schemeClr val="accent3">
                  <a:shade val="95000"/>
                  <a:satMod val="150000"/>
                </a:schemeClr>
              </a:gs>
              <a:gs pos="100000">
                <a:schemeClr val="accent3">
                  <a:tint val="87000"/>
                  <a:satMod val="25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9 Estrella de 5 puntas"/>
          <p:cNvSpPr/>
          <p:nvPr/>
        </p:nvSpPr>
        <p:spPr>
          <a:xfrm>
            <a:off x="8143900" y="2214554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blipFill>
            <a:blip r:embed="rId8"/>
            <a:tile tx="0" ty="0" sx="100000" sy="100000" flip="none" algn="tl"/>
          </a:blip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10 Estrella de 5 puntas"/>
          <p:cNvSpPr/>
          <p:nvPr/>
        </p:nvSpPr>
        <p:spPr>
          <a:xfrm>
            <a:off x="4071934" y="3857628"/>
            <a:ext cx="571504" cy="500066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blipFill>
            <a:blip r:embed="rId9"/>
            <a:tile tx="0" ty="0" sx="100000" sy="100000" flip="none" algn="tl"/>
          </a:blip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5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143108" y="5429264"/>
            <a:ext cx="4572032" cy="1015663"/>
          </a:xfrm>
          <a:prstGeom prst="rect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R" sz="6000" b="1" dirty="0" smtClean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omic Sans MS" pitchFamily="66" charset="0"/>
              </a:rPr>
              <a:t>Lui,   IL</a:t>
            </a:r>
            <a:endParaRPr lang="es-CR" sz="6000" b="1" dirty="0">
              <a:ln w="11430"/>
              <a:solidFill>
                <a:schemeClr val="bg2">
                  <a:lumMod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3 Imagen" descr="james_blu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642918"/>
            <a:ext cx="4572032" cy="4541551"/>
          </a:xfrm>
          <a:prstGeom prst="rect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</p:pic>
      <p:pic>
        <p:nvPicPr>
          <p:cNvPr id="5" name="4 Imagen" descr="CG51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794" y="4572008"/>
            <a:ext cx="585267" cy="615749"/>
          </a:xfrm>
          <a:prstGeom prst="rect">
            <a:avLst/>
          </a:prstGeom>
        </p:spPr>
      </p:pic>
      <p:pic>
        <p:nvPicPr>
          <p:cNvPr id="6" name="5 Imagen" descr="CG51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4714884"/>
            <a:ext cx="585267" cy="615749"/>
          </a:xfrm>
          <a:prstGeom prst="rect">
            <a:avLst/>
          </a:prstGeom>
        </p:spPr>
      </p:pic>
      <p:pic>
        <p:nvPicPr>
          <p:cNvPr id="8" name="7 Imagen" descr="CG51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357166"/>
            <a:ext cx="585267" cy="615749"/>
          </a:xfrm>
          <a:prstGeom prst="rect">
            <a:avLst/>
          </a:prstGeom>
        </p:spPr>
      </p:pic>
      <p:pic>
        <p:nvPicPr>
          <p:cNvPr id="9" name="8 Imagen" descr="CG51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2" y="500042"/>
            <a:ext cx="585267" cy="615749"/>
          </a:xfrm>
          <a:prstGeom prst="rect">
            <a:avLst/>
          </a:prstGeom>
        </p:spPr>
      </p:pic>
      <p:sp>
        <p:nvSpPr>
          <p:cNvPr id="13" name="12 Flecha derecha"/>
          <p:cNvSpPr/>
          <p:nvPr/>
        </p:nvSpPr>
        <p:spPr>
          <a:xfrm>
            <a:off x="1214414" y="5715016"/>
            <a:ext cx="500066" cy="4286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14 Flecha derecha"/>
          <p:cNvSpPr/>
          <p:nvPr/>
        </p:nvSpPr>
        <p:spPr>
          <a:xfrm rot="10800000">
            <a:off x="7085440" y="5730467"/>
            <a:ext cx="500066" cy="4286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</p:cSld>
  <p:clrMapOvr>
    <a:masterClrMapping/>
  </p:clrMapOvr>
  <p:transition spd="slow" advTm="5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857224" y="1142984"/>
          <a:ext cx="6167438" cy="4294833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2095980"/>
                <a:gridCol w="2015646"/>
                <a:gridCol w="2055812"/>
              </a:tblGrid>
              <a:tr h="650907">
                <a:tc>
                  <a:txBody>
                    <a:bodyPr/>
                    <a:lstStyle/>
                    <a:p>
                      <a:pPr algn="ctr"/>
                      <a:r>
                        <a:rPr lang="fr-FR" sz="2800" noProof="0" dirty="0" smtClean="0">
                          <a:ln w="9525">
                            <a:solidFill>
                              <a:srgbClr val="002060"/>
                            </a:solidFill>
                          </a:ln>
                          <a:solidFill>
                            <a:srgbClr val="FFFF00"/>
                          </a:solidFill>
                          <a:effectLst>
                            <a:innerShdw blurRad="114300">
                              <a:prstClr val="black"/>
                            </a:innerShdw>
                          </a:effectLst>
                          <a:latin typeface="Georgia" pitchFamily="18" charset="0"/>
                        </a:rPr>
                        <a:t>Singulier</a:t>
                      </a:r>
                      <a:endParaRPr lang="fr-FR" sz="2800" noProof="0" dirty="0">
                        <a:ln w="9525">
                          <a:solidFill>
                            <a:srgbClr val="002060"/>
                          </a:solidFill>
                        </a:ln>
                        <a:solidFill>
                          <a:srgbClr val="FFFF00"/>
                        </a:solidFill>
                        <a:effectLst>
                          <a:innerShdw blurRad="114300">
                            <a:prstClr val="black"/>
                          </a:innerShdw>
                        </a:effectLst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Pronoms</a:t>
                      </a:r>
                      <a:r>
                        <a:rPr lang="fr-FR" baseline="0" noProof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Personnels</a:t>
                      </a:r>
                      <a:endParaRPr lang="fr-FR" noProof="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Pronoms Toniques</a:t>
                      </a:r>
                      <a:endParaRPr lang="fr-FR" noProof="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</a:tr>
              <a:tr h="947313">
                <a:tc>
                  <a:txBody>
                    <a:bodyPr/>
                    <a:lstStyle/>
                    <a:p>
                      <a:r>
                        <a:rPr lang="fr-FR" noProof="0" dirty="0" smtClean="0"/>
                        <a:t>1</a:t>
                      </a:r>
                      <a:r>
                        <a:rPr lang="fr-FR" baseline="0" noProof="0" dirty="0" smtClean="0"/>
                        <a:t> ère personne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JE</a:t>
                      </a:r>
                      <a:r>
                        <a:rPr lang="fr-FR" sz="4000" baseline="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 / J’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MOI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898871">
                <a:tc>
                  <a:txBody>
                    <a:bodyPr/>
                    <a:lstStyle/>
                    <a:p>
                      <a:r>
                        <a:rPr lang="fr-FR" noProof="0" dirty="0" smtClean="0"/>
                        <a:t>2 ème personne</a:t>
                      </a:r>
                      <a:endParaRPr lang="fr-FR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TU </a:t>
                      </a:r>
                      <a:endParaRPr lang="fr-FR" sz="4000" noProof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TOI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898871">
                <a:tc>
                  <a:txBody>
                    <a:bodyPr/>
                    <a:lstStyle/>
                    <a:p>
                      <a:r>
                        <a:rPr lang="fr-FR" noProof="0" dirty="0" smtClean="0"/>
                        <a:t>3 ème</a:t>
                      </a:r>
                      <a:r>
                        <a:rPr lang="fr-FR" baseline="0" noProof="0" dirty="0" smtClean="0"/>
                        <a:t> personne </a:t>
                      </a:r>
                      <a:r>
                        <a:rPr lang="fr-FR" baseline="0" noProof="0" dirty="0" smtClean="0">
                          <a:solidFill>
                            <a:srgbClr val="C00000"/>
                          </a:solidFill>
                        </a:rPr>
                        <a:t>Masculin</a:t>
                      </a:r>
                      <a:endParaRPr lang="fr-FR" b="1" noProof="0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Il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LUI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898871">
                <a:tc>
                  <a:txBody>
                    <a:bodyPr/>
                    <a:lstStyle/>
                    <a:p>
                      <a:r>
                        <a:rPr lang="fr-FR" noProof="0" dirty="0" smtClean="0"/>
                        <a:t>3 ème</a:t>
                      </a:r>
                      <a:r>
                        <a:rPr lang="fr-FR" baseline="0" noProof="0" dirty="0" smtClean="0"/>
                        <a:t> personne </a:t>
                      </a:r>
                      <a:r>
                        <a:rPr lang="fr-FR" baseline="0" noProof="0" dirty="0" smtClean="0">
                          <a:solidFill>
                            <a:srgbClr val="C00000"/>
                          </a:solidFill>
                        </a:rPr>
                        <a:t>Féminin</a:t>
                      </a:r>
                      <a:endParaRPr lang="fr-FR" b="1" noProof="0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ELLE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noProof="0" dirty="0" smtClean="0">
                          <a:effectLst>
                            <a:glow rad="1397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Georgia" pitchFamily="18" charset="0"/>
                        </a:rPr>
                        <a:t>ELLE</a:t>
                      </a:r>
                      <a:endParaRPr lang="fr-FR" sz="4000" noProof="0" dirty="0">
                        <a:effectLst>
                          <a:glow rad="1397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Georgia" pitchFamily="18" charset="0"/>
                      </a:endParaRPr>
                    </a:p>
                  </a:txBody>
                  <a:tcPr marL="137160" marR="137160" marT="137160" marB="13716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000100" y="428604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01600">
                    <a:srgbClr val="00206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OBSERVE :</a:t>
            </a:r>
            <a:endParaRPr lang="fr-FR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01600">
                  <a:srgbClr val="00206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2071670" y="4214818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000232" y="5072074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9 Imagen" descr="observ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82" y="5072074"/>
            <a:ext cx="1590675" cy="1581150"/>
          </a:xfrm>
          <a:prstGeom prst="ellipse">
            <a:avLst/>
          </a:prstGeom>
          <a:ln w="63500" cap="rnd" cmpd="dbl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hilly" dir="t"/>
          </a:scene3d>
          <a:sp3d extrusionH="76200" contourW="7620" prstMaterial="dkEdge">
            <a:bevelT w="95250" h="31750"/>
            <a:extrusionClr>
              <a:srgbClr val="002060"/>
            </a:extrusionClr>
            <a:contourClr>
              <a:schemeClr val="bg1"/>
            </a:contourClr>
          </a:sp3d>
        </p:spPr>
      </p:pic>
    </p:spTree>
  </p:cSld>
  <p:clrMapOvr>
    <a:masterClrMapping/>
  </p:clrMapOvr>
  <p:transition spd="slow" advTm="10000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G6049.png"/>
          <p:cNvPicPr>
            <a:picLocks noChangeAspect="1"/>
          </p:cNvPicPr>
          <p:nvPr/>
        </p:nvPicPr>
        <p:blipFill>
          <a:blip r:embed="rId2">
            <a:lum bright="-20000" contrast="30000"/>
          </a:blip>
          <a:stretch>
            <a:fillRect/>
          </a:stretch>
        </p:blipFill>
        <p:spPr>
          <a:xfrm>
            <a:off x="2979441" y="785794"/>
            <a:ext cx="3655818" cy="3823901"/>
          </a:xfrm>
          <a:prstGeom prst="rect">
            <a:avLst/>
          </a:prstGeom>
          <a:ln w="76200">
            <a:solidFill>
              <a:srgbClr val="000066">
                <a:alpha val="89020"/>
              </a:srgb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000" dir="5400000" sy="-100000" algn="bl" rotWithShape="0"/>
          </a:effectLst>
        </p:spPr>
      </p:pic>
      <p:sp>
        <p:nvSpPr>
          <p:cNvPr id="3" name="2 CuadroTexto"/>
          <p:cNvSpPr txBox="1"/>
          <p:nvPr/>
        </p:nvSpPr>
        <p:spPr>
          <a:xfrm>
            <a:off x="1142976" y="4929198"/>
            <a:ext cx="7143800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 contourW="12700" prstMaterial="dkEdge">
              <a:bevelT w="38100" h="25400" prst="angle"/>
              <a:contourClr>
                <a:schemeClr val="bg1"/>
              </a:contourClr>
            </a:sp3d>
          </a:bodyPr>
          <a:lstStyle/>
          <a:p>
            <a:pPr algn="ctr"/>
            <a:r>
              <a:rPr lang="fr-FR" sz="6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Gungsuh" pitchFamily="18" charset="-127"/>
                <a:ea typeface="Gungsuh" pitchFamily="18" charset="-127"/>
                <a:cs typeface="Kalinga" pitchFamily="2" charset="0"/>
              </a:rPr>
              <a:t>Nous,  Nous</a:t>
            </a:r>
            <a:endParaRPr lang="fr-FR" sz="6000" b="1" dirty="0">
              <a:ln w="50800"/>
              <a:solidFill>
                <a:schemeClr val="bg1">
                  <a:shade val="50000"/>
                </a:schemeClr>
              </a:solidFill>
              <a:latin typeface="Gungsuh" pitchFamily="18" charset="-127"/>
              <a:ea typeface="Gungsuh" pitchFamily="18" charset="-127"/>
              <a:cs typeface="Kalinga" pitchFamily="2" charset="0"/>
            </a:endParaRPr>
          </a:p>
        </p:txBody>
      </p:sp>
    </p:spTree>
  </p:cSld>
  <p:clrMapOvr>
    <a:masterClrMapping/>
  </p:clrMapOvr>
  <p:transition spd="slow" advTm="5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ronomeVoi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785794"/>
            <a:ext cx="3543300" cy="3581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>
                <a:lumMod val="10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2 CuadroTexto"/>
          <p:cNvSpPr txBox="1"/>
          <p:nvPr/>
        </p:nvSpPr>
        <p:spPr>
          <a:xfrm>
            <a:off x="2357422" y="5000636"/>
            <a:ext cx="4714908" cy="10156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6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David" pitchFamily="34" charset="-79"/>
                <a:ea typeface="BatangChe" pitchFamily="49" charset="-127"/>
                <a:cs typeface="David" pitchFamily="34" charset="-79"/>
              </a:rPr>
              <a:t>Vous, vous</a:t>
            </a:r>
            <a:endParaRPr lang="fr-FR" sz="6000" b="1" dirty="0">
              <a:ln w="50800"/>
              <a:solidFill>
                <a:schemeClr val="bg1">
                  <a:shade val="50000"/>
                </a:schemeClr>
              </a:solidFill>
              <a:latin typeface="David" pitchFamily="34" charset="-79"/>
              <a:ea typeface="BatangChe" pitchFamily="49" charset="-127"/>
              <a:cs typeface="David" pitchFamily="34" charset="-79"/>
            </a:endParaRPr>
          </a:p>
        </p:txBody>
      </p:sp>
    </p:spTree>
  </p:cSld>
  <p:clrMapOvr>
    <a:masterClrMapping/>
  </p:clrMapOvr>
  <p:transition spd="slow"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214942" y="5286388"/>
            <a:ext cx="35719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000" dirty="0" smtClean="0">
                <a:solidFill>
                  <a:schemeClr val="tx2">
                    <a:lumMod val="10000"/>
                  </a:schemeClr>
                </a:solidFill>
                <a:latin typeface="Cambria" pitchFamily="18" charset="0"/>
                <a:ea typeface="Gungsuh" pitchFamily="18" charset="-127"/>
              </a:rPr>
              <a:t>Eux ,  Ils</a:t>
            </a:r>
            <a:endParaRPr lang="fr-FR" sz="6000" dirty="0">
              <a:solidFill>
                <a:schemeClr val="tx2">
                  <a:lumMod val="10000"/>
                </a:schemeClr>
              </a:solidFill>
              <a:latin typeface="Cambria" pitchFamily="18" charset="0"/>
              <a:ea typeface="Gungsuh" pitchFamily="18" charset="-127"/>
            </a:endParaRPr>
          </a:p>
        </p:txBody>
      </p:sp>
      <p:pic>
        <p:nvPicPr>
          <p:cNvPr id="3" name="2 Imagen" descr="Dibujo.jpg"/>
          <p:cNvPicPr>
            <a:picLocks noChangeAspect="1"/>
          </p:cNvPicPr>
          <p:nvPr/>
        </p:nvPicPr>
        <p:blipFill>
          <a:blip r:embed="rId3">
            <a:lum bright="-20000" contrast="20000"/>
          </a:blip>
          <a:stretch>
            <a:fillRect/>
          </a:stretch>
        </p:blipFill>
        <p:spPr>
          <a:xfrm>
            <a:off x="357158" y="214290"/>
            <a:ext cx="6467475" cy="4552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 advTm="5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25 -0.1119  L 0.25 0  L 0.125 0.1119  L 0 0  Z" pathEditMode="relative" ptsTypes="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293</TotalTime>
  <Words>57</Words>
  <Application>Microsoft Office PowerPoint</Application>
  <PresentationFormat>Presentación en pantalla (4:3)</PresentationFormat>
  <Paragraphs>25</Paragraphs>
  <Slides>9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Les Pronoms Personnels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Pronoms Personnels</dc:title>
  <dc:creator>Katia Campos Thomas</dc:creator>
  <cp:lastModifiedBy>Kattia</cp:lastModifiedBy>
  <cp:revision>50</cp:revision>
  <dcterms:created xsi:type="dcterms:W3CDTF">2007-12-24T16:02:21Z</dcterms:created>
  <dcterms:modified xsi:type="dcterms:W3CDTF">2009-04-10T17:48:00Z</dcterms:modified>
</cp:coreProperties>
</file>