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57" r:id="rId8"/>
    <p:sldId id="278" r:id="rId9"/>
    <p:sldId id="279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0" r:id="rId25"/>
    <p:sldId id="282" r:id="rId26"/>
    <p:sldId id="281" r:id="rId27"/>
    <p:sldId id="27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FE0"/>
    <a:srgbClr val="000099"/>
    <a:srgbClr val="FEA4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9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FE8558-EFB7-4B18-8A61-5B27BAA35D6E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781849-0C85-49E1-8A0E-1E4D0206B6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0">
              <a:srgbClr val="FF3399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bg1"/>
                </a:solidFill>
              </a:rPr>
              <a:t>Groupe 4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TIC : les escargots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 smtClean="0">
                <a:solidFill>
                  <a:schemeClr val="bg1"/>
                </a:solidFill>
              </a:rPr>
              <a:t>Cautals Emily et Di Caro Melody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Sans tit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441" b="16441"/>
          <a:stretch>
            <a:fillRect/>
          </a:stretch>
        </p:blipFill>
        <p:spPr>
          <a:xfrm rot="10800000">
            <a:off x="285720" y="1643050"/>
            <a:ext cx="3159663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514600" cy="44196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Bavou l’escargot commence son voyage par un matin lumineux et enseillé.</a:t>
            </a:r>
            <a:endParaRPr lang="fr-FR" sz="2800" dirty="0"/>
          </a:p>
        </p:txBody>
      </p:sp>
      <p:pic>
        <p:nvPicPr>
          <p:cNvPr id="6" name="Image 5" descr="Sans tit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571612"/>
            <a:ext cx="3164662" cy="329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Sans titre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441" r="1872" b="22120"/>
          <a:stretch>
            <a:fillRect/>
          </a:stretch>
        </p:blipFill>
        <p:spPr>
          <a:xfrm rot="10262772">
            <a:off x="1278962" y="1620398"/>
            <a:ext cx="4572499" cy="3941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Il gravit un couteau, très escarpé,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Sans titre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85" t="16441" b="25290"/>
          <a:stretch>
            <a:fillRect/>
          </a:stretch>
        </p:blipFill>
        <p:spPr>
          <a:xfrm>
            <a:off x="642910" y="457200"/>
            <a:ext cx="5834090" cy="482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pour une image  4" descr="Sans titre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1" t="21768" r="5987" b="20423"/>
          <a:stretch>
            <a:fillRect/>
          </a:stretch>
        </p:blipFill>
        <p:spPr>
          <a:xfrm rot="10800000">
            <a:off x="1142976" y="2071678"/>
            <a:ext cx="2928959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s’enfonça dans la forêt très silencieuse,</a:t>
            </a:r>
            <a:endParaRPr lang="fr-FR" sz="2800" dirty="0"/>
          </a:p>
        </p:txBody>
      </p:sp>
      <p:pic>
        <p:nvPicPr>
          <p:cNvPr id="6" name="Image 5" descr="Sans titre7.JPG"/>
          <p:cNvPicPr>
            <a:picLocks noChangeAspect="1"/>
          </p:cNvPicPr>
          <p:nvPr/>
        </p:nvPicPr>
        <p:blipFill>
          <a:blip r:embed="rId3" cstate="print"/>
          <a:srcRect l="5496" t="7984" r="1069" b="18163"/>
          <a:stretch>
            <a:fillRect/>
          </a:stretch>
        </p:blipFill>
        <p:spPr>
          <a:xfrm>
            <a:off x="4071934" y="2071678"/>
            <a:ext cx="2357454" cy="256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ans titre9.JPG"/>
          <p:cNvPicPr>
            <a:picLocks noChangeAspect="1"/>
          </p:cNvPicPr>
          <p:nvPr/>
        </p:nvPicPr>
        <p:blipFill>
          <a:blip r:embed="rId2" cstate="print"/>
          <a:srcRect l="2370" t="5164" r="474" b="25989"/>
          <a:stretch>
            <a:fillRect/>
          </a:stretch>
        </p:blipFill>
        <p:spPr>
          <a:xfrm>
            <a:off x="3143240" y="1500174"/>
            <a:ext cx="268441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Franchit un pont, vergitineux,</a:t>
            </a:r>
            <a:endParaRPr lang="fr-FR" sz="2800" dirty="0"/>
          </a:p>
        </p:txBody>
      </p:sp>
      <p:pic>
        <p:nvPicPr>
          <p:cNvPr id="8" name="Espace réservé pour une image  7" descr="Sans titre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6024" t="16265" r="335" b="25663"/>
          <a:stretch>
            <a:fillRect/>
          </a:stretch>
        </p:blipFill>
        <p:spPr>
          <a:xfrm rot="10800000">
            <a:off x="428596" y="1428736"/>
            <a:ext cx="2881951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Sans titre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441" r="1026" b="20847"/>
          <a:stretch>
            <a:fillRect/>
          </a:stretch>
        </p:blipFill>
        <p:spPr>
          <a:xfrm rot="10800000">
            <a:off x="1571604" y="1285860"/>
            <a:ext cx="4585971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Descendit une pente très glissante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Sans titre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441" b="16441"/>
          <a:stretch>
            <a:fillRect/>
          </a:stretch>
        </p:blipFill>
        <p:spPr>
          <a:xfrm rot="10800000">
            <a:off x="857224" y="1571612"/>
            <a:ext cx="3266980" cy="301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Atteignit un arceau très étroit,</a:t>
            </a:r>
          </a:p>
        </p:txBody>
      </p:sp>
      <p:pic>
        <p:nvPicPr>
          <p:cNvPr id="6" name="Image 5" descr="Sans titre13.JPG"/>
          <p:cNvPicPr>
            <a:picLocks noChangeAspect="1"/>
          </p:cNvPicPr>
          <p:nvPr/>
        </p:nvPicPr>
        <p:blipFill>
          <a:blip r:embed="rId3" cstate="print"/>
          <a:srcRect l="5286" t="11517" r="2225" b="19385"/>
          <a:stretch>
            <a:fillRect/>
          </a:stretch>
        </p:blipFill>
        <p:spPr>
          <a:xfrm>
            <a:off x="4071934" y="1571612"/>
            <a:ext cx="250033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Sans titre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66" t="16441" b="24858"/>
          <a:stretch>
            <a:fillRect/>
          </a:stretch>
        </p:blipFill>
        <p:spPr>
          <a:xfrm rot="10800000">
            <a:off x="142844" y="2143116"/>
            <a:ext cx="352979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800" dirty="0" smtClean="0"/>
              <a:t>Dépassa quelques fleurs, ravissantes</a:t>
            </a:r>
            <a:r>
              <a:rPr lang="fr-FR" dirty="0" smtClean="0"/>
              <a:t>,</a:t>
            </a:r>
            <a:endParaRPr lang="fr-FR" dirty="0"/>
          </a:p>
        </p:txBody>
      </p:sp>
      <p:pic>
        <p:nvPicPr>
          <p:cNvPr id="6" name="Image 5" descr="Sans titre15.JPG"/>
          <p:cNvPicPr>
            <a:picLocks noChangeAspect="1"/>
          </p:cNvPicPr>
          <p:nvPr/>
        </p:nvPicPr>
        <p:blipFill>
          <a:blip r:embed="rId3" cstate="print"/>
          <a:srcRect l="773" t="5548" r="-69" b="23716"/>
          <a:stretch>
            <a:fillRect/>
          </a:stretch>
        </p:blipFill>
        <p:spPr>
          <a:xfrm>
            <a:off x="3428992" y="2143116"/>
            <a:ext cx="3143272" cy="350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Sans titre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441" r="5663" b="23942"/>
          <a:stretch>
            <a:fillRect/>
          </a:stretch>
        </p:blipFill>
        <p:spPr>
          <a:xfrm rot="10800000">
            <a:off x="109821" y="2342168"/>
            <a:ext cx="3499104" cy="304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600" dirty="0" smtClean="0"/>
              <a:t>Il se recroquevilla dans sa coquille, très petie,</a:t>
            </a:r>
            <a:endParaRPr lang="fr-FR" sz="2600" dirty="0"/>
          </a:p>
        </p:txBody>
      </p:sp>
      <p:pic>
        <p:nvPicPr>
          <p:cNvPr id="6" name="Image 5" descr="Sans titre17.JPG"/>
          <p:cNvPicPr>
            <a:picLocks noChangeAspect="1"/>
          </p:cNvPicPr>
          <p:nvPr/>
        </p:nvPicPr>
        <p:blipFill>
          <a:blip r:embed="rId3" cstate="print"/>
          <a:srcRect l="2328" t="5072" b="23924"/>
          <a:stretch>
            <a:fillRect/>
          </a:stretch>
        </p:blipFill>
        <p:spPr>
          <a:xfrm>
            <a:off x="3571868" y="2357430"/>
            <a:ext cx="2997809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Sans titre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5" t="20925" b="22274"/>
          <a:stretch>
            <a:fillRect/>
          </a:stretch>
        </p:blipFill>
        <p:spPr>
          <a:xfrm rot="10800000">
            <a:off x="285720" y="3571876"/>
            <a:ext cx="3690949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et tomba rapidement dans un profond sommeil.</a:t>
            </a:r>
            <a:endParaRPr lang="fr-FR" sz="2800" dirty="0"/>
          </a:p>
        </p:txBody>
      </p:sp>
      <p:pic>
        <p:nvPicPr>
          <p:cNvPr id="6" name="Image 5" descr="Sans titre19.JPG"/>
          <p:cNvPicPr>
            <a:picLocks noChangeAspect="1"/>
          </p:cNvPicPr>
          <p:nvPr/>
        </p:nvPicPr>
        <p:blipFill>
          <a:blip r:embed="rId3" cstate="print"/>
          <a:srcRect l="4550" t="15577" b="19990"/>
          <a:stretch>
            <a:fillRect/>
          </a:stretch>
        </p:blipFill>
        <p:spPr>
          <a:xfrm>
            <a:off x="3714744" y="3571876"/>
            <a:ext cx="299780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6t50nqyo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45" b="7945"/>
          <a:stretch>
            <a:fillRect/>
          </a:stretch>
        </p:blipFill>
        <p:spPr>
          <a:xfrm>
            <a:off x="5940152" y="3501008"/>
            <a:ext cx="2591519" cy="1866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643192" cy="1066800"/>
          </a:xfrm>
        </p:spPr>
        <p:txBody>
          <a:bodyPr>
            <a:norm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Scénario pédagogique:</a:t>
            </a:r>
            <a:endParaRPr lang="fr-BE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1988840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Découvrir de manière ludique la morphologie et l’alimentation de l’escargot grâce aux outils informatiques.</a:t>
            </a:r>
            <a:endParaRPr lang="fr-B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Correctif </a:t>
            </a:r>
            <a:endParaRPr lang="fr-FR" sz="2800" dirty="0"/>
          </a:p>
        </p:txBody>
      </p:sp>
      <p:pic>
        <p:nvPicPr>
          <p:cNvPr id="5" name="Espace réservé pour une image  4" descr="Sans titre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01" t="16441" b="24073"/>
          <a:stretch>
            <a:fillRect/>
          </a:stretch>
        </p:blipFill>
        <p:spPr>
          <a:xfrm rot="10800000">
            <a:off x="571472" y="1500174"/>
            <a:ext cx="3476636" cy="2932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Sans titre19.JPG"/>
          <p:cNvPicPr>
            <a:picLocks noChangeAspect="1"/>
          </p:cNvPicPr>
          <p:nvPr/>
        </p:nvPicPr>
        <p:blipFill>
          <a:blip r:embed="rId3" cstate="print"/>
          <a:srcRect l="3640" t="8757" b="17687"/>
          <a:stretch>
            <a:fillRect/>
          </a:stretch>
        </p:blipFill>
        <p:spPr>
          <a:xfrm>
            <a:off x="4000496" y="1428736"/>
            <a:ext cx="2854933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llipse 7"/>
          <p:cNvSpPr/>
          <p:nvPr/>
        </p:nvSpPr>
        <p:spPr>
          <a:xfrm>
            <a:off x="1571604" y="2357430"/>
            <a:ext cx="1214446" cy="12144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72066" y="3071810"/>
            <a:ext cx="428628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928926" y="2285992"/>
            <a:ext cx="428628" cy="35719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643438" y="2071678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786050" y="3714752"/>
            <a:ext cx="428628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dessins d’escargots des camarades:</a:t>
            </a:r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pic>
        <p:nvPicPr>
          <p:cNvPr id="12" name="Image 11" descr="des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69315"/>
            <a:ext cx="4320480" cy="2244405"/>
          </a:xfrm>
          <a:prstGeom prst="rect">
            <a:avLst/>
          </a:prstGeom>
        </p:spPr>
      </p:pic>
      <p:pic>
        <p:nvPicPr>
          <p:cNvPr id="6" name="Image 5" descr="escarg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492896"/>
            <a:ext cx="4176464" cy="2169591"/>
          </a:xfrm>
          <a:prstGeom prst="rect">
            <a:avLst/>
          </a:prstGeom>
        </p:spPr>
      </p:pic>
      <p:pic>
        <p:nvPicPr>
          <p:cNvPr id="8" name="Espace réservé pour une image  7" descr="hugo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8564" r="18564"/>
          <a:stretch>
            <a:fillRect/>
          </a:stretch>
        </p:blipFill>
        <p:spPr>
          <a:xfrm>
            <a:off x="683568" y="3573015"/>
            <a:ext cx="3096344" cy="2558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Observation </a:t>
            </a:r>
            <a:endParaRPr lang="fr-FR" sz="2400" dirty="0"/>
          </a:p>
        </p:txBody>
      </p:sp>
      <p:pic>
        <p:nvPicPr>
          <p:cNvPr id="7" name="Espace réservé pour une image  6" descr="Escargo1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386" r="93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Morphologie de l’escargot </a:t>
            </a:r>
            <a:endParaRPr lang="fr-FR" sz="3600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-252536" y="-1755576"/>
            <a:ext cx="8229600" cy="1219200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18" name="Image 17" descr="escargot-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844614" cy="40383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04248" y="2996952"/>
            <a:ext cx="15001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Yeux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092280" y="4293096"/>
            <a:ext cx="164307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Tentacules 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876256" y="3645024"/>
            <a:ext cx="360040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948264" y="4653136"/>
            <a:ext cx="504056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32240" y="5157192"/>
            <a:ext cx="157163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Bouche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547664" y="3212976"/>
            <a:ext cx="192882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Coquille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115616" y="5373216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Pied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3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44816" cy="1066800"/>
          </a:xfrm>
        </p:spPr>
        <p:txBody>
          <a:bodyPr>
            <a:normAutofit/>
          </a:bodyPr>
          <a:lstStyle/>
          <a:p>
            <a:r>
              <a:rPr lang="fr-BE" sz="2800" b="0" dirty="0" smtClean="0"/>
              <a:t>Que mangent-ils?</a:t>
            </a:r>
            <a:endParaRPr lang="fr-BE" sz="2800" b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10908704" y="260648"/>
            <a:ext cx="2057400" cy="4419600"/>
          </a:xfrm>
        </p:spPr>
        <p:txBody>
          <a:bodyPr/>
          <a:lstStyle/>
          <a:p>
            <a:endParaRPr lang="fr-BE" dirty="0"/>
          </a:p>
        </p:txBody>
      </p:sp>
      <p:graphicFrame>
        <p:nvGraphicFramePr>
          <p:cNvPr id="9" name="Espace réservé pour une image  8"/>
          <p:cNvGraphicFramePr>
            <a:graphicFrameLocks noGrp="1"/>
          </p:cNvGraphicFramePr>
          <p:nvPr>
            <p:ph type="pic" idx="1"/>
          </p:nvPr>
        </p:nvGraphicFramePr>
        <p:xfrm>
          <a:off x="395538" y="1628798"/>
          <a:ext cx="8280918" cy="4176465"/>
        </p:xfrm>
        <a:graphic>
          <a:graphicData uri="http://schemas.openxmlformats.org/drawingml/2006/table">
            <a:tbl>
              <a:tblPr/>
              <a:tblGrid>
                <a:gridCol w="1380153"/>
                <a:gridCol w="1380153"/>
                <a:gridCol w="1380153"/>
                <a:gridCol w="1380153"/>
                <a:gridCol w="1380153"/>
                <a:gridCol w="1380153"/>
              </a:tblGrid>
              <a:tr h="651447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aliments </a:t>
                      </a:r>
                      <a:endParaRPr lang="fr-BE" sz="2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essentielle 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adore 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aime </a:t>
                      </a:r>
                      <a:endParaRPr lang="fr-BE" sz="2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Un peu 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Pas du tout 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03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salade 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x</a:t>
                      </a:r>
                      <a:endParaRPr lang="fr-BE" sz="2000" b="1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03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pomme 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x</a:t>
                      </a:r>
                      <a:endParaRPr lang="fr-BE" sz="2000" b="1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03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herbe 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x</a:t>
                      </a:r>
                      <a:endParaRPr lang="fr-BE" sz="2000" b="1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03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bonbon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2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03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terre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2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03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feuille</a:t>
                      </a:r>
                      <a:endParaRPr lang="fr-BE" sz="2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x</a:t>
                      </a:r>
                      <a:endParaRPr lang="fr-BE" sz="2000" b="1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87208" cy="1066800"/>
          </a:xfrm>
        </p:spPr>
        <p:txBody>
          <a:bodyPr>
            <a:normAutofit/>
          </a:bodyPr>
          <a:lstStyle/>
          <a:p>
            <a:r>
              <a:rPr lang="fr-BE" sz="3600" dirty="0" smtClean="0"/>
              <a:t>Moyenne en éveil</a:t>
            </a:r>
            <a:endParaRPr lang="fr-BE" sz="3600" dirty="0"/>
          </a:p>
        </p:txBody>
      </p:sp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</p:nvPr>
        </p:nvGraphicFramePr>
        <p:xfrm>
          <a:off x="611556" y="1844823"/>
          <a:ext cx="7632856" cy="4020375"/>
        </p:xfrm>
        <a:graphic>
          <a:graphicData uri="http://schemas.openxmlformats.org/drawingml/2006/table">
            <a:tbl>
              <a:tblPr/>
              <a:tblGrid>
                <a:gridCol w="954107"/>
                <a:gridCol w="954107"/>
                <a:gridCol w="954107"/>
                <a:gridCol w="954107"/>
                <a:gridCol w="954107"/>
                <a:gridCol w="954107"/>
                <a:gridCol w="954107"/>
                <a:gridCol w="954107"/>
              </a:tblGrid>
              <a:tr h="495055"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Thèmes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fleurs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fourmi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escargot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Moyenne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Nom des élèves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Josiane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      </a:t>
                      </a:r>
                      <a:r>
                        <a:rPr lang="fr-BE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25 </a:t>
                      </a:r>
                      <a:endParaRPr lang="fr-BE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Florence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Sébastien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Julie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32640" y="1340768"/>
            <a:ext cx="2057400" cy="441960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066800"/>
          </a:xfrm>
        </p:spPr>
        <p:txBody>
          <a:bodyPr>
            <a:normAutofit/>
          </a:bodyPr>
          <a:lstStyle/>
          <a:p>
            <a:r>
              <a:rPr lang="fr-BE" sz="3600" dirty="0" smtClean="0"/>
              <a:t>Exemple de fiche</a:t>
            </a:r>
            <a:endParaRPr lang="fr-BE" sz="3600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6733256" y="0"/>
            <a:ext cx="6019800" cy="4102968"/>
          </a:xfrm>
        </p:spPr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36696" y="332656"/>
            <a:ext cx="2057400" cy="441960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39937" name="AutoShape 1"/>
          <p:cNvSpPr>
            <a:spLocks noChangeArrowheads="1"/>
          </p:cNvSpPr>
          <p:nvPr/>
        </p:nvSpPr>
        <p:spPr bwMode="auto">
          <a:xfrm>
            <a:off x="2411760" y="1700808"/>
            <a:ext cx="5169768" cy="45904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Fiche outil pour Word</a:t>
            </a: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PMingLiU" pitchFamily="18" charset="-120"/>
              <a:cs typeface="Arial" pitchFamily="34" charset="0"/>
            </a:endParaRPr>
          </a:p>
          <a:p>
            <a:pPr marL="268288" marR="0" lvl="1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7030A0"/>
              </a:buClr>
              <a:buSzTx/>
              <a:buFont typeface="Times New Roman" pitchFamily="18" charset="0"/>
              <a:buChar char="1"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Sélectionne ce que tu veux copier en bleu en faisant un clique gauche.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7030A0"/>
              </a:buClr>
              <a:buSzTx/>
              <a:buFont typeface="Times New Roman" pitchFamily="18" charset="0"/>
              <a:buChar char="2"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Fais un clique droit.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7030A0"/>
              </a:buClr>
              <a:buSzTx/>
              <a:buFont typeface="Times New Roman" pitchFamily="18" charset="0"/>
              <a:buChar char="3"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Choisis « couper » ou « copier ».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7030A0"/>
              </a:buClr>
              <a:buSzTx/>
              <a:buFont typeface="Times New Roman" pitchFamily="18" charset="0"/>
              <a:buChar char="4"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Sélectionne où tu veux copier l’image 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PMingLiU" pitchFamily="18" charset="-120"/>
              <a:cs typeface="Arial" pitchFamily="34" charset="0"/>
            </a:endParaRPr>
          </a:p>
          <a:p>
            <a:pPr marL="2682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ou le texte.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PMingLiU" pitchFamily="18" charset="-120"/>
              <a:cs typeface="Arial" pitchFamily="34" charset="0"/>
            </a:endParaRPr>
          </a:p>
          <a:p>
            <a:pPr marL="268288" marR="0" lvl="1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7030A0"/>
              </a:buClr>
              <a:buSzTx/>
              <a:buFont typeface="Times New Roman" pitchFamily="18" charset="0"/>
              <a:buChar char="5"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Fais un clique droit.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7030A0"/>
              </a:buClr>
              <a:buSzTx/>
              <a:buFont typeface="Times New Roman" pitchFamily="18" charset="0"/>
              <a:buChar char="6"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Choisis « coller 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Fin</a:t>
            </a:r>
            <a:r>
              <a:rPr lang="fr-FR" sz="4800" dirty="0" smtClean="0"/>
              <a:t> </a:t>
            </a:r>
            <a:endParaRPr lang="fr-FR" sz="4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Espace réservé pour une image  6" descr="imagesCAHZ51J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93" b="15393"/>
          <a:stretch>
            <a:fillRect/>
          </a:stretch>
        </p:blipFill>
        <p:spPr/>
      </p:pic>
      <p:pic>
        <p:nvPicPr>
          <p:cNvPr id="5" name="Image 4" descr="escargotbaluch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77054"/>
            <a:ext cx="2376264" cy="204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3096344" cy="850776"/>
          </a:xfrm>
        </p:spPr>
        <p:txBody>
          <a:bodyPr>
            <a:norm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Objectifs :</a:t>
            </a:r>
            <a:endParaRPr lang="fr-BE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55776" y="1844824"/>
            <a:ext cx="6120680" cy="3456384"/>
          </a:xfrm>
        </p:spPr>
        <p:txBody>
          <a:bodyPr>
            <a:normAutofit fontScale="55000" lnSpcReduction="20000"/>
          </a:bodyPr>
          <a:lstStyle/>
          <a:p>
            <a:r>
              <a:rPr lang="fr-BE" sz="5100" dirty="0" smtClean="0">
                <a:solidFill>
                  <a:schemeClr val="bg1"/>
                </a:solidFill>
              </a:rPr>
              <a:t>A la fin des séquences, l’enfant est rendu capable de rechercher des informations (grâce à des observations et des pages web) sur la morphologie et la nourriture de l’escargot, et de les communiquer à l’aide de divers programmes informatiques.</a:t>
            </a:r>
          </a:p>
          <a:p>
            <a:endParaRPr lang="fr-BE" dirty="0"/>
          </a:p>
        </p:txBody>
      </p:sp>
      <p:pic>
        <p:nvPicPr>
          <p:cNvPr id="7" name="Espace réservé pour une image  6" descr="7691edf2[1]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564" r="10564"/>
          <a:stretch>
            <a:fillRect/>
          </a:stretch>
        </p:blipFill>
        <p:spPr>
          <a:xfrm>
            <a:off x="179512" y="4365104"/>
            <a:ext cx="2414110" cy="223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03032" cy="543272"/>
          </a:xfrm>
        </p:spPr>
        <p:txBody>
          <a:bodyPr>
            <a:normAutofit fontScale="90000"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Compétences:</a:t>
            </a:r>
            <a:endParaRPr lang="fr-BE" sz="2800" dirty="0">
              <a:solidFill>
                <a:schemeClr val="bg1"/>
              </a:solidFill>
            </a:endParaRPr>
          </a:p>
        </p:txBody>
      </p:sp>
      <p:pic>
        <p:nvPicPr>
          <p:cNvPr id="5" name="Espace réservé pour une image  4" descr="7e7630de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0" r="2840"/>
          <a:stretch>
            <a:fillRect/>
          </a:stretch>
        </p:blipFill>
        <p:spPr>
          <a:xfrm>
            <a:off x="5868144" y="4004320"/>
            <a:ext cx="3088229" cy="285368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8568952" cy="5544616"/>
          </a:xfrm>
        </p:spPr>
        <p:txBody>
          <a:bodyPr>
            <a:normAutofit fontScale="25000" lnSpcReduction="20000"/>
          </a:bodyPr>
          <a:lstStyle/>
          <a:p>
            <a:r>
              <a:rPr lang="fr-FR" sz="8000" b="1" u="sng" dirty="0" smtClean="0">
                <a:solidFill>
                  <a:schemeClr val="bg1"/>
                </a:solidFill>
              </a:rPr>
              <a:t>Spécifiques à la discipline:</a:t>
            </a:r>
          </a:p>
          <a:p>
            <a:pPr lvl="0"/>
            <a:r>
              <a:rPr lang="fr-BE" sz="8000" u="sng" dirty="0" smtClean="0">
                <a:solidFill>
                  <a:schemeClr val="bg1"/>
                </a:solidFill>
              </a:rPr>
              <a:t>CLM.3.1.</a:t>
            </a:r>
            <a:r>
              <a:rPr lang="fr-BE" sz="8000" dirty="0" smtClean="0">
                <a:solidFill>
                  <a:schemeClr val="bg1"/>
                </a:solidFill>
              </a:rPr>
              <a:t> Chercher les informations permettant la représentation.</a:t>
            </a:r>
          </a:p>
          <a:p>
            <a:r>
              <a:rPr lang="fr-FR" sz="8000" b="1" u="sng" dirty="0" smtClean="0">
                <a:solidFill>
                  <a:schemeClr val="bg1"/>
                </a:solidFill>
              </a:rPr>
              <a:t>Spécifiques à la technologie:</a:t>
            </a:r>
          </a:p>
          <a:p>
            <a:pPr lvl="0"/>
            <a:r>
              <a:rPr lang="fr-BE" sz="8000" u="sng" dirty="0" smtClean="0">
                <a:solidFill>
                  <a:schemeClr val="bg1"/>
                </a:solidFill>
              </a:rPr>
              <a:t>ECM.5.1.</a:t>
            </a:r>
            <a:r>
              <a:rPr lang="fr-BE" sz="8000" dirty="0" smtClean="0">
                <a:solidFill>
                  <a:schemeClr val="bg1"/>
                </a:solidFill>
              </a:rPr>
              <a:t> Interagir avec le public à partir de son niveau de connaissances, d’attente et d’intérêt.</a:t>
            </a:r>
          </a:p>
          <a:p>
            <a:r>
              <a:rPr lang="fr-BE" sz="8000" u="sng" dirty="0" smtClean="0">
                <a:solidFill>
                  <a:schemeClr val="bg1"/>
                </a:solidFill>
              </a:rPr>
              <a:t>ECM.6.1.</a:t>
            </a:r>
            <a:r>
              <a:rPr lang="fr-BE" sz="8000" dirty="0" smtClean="0">
                <a:solidFill>
                  <a:schemeClr val="bg1"/>
                </a:solidFill>
              </a:rPr>
              <a:t> Communiquer en utilisant le média approprié au message et à l’intention.</a:t>
            </a:r>
          </a:p>
          <a:p>
            <a:r>
              <a:rPr lang="fr-FR" sz="8000" b="1" u="sng" dirty="0" smtClean="0">
                <a:solidFill>
                  <a:schemeClr val="bg1"/>
                </a:solidFill>
              </a:rPr>
              <a:t>Transversales:</a:t>
            </a:r>
          </a:p>
          <a:p>
            <a:pPr lvl="0"/>
            <a:r>
              <a:rPr lang="fr-FR" sz="8000" dirty="0" smtClean="0">
                <a:solidFill>
                  <a:schemeClr val="bg1"/>
                </a:solidFill>
              </a:rPr>
              <a:t>S’impliquer dans la vie sociale (relationnelle)</a:t>
            </a:r>
            <a:endParaRPr lang="fr-FR" sz="8000" b="1" u="sng" dirty="0" smtClean="0">
              <a:solidFill>
                <a:schemeClr val="bg1"/>
              </a:solidFill>
            </a:endParaRPr>
          </a:p>
          <a:p>
            <a:pPr lvl="0"/>
            <a:r>
              <a:rPr lang="fr-FR" sz="8000" dirty="0" smtClean="0">
                <a:solidFill>
                  <a:schemeClr val="bg1"/>
                </a:solidFill>
              </a:rPr>
              <a:t>Recherche de l’information (instrumentale)</a:t>
            </a:r>
            <a:endParaRPr lang="fr-FR" sz="8000" b="1" u="sng" dirty="0" smtClean="0">
              <a:solidFill>
                <a:schemeClr val="bg1"/>
              </a:solidFill>
            </a:endParaRPr>
          </a:p>
          <a:p>
            <a:pPr lvl="0"/>
            <a:r>
              <a:rPr lang="fr-FR" sz="8000" dirty="0" smtClean="0">
                <a:solidFill>
                  <a:schemeClr val="bg1"/>
                </a:solidFill>
              </a:rPr>
              <a:t>Communiquer l’information (instrumentale)</a:t>
            </a:r>
            <a:endParaRPr lang="fr-BE" sz="8000" dirty="0" smtClean="0">
              <a:solidFill>
                <a:schemeClr val="bg1"/>
              </a:solidFill>
            </a:endParaRPr>
          </a:p>
          <a:p>
            <a:endParaRPr lang="fr-FR" sz="8000" b="1" u="sng" dirty="0" smtClean="0">
              <a:solidFill>
                <a:schemeClr val="bg1"/>
              </a:solidFill>
            </a:endParaRPr>
          </a:p>
          <a:p>
            <a:endParaRPr lang="fr-BE" sz="8000" dirty="0" smtClean="0">
              <a:solidFill>
                <a:schemeClr val="bg1"/>
              </a:solidFill>
            </a:endParaRPr>
          </a:p>
          <a:p>
            <a:endParaRPr lang="fr-BE" sz="9600" dirty="0" smtClean="0">
              <a:solidFill>
                <a:schemeClr val="bg1"/>
              </a:solidFill>
            </a:endParaRPr>
          </a:p>
          <a:p>
            <a:r>
              <a:rPr lang="fr-FR" sz="9600" dirty="0" smtClean="0">
                <a:solidFill>
                  <a:schemeClr val="bg1"/>
                </a:solidFill>
              </a:rPr>
              <a:t> </a:t>
            </a:r>
            <a:endParaRPr lang="fr-BE" sz="9600" dirty="0" smtClean="0">
              <a:solidFill>
                <a:schemeClr val="bg1"/>
              </a:solidFill>
            </a:endParaRPr>
          </a:p>
          <a:p>
            <a:endParaRPr lang="fr-BE" sz="9600" dirty="0" smtClean="0">
              <a:solidFill>
                <a:schemeClr val="bg1"/>
              </a:solidFill>
            </a:endParaRPr>
          </a:p>
          <a:p>
            <a:r>
              <a:rPr lang="fr-BE" sz="96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sz="9600" dirty="0" smtClean="0">
                <a:solidFill>
                  <a:schemeClr val="bg1"/>
                </a:solidFill>
              </a:rPr>
              <a:t> </a:t>
            </a:r>
            <a:endParaRPr lang="fr-BE" sz="9600" dirty="0" smtClean="0">
              <a:solidFill>
                <a:schemeClr val="bg1"/>
              </a:solidFill>
            </a:endParaRPr>
          </a:p>
          <a:p>
            <a:endParaRPr lang="fr-BE" sz="9600" dirty="0" smtClean="0">
              <a:solidFill>
                <a:schemeClr val="bg1"/>
              </a:solidFill>
            </a:endParaRPr>
          </a:p>
          <a:p>
            <a:r>
              <a:rPr lang="fr-FR" sz="9600" dirty="0" smtClean="0">
                <a:solidFill>
                  <a:schemeClr val="bg1"/>
                </a:solidFill>
              </a:rPr>
              <a:t> </a:t>
            </a:r>
            <a:endParaRPr lang="fr-BE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71800" y="1628800"/>
            <a:ext cx="4834880" cy="2625080"/>
          </a:xfrm>
        </p:spPr>
        <p:txBody>
          <a:bodyPr/>
          <a:lstStyle/>
          <a:p>
            <a:pPr marL="985838" indent="-625475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Ils doivent savoir utiliser :</a:t>
            </a:r>
            <a:endParaRPr lang="fr-BE" sz="2400" b="1" u="sng" dirty="0" smtClean="0">
              <a:solidFill>
                <a:schemeClr val="bg1"/>
              </a:solidFill>
            </a:endParaRPr>
          </a:p>
          <a:p>
            <a:pPr marL="985838" lvl="0" indent="-266700"/>
            <a:r>
              <a:rPr lang="fr-FR" sz="2400" dirty="0" smtClean="0">
                <a:solidFill>
                  <a:schemeClr val="bg1"/>
                </a:solidFill>
              </a:rPr>
              <a:t>Word ;</a:t>
            </a:r>
            <a:endParaRPr lang="fr-BE" sz="2400" b="1" u="sng" dirty="0" smtClean="0">
              <a:solidFill>
                <a:schemeClr val="bg1"/>
              </a:solidFill>
            </a:endParaRPr>
          </a:p>
          <a:p>
            <a:pPr marL="985838" lvl="0" indent="-266700"/>
            <a:r>
              <a:rPr lang="fr-FR" sz="2400" dirty="0" smtClean="0">
                <a:solidFill>
                  <a:schemeClr val="bg1"/>
                </a:solidFill>
              </a:rPr>
              <a:t>Excel ;</a:t>
            </a:r>
            <a:endParaRPr lang="fr-BE" sz="2400" b="1" u="sng" dirty="0" smtClean="0">
              <a:solidFill>
                <a:schemeClr val="bg1"/>
              </a:solidFill>
            </a:endParaRPr>
          </a:p>
          <a:p>
            <a:pPr marL="985838" lvl="0" indent="-266700"/>
            <a:r>
              <a:rPr lang="fr-FR" sz="2400" dirty="0" smtClean="0">
                <a:solidFill>
                  <a:schemeClr val="bg1"/>
                </a:solidFill>
              </a:rPr>
              <a:t>Internet.</a:t>
            </a:r>
            <a:endParaRPr lang="fr-BE" sz="2400" b="1" u="sng" dirty="0" smtClean="0">
              <a:solidFill>
                <a:schemeClr val="bg1"/>
              </a:solidFill>
            </a:endParaRP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264696" cy="606896"/>
          </a:xfrm>
        </p:spPr>
        <p:txBody>
          <a:bodyPr>
            <a:normAutofit/>
          </a:bodyPr>
          <a:lstStyle/>
          <a:p>
            <a:r>
              <a:rPr lang="fr-BE" sz="2800" dirty="0" err="1" smtClean="0">
                <a:solidFill>
                  <a:schemeClr val="bg1"/>
                </a:solidFill>
              </a:rPr>
              <a:t>Prérequis</a:t>
            </a:r>
            <a:r>
              <a:rPr lang="fr-BE" sz="2800" dirty="0" smtClean="0">
                <a:solidFill>
                  <a:schemeClr val="bg1"/>
                </a:solidFill>
              </a:rPr>
              <a:t>:</a:t>
            </a:r>
            <a:endParaRPr lang="fr-BE" sz="2800" dirty="0">
              <a:solidFill>
                <a:schemeClr val="bg1"/>
              </a:solidFill>
            </a:endParaRPr>
          </a:p>
        </p:txBody>
      </p:sp>
      <p:pic>
        <p:nvPicPr>
          <p:cNvPr id="4" name="Image 3" descr="0f5056d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84122"/>
            <a:ext cx="35283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0" y="1988840"/>
            <a:ext cx="8229600" cy="1219200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Déroulement du scénario pédagogique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10" name="Espace réservé du contenu 9" descr="insectes-escargot-00010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01008" y="2564904"/>
            <a:ext cx="4074198" cy="26074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86388 -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hoto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93196"/>
            <a:ext cx="3081872" cy="239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057400" cy="562744"/>
          </a:xfrm>
        </p:spPr>
        <p:txBody>
          <a:bodyPr>
            <a:noAutofit/>
          </a:bodyPr>
          <a:lstStyle/>
          <a:p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1124744"/>
            <a:ext cx="4330824" cy="136815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Que voyez -vous?</a:t>
            </a:r>
          </a:p>
          <a:p>
            <a:r>
              <a:rPr lang="fr-FR" sz="2000" dirty="0" smtClean="0"/>
              <a:t>Quel sera le thème à votre avis?</a:t>
            </a:r>
            <a:endParaRPr lang="fr-FR" sz="2000" dirty="0"/>
          </a:p>
        </p:txBody>
      </p:sp>
      <p:pic>
        <p:nvPicPr>
          <p:cNvPr id="12" name="Image 11" descr="Escargot_avec_gou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3741204" cy="249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 descr="Escargot_Bourgogne_mut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60648"/>
            <a:ext cx="2945904" cy="220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 descr="escargot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492896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 descr="escargot-4341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76872" y="2132856"/>
            <a:ext cx="302433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escarg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-1971600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 descr="15859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1" y="4725144"/>
            <a:ext cx="3466709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Espace réservé pour une image  5" descr="DSC08321-bis[1].jpg"/>
          <p:cNvPicPr>
            <a:picLocks noGrp="1" noChangeAspect="1"/>
          </p:cNvPicPr>
          <p:nvPr>
            <p:ph type="pic" idx="1"/>
          </p:nvPr>
        </p:nvPicPr>
        <p:blipFill>
          <a:blip r:embed="rId9" cstate="print"/>
          <a:srcRect l="14017" r="14017"/>
          <a:stretch>
            <a:fillRect/>
          </a:stretch>
        </p:blipFill>
        <p:spPr>
          <a:xfrm>
            <a:off x="5292080" y="2132856"/>
            <a:ext cx="2160240" cy="199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-1.85185E-6 L 0.31788 -1.8518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9444 L 0.00017 0.427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6000" dirty="0" smtClean="0"/>
              <a:t>Les escargots</a:t>
            </a:r>
            <a:endParaRPr lang="fr-BE" sz="6000" dirty="0"/>
          </a:p>
        </p:txBody>
      </p:sp>
      <p:pic>
        <p:nvPicPr>
          <p:cNvPr id="1027" name="Picture 3" descr="C:\Program Files (x86)\Microsoft Office\MEDIA\OFFICE12\Bullets\BD1501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3381375"/>
            <a:ext cx="95250" cy="95250"/>
          </a:xfrm>
          <a:prstGeom prst="rect">
            <a:avLst/>
          </a:prstGeom>
          <a:noFill/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21288"/>
            <a:ext cx="605656" cy="60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FE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Une petite histoire…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417</TotalTime>
  <Words>366</Words>
  <Application>Microsoft Office PowerPoint</Application>
  <PresentationFormat>Affichage à l'écran (4:3)</PresentationFormat>
  <Paragraphs>151</Paragraphs>
  <Slides>27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Papier</vt:lpstr>
      <vt:lpstr>Cautals Emily et Di Caro Melody</vt:lpstr>
      <vt:lpstr>Scénario pédagogique:</vt:lpstr>
      <vt:lpstr>Objectifs :</vt:lpstr>
      <vt:lpstr>Compétences:</vt:lpstr>
      <vt:lpstr>Prérequis:</vt:lpstr>
      <vt:lpstr>Déroulement du scénario pédagogique</vt:lpstr>
      <vt:lpstr>Diapositive 7</vt:lpstr>
      <vt:lpstr>Les escargots</vt:lpstr>
      <vt:lpstr>Une petite histoire…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Correctif </vt:lpstr>
      <vt:lpstr>Les dessins d’escargots des camarades:</vt:lpstr>
      <vt:lpstr>Diapositive 22</vt:lpstr>
      <vt:lpstr>Diapositive 23</vt:lpstr>
      <vt:lpstr>Que mangent-ils?</vt:lpstr>
      <vt:lpstr>Moyenne en éveil</vt:lpstr>
      <vt:lpstr>Exemple de fiche</vt:lpstr>
      <vt:lpstr>Fin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 Caro</dc:creator>
  <cp:lastModifiedBy>Emily</cp:lastModifiedBy>
  <cp:revision>40</cp:revision>
  <dcterms:created xsi:type="dcterms:W3CDTF">2012-02-01T18:40:39Z</dcterms:created>
  <dcterms:modified xsi:type="dcterms:W3CDTF">2012-02-03T14:46:33Z</dcterms:modified>
</cp:coreProperties>
</file>