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74" r:id="rId4"/>
    <p:sldId id="275" r:id="rId5"/>
    <p:sldId id="276" r:id="rId6"/>
    <p:sldId id="277" r:id="rId7"/>
    <p:sldId id="257" r:id="rId8"/>
    <p:sldId id="278" r:id="rId9"/>
    <p:sldId id="279" r:id="rId10"/>
    <p:sldId id="259" r:id="rId11"/>
    <p:sldId id="258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80" r:id="rId25"/>
    <p:sldId id="282" r:id="rId26"/>
    <p:sldId id="281" r:id="rId27"/>
    <p:sldId id="272" r:id="rId2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2FE0"/>
    <a:srgbClr val="000099"/>
    <a:srgbClr val="FEA4F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1944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Titr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lipse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space réservé de la date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E8558-EFB7-4B18-8A61-5B27BAA35D6E}" type="datetimeFigureOut">
              <a:rPr lang="fr-FR" smtClean="0"/>
              <a:pPr/>
              <a:t>03/02/2012</a:t>
            </a:fld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781849-0C85-49E1-8A0E-1E4D0206B6B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E8558-EFB7-4B18-8A61-5B27BAA35D6E}" type="datetimeFigureOut">
              <a:rPr lang="fr-FR" smtClean="0"/>
              <a:pPr/>
              <a:t>03/02/2012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81849-0C85-49E1-8A0E-1E4D0206B6B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E8558-EFB7-4B18-8A61-5B27BAA35D6E}" type="datetimeFigureOut">
              <a:rPr lang="fr-FR" smtClean="0"/>
              <a:pPr/>
              <a:t>03/02/2012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81849-0C85-49E1-8A0E-1E4D0206B6B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0FE8558-EFB7-4B18-8A61-5B27BAA35D6E}" type="datetimeFigureOut">
              <a:rPr lang="fr-FR" smtClean="0"/>
              <a:pPr/>
              <a:t>03/02/2012</a:t>
            </a:fld>
            <a:endParaRPr lang="fr-FR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5A781849-0C85-49E1-8A0E-1E4D0206B6B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6" name="Espace réservé du pied de page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7" name="Titr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E8558-EFB7-4B18-8A61-5B27BAA35D6E}" type="datetimeFigureOut">
              <a:rPr lang="fr-FR" smtClean="0"/>
              <a:pPr/>
              <a:t>03/02/2012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81849-0C85-49E1-8A0E-1E4D0206B6B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cxnSp>
        <p:nvCxnSpPr>
          <p:cNvPr id="7" name="Connecteur droit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E8558-EFB7-4B18-8A61-5B27BAA35D6E}" type="datetimeFigureOut">
              <a:rPr lang="fr-FR" smtClean="0"/>
              <a:pPr/>
              <a:t>03/02/2012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81849-0C85-49E1-8A0E-1E4D0206B6B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81849-0C85-49E1-8A0E-1E4D0206B6B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E8558-EFB7-4B18-8A61-5B27BAA35D6E}" type="datetimeFigureOut">
              <a:rPr lang="fr-FR" smtClean="0"/>
              <a:pPr/>
              <a:t>03/02/2012</a:t>
            </a:fld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32" name="Espace réservé du contenu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34" name="Espace réservé du contenu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cxnSp>
        <p:nvCxnSpPr>
          <p:cNvPr id="10" name="Connecteur droit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E8558-EFB7-4B18-8A61-5B27BAA35D6E}" type="datetimeFigureOut">
              <a:rPr lang="fr-FR" smtClean="0"/>
              <a:pPr/>
              <a:t>03/02/2012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81849-0C85-49E1-8A0E-1E4D0206B6B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E8558-EFB7-4B18-8A61-5B27BAA35D6E}" type="datetimeFigureOut">
              <a:rPr lang="fr-FR" smtClean="0"/>
              <a:pPr/>
              <a:t>03/02/2012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81849-0C85-49E1-8A0E-1E4D0206B6B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ce réservé du contenu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31" name="Titr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0FE8558-EFB7-4B18-8A61-5B27BAA35D6E}" type="datetimeFigureOut">
              <a:rPr lang="fr-FR" smtClean="0"/>
              <a:pPr/>
              <a:t>03/02/2012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A781849-0C85-49E1-8A0E-1E4D0206B6B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E8558-EFB7-4B18-8A61-5B27BAA35D6E}" type="datetimeFigureOut">
              <a:rPr lang="fr-FR" smtClean="0"/>
              <a:pPr/>
              <a:t>03/02/2012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781849-0C85-49E1-8A0E-1E4D0206B6B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0FE8558-EFB7-4B18-8A61-5B27BAA35D6E}" type="datetimeFigureOut">
              <a:rPr lang="fr-FR" smtClean="0"/>
              <a:pPr/>
              <a:t>03/02/2012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5A781849-0C85-49E1-8A0E-1E4D0206B6B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0">
              <a:srgbClr val="FF3399"/>
            </a:gs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  <a:gs pos="100000">
              <a:srgbClr val="3366FF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sz="2800" dirty="0" smtClean="0">
                <a:solidFill>
                  <a:schemeClr val="bg1"/>
                </a:solidFill>
              </a:rPr>
              <a:t>Groupe 4 </a:t>
            </a:r>
          </a:p>
          <a:p>
            <a:r>
              <a:rPr lang="fr-FR" sz="2800" b="1" dirty="0" smtClean="0">
                <a:solidFill>
                  <a:schemeClr val="bg1"/>
                </a:solidFill>
              </a:rPr>
              <a:t>TIC : les escargots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4400" dirty="0" smtClean="0">
                <a:solidFill>
                  <a:schemeClr val="bg1"/>
                </a:solidFill>
              </a:rPr>
              <a:t>Cautals Emily et Di Caro Melody</a:t>
            </a:r>
            <a:endParaRPr lang="fr-FR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2FE0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pour une image  4" descr="Sans titre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6441" b="16441"/>
          <a:stretch>
            <a:fillRect/>
          </a:stretch>
        </p:blipFill>
        <p:spPr>
          <a:xfrm rot="10800000">
            <a:off x="285720" y="1643050"/>
            <a:ext cx="3159663" cy="3214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514600" cy="4419600"/>
          </a:xfrm>
        </p:spPr>
        <p:txBody>
          <a:bodyPr>
            <a:normAutofit/>
          </a:bodyPr>
          <a:lstStyle/>
          <a:p>
            <a:r>
              <a:rPr lang="fr-FR" sz="2800" dirty="0" smtClean="0"/>
              <a:t>Bavou l’escargot commence son voyage par un matin lumineux et enseillé.</a:t>
            </a:r>
            <a:endParaRPr lang="fr-FR" sz="2800" dirty="0"/>
          </a:p>
        </p:txBody>
      </p:sp>
      <p:pic>
        <p:nvPicPr>
          <p:cNvPr id="6" name="Image 5" descr="Sans titre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8992" y="1571612"/>
            <a:ext cx="3164662" cy="32946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2FE0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pour une image  4" descr="Sans titre2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6441" r="1872" b="22120"/>
          <a:stretch>
            <a:fillRect/>
          </a:stretch>
        </p:blipFill>
        <p:spPr>
          <a:xfrm rot="10262772">
            <a:off x="1278962" y="1620398"/>
            <a:ext cx="4572499" cy="39414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r-FR" sz="2800" dirty="0" smtClean="0"/>
              <a:t>Il gravit un couteau, très escarpé,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2FE0">
            <a:alpha val="5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pour une image  4" descr="Sans titre5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3085" t="16441" b="25290"/>
          <a:stretch>
            <a:fillRect/>
          </a:stretch>
        </p:blipFill>
        <p:spPr>
          <a:xfrm>
            <a:off x="642910" y="457200"/>
            <a:ext cx="5834090" cy="4829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2FE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Espace réservé pour une image  4" descr="Sans titre6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781" t="21768" r="5987" b="20423"/>
          <a:stretch>
            <a:fillRect/>
          </a:stretch>
        </p:blipFill>
        <p:spPr>
          <a:xfrm rot="10800000">
            <a:off x="1142976" y="2071678"/>
            <a:ext cx="2928959" cy="2500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r-FR" sz="2800" dirty="0" smtClean="0"/>
              <a:t>s’enfonça dans la forêt très silencieuse,</a:t>
            </a:r>
            <a:endParaRPr lang="fr-FR" sz="2800" dirty="0"/>
          </a:p>
        </p:txBody>
      </p:sp>
      <p:pic>
        <p:nvPicPr>
          <p:cNvPr id="6" name="Image 5" descr="Sans titre7.JPG"/>
          <p:cNvPicPr>
            <a:picLocks noChangeAspect="1"/>
          </p:cNvPicPr>
          <p:nvPr/>
        </p:nvPicPr>
        <p:blipFill>
          <a:blip r:embed="rId3" cstate="print"/>
          <a:srcRect l="5496" t="7984" r="1069" b="18163"/>
          <a:stretch>
            <a:fillRect/>
          </a:stretch>
        </p:blipFill>
        <p:spPr>
          <a:xfrm>
            <a:off x="4071934" y="2071678"/>
            <a:ext cx="2357454" cy="25654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2FE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Sans titre9.JPG"/>
          <p:cNvPicPr>
            <a:picLocks noChangeAspect="1"/>
          </p:cNvPicPr>
          <p:nvPr/>
        </p:nvPicPr>
        <p:blipFill>
          <a:blip r:embed="rId2" cstate="print"/>
          <a:srcRect l="2370" t="5164" r="474" b="25989"/>
          <a:stretch>
            <a:fillRect/>
          </a:stretch>
        </p:blipFill>
        <p:spPr>
          <a:xfrm>
            <a:off x="3143240" y="1500174"/>
            <a:ext cx="2684419" cy="3214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r-FR" sz="2800" dirty="0" smtClean="0"/>
              <a:t>Franchit un pont, vergitineux,</a:t>
            </a:r>
            <a:endParaRPr lang="fr-FR" sz="2800" dirty="0"/>
          </a:p>
        </p:txBody>
      </p:sp>
      <p:pic>
        <p:nvPicPr>
          <p:cNvPr id="8" name="Espace réservé pour une image  7" descr="Sans titre8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6024" t="16265" r="335" b="25663"/>
          <a:stretch>
            <a:fillRect/>
          </a:stretch>
        </p:blipFill>
        <p:spPr>
          <a:xfrm rot="10800000">
            <a:off x="428596" y="1428736"/>
            <a:ext cx="2881951" cy="3143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2FE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pour une image  4" descr="Sans titre10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6441" r="1026" b="20847"/>
          <a:stretch>
            <a:fillRect/>
          </a:stretch>
        </p:blipFill>
        <p:spPr>
          <a:xfrm rot="10800000">
            <a:off x="1571604" y="1285860"/>
            <a:ext cx="4585971" cy="40005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r-FR" sz="2800" dirty="0" smtClean="0"/>
              <a:t>Descendit une pente très glissante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2FE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pour une image  4" descr="Sans titre12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6441" b="16441"/>
          <a:stretch>
            <a:fillRect/>
          </a:stretch>
        </p:blipFill>
        <p:spPr>
          <a:xfrm rot="10800000">
            <a:off x="857224" y="1571612"/>
            <a:ext cx="3266980" cy="30188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r-FR" sz="2800" dirty="0" smtClean="0"/>
              <a:t>Atteignit un arceau très étroit,</a:t>
            </a:r>
          </a:p>
        </p:txBody>
      </p:sp>
      <p:pic>
        <p:nvPicPr>
          <p:cNvPr id="6" name="Image 5" descr="Sans titre13.JPG"/>
          <p:cNvPicPr>
            <a:picLocks noChangeAspect="1"/>
          </p:cNvPicPr>
          <p:nvPr/>
        </p:nvPicPr>
        <p:blipFill>
          <a:blip r:embed="rId3" cstate="print"/>
          <a:srcRect l="5286" t="11517" r="2225" b="19385"/>
          <a:stretch>
            <a:fillRect/>
          </a:stretch>
        </p:blipFill>
        <p:spPr>
          <a:xfrm>
            <a:off x="4071934" y="1571612"/>
            <a:ext cx="2500330" cy="3071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2FE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pour une image  4" descr="Sans titre14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4366" t="16441" b="24858"/>
          <a:stretch>
            <a:fillRect/>
          </a:stretch>
        </p:blipFill>
        <p:spPr>
          <a:xfrm rot="10800000">
            <a:off x="142844" y="2143116"/>
            <a:ext cx="3529798" cy="35004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fr-FR" sz="2800" dirty="0" smtClean="0"/>
              <a:t>Dépassa quelques fleurs, ravissantes</a:t>
            </a:r>
            <a:r>
              <a:rPr lang="fr-FR" dirty="0" smtClean="0"/>
              <a:t>,</a:t>
            </a:r>
            <a:endParaRPr lang="fr-FR" dirty="0"/>
          </a:p>
        </p:txBody>
      </p:sp>
      <p:pic>
        <p:nvPicPr>
          <p:cNvPr id="6" name="Image 5" descr="Sans titre15.JPG"/>
          <p:cNvPicPr>
            <a:picLocks noChangeAspect="1"/>
          </p:cNvPicPr>
          <p:nvPr/>
        </p:nvPicPr>
        <p:blipFill>
          <a:blip r:embed="rId3" cstate="print"/>
          <a:srcRect l="773" t="5548" r="-69" b="23716"/>
          <a:stretch>
            <a:fillRect/>
          </a:stretch>
        </p:blipFill>
        <p:spPr>
          <a:xfrm>
            <a:off x="3428992" y="2143116"/>
            <a:ext cx="3143272" cy="35032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2FE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pour une image  4" descr="Sans titre16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6441" r="5663" b="23942"/>
          <a:stretch>
            <a:fillRect/>
          </a:stretch>
        </p:blipFill>
        <p:spPr>
          <a:xfrm rot="10800000">
            <a:off x="109821" y="2342168"/>
            <a:ext cx="3499104" cy="30444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r-FR" sz="2600" dirty="0" smtClean="0"/>
              <a:t>Il se recroquevilla dans sa coquille, très petie,</a:t>
            </a:r>
            <a:endParaRPr lang="fr-FR" sz="2600" dirty="0"/>
          </a:p>
        </p:txBody>
      </p:sp>
      <p:pic>
        <p:nvPicPr>
          <p:cNvPr id="6" name="Image 5" descr="Sans titre17.JPG"/>
          <p:cNvPicPr>
            <a:picLocks noChangeAspect="1"/>
          </p:cNvPicPr>
          <p:nvPr/>
        </p:nvPicPr>
        <p:blipFill>
          <a:blip r:embed="rId3" cstate="print"/>
          <a:srcRect l="2328" t="5072" b="23924"/>
          <a:stretch>
            <a:fillRect/>
          </a:stretch>
        </p:blipFill>
        <p:spPr>
          <a:xfrm>
            <a:off x="3571868" y="2357430"/>
            <a:ext cx="2997809" cy="30003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2FE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pour une image  4" descr="Sans titre18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755" t="20925" b="22274"/>
          <a:stretch>
            <a:fillRect/>
          </a:stretch>
        </p:blipFill>
        <p:spPr>
          <a:xfrm rot="10800000">
            <a:off x="285720" y="3571876"/>
            <a:ext cx="3690949" cy="27146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r-FR" sz="2800" dirty="0" smtClean="0"/>
              <a:t>et tomba rapidement dans un profond sommeil.</a:t>
            </a:r>
            <a:endParaRPr lang="fr-FR" sz="2800" dirty="0"/>
          </a:p>
        </p:txBody>
      </p:sp>
      <p:pic>
        <p:nvPicPr>
          <p:cNvPr id="6" name="Image 5" descr="Sans titre19.JPG"/>
          <p:cNvPicPr>
            <a:picLocks noChangeAspect="1"/>
          </p:cNvPicPr>
          <p:nvPr/>
        </p:nvPicPr>
        <p:blipFill>
          <a:blip r:embed="rId3" cstate="print"/>
          <a:srcRect l="4550" t="15577" b="19990"/>
          <a:stretch>
            <a:fillRect/>
          </a:stretch>
        </p:blipFill>
        <p:spPr>
          <a:xfrm>
            <a:off x="3714744" y="3571876"/>
            <a:ext cx="2997808" cy="2786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5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pour une image  6" descr="6t50nqyo.gif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7945" b="7945"/>
          <a:stretch>
            <a:fillRect/>
          </a:stretch>
        </p:blipFill>
        <p:spPr>
          <a:xfrm>
            <a:off x="5940152" y="3501008"/>
            <a:ext cx="2591519" cy="18667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1043608" y="457200"/>
            <a:ext cx="7643192" cy="1066800"/>
          </a:xfrm>
        </p:spPr>
        <p:txBody>
          <a:bodyPr>
            <a:normAutofit/>
          </a:bodyPr>
          <a:lstStyle/>
          <a:p>
            <a:r>
              <a:rPr lang="fr-BE" sz="2800" dirty="0" smtClean="0">
                <a:solidFill>
                  <a:schemeClr val="bg1"/>
                </a:solidFill>
              </a:rPr>
              <a:t>Scénario pédagogique:</a:t>
            </a:r>
            <a:endParaRPr lang="fr-BE" sz="2800" dirty="0">
              <a:solidFill>
                <a:schemeClr val="bg1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115616" y="1988840"/>
            <a:ext cx="60486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solidFill>
                  <a:schemeClr val="bg1"/>
                </a:solidFill>
              </a:rPr>
              <a:t>Découvrir de manière ludique la morphologie et l’alimentation de l’escargot grâce aux outils informatiques.</a:t>
            </a:r>
            <a:endParaRPr lang="fr-BE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2FE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 smtClean="0"/>
              <a:t>Correctif </a:t>
            </a:r>
            <a:endParaRPr lang="fr-FR" sz="2800" dirty="0"/>
          </a:p>
        </p:txBody>
      </p:sp>
      <p:pic>
        <p:nvPicPr>
          <p:cNvPr id="5" name="Espace réservé pour une image  4" descr="Sans titre18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901" t="16441" b="24073"/>
          <a:stretch>
            <a:fillRect/>
          </a:stretch>
        </p:blipFill>
        <p:spPr>
          <a:xfrm rot="10800000">
            <a:off x="571472" y="1500174"/>
            <a:ext cx="3476636" cy="29323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 descr="Sans titre19.JPG"/>
          <p:cNvPicPr>
            <a:picLocks noChangeAspect="1"/>
          </p:cNvPicPr>
          <p:nvPr/>
        </p:nvPicPr>
        <p:blipFill>
          <a:blip r:embed="rId3" cstate="print"/>
          <a:srcRect l="3640" t="8757" b="17687"/>
          <a:stretch>
            <a:fillRect/>
          </a:stretch>
        </p:blipFill>
        <p:spPr>
          <a:xfrm>
            <a:off x="4000496" y="1428736"/>
            <a:ext cx="2854933" cy="30003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Ellipse 7"/>
          <p:cNvSpPr/>
          <p:nvPr/>
        </p:nvSpPr>
        <p:spPr>
          <a:xfrm>
            <a:off x="1571604" y="2357430"/>
            <a:ext cx="1214446" cy="1214446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5072066" y="3071810"/>
            <a:ext cx="428628" cy="35719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2928926" y="2285992"/>
            <a:ext cx="428628" cy="357190"/>
          </a:xfrm>
          <a:prstGeom prst="ellipse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4643438" y="2071678"/>
            <a:ext cx="428628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2786050" y="3714752"/>
            <a:ext cx="428628" cy="428628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2FE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 smtClean="0"/>
              <a:t>Les dessins d’escargots des camarades:</a:t>
            </a:r>
            <a:endParaRPr lang="fr-FR" sz="200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fr-FR" dirty="0" smtClean="0"/>
              <a:t>Exemples</a:t>
            </a:r>
            <a:endParaRPr lang="fr-FR" dirty="0"/>
          </a:p>
        </p:txBody>
      </p:sp>
      <p:pic>
        <p:nvPicPr>
          <p:cNvPr id="12" name="Image 11" descr="dessi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569315"/>
            <a:ext cx="4320480" cy="2244405"/>
          </a:xfrm>
          <a:prstGeom prst="rect">
            <a:avLst/>
          </a:prstGeom>
        </p:spPr>
      </p:pic>
      <p:pic>
        <p:nvPicPr>
          <p:cNvPr id="6" name="Image 5" descr="escargo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2492896"/>
            <a:ext cx="4176464" cy="2169591"/>
          </a:xfrm>
          <a:prstGeom prst="rect">
            <a:avLst/>
          </a:prstGeom>
        </p:spPr>
      </p:pic>
      <p:pic>
        <p:nvPicPr>
          <p:cNvPr id="8" name="Espace réservé pour une image  7" descr="hugo.jpg"/>
          <p:cNvPicPr>
            <a:picLocks noGrp="1" noChangeAspect="1"/>
          </p:cNvPicPr>
          <p:nvPr>
            <p:ph type="pic" idx="1"/>
          </p:nvPr>
        </p:nvPicPr>
        <p:blipFill>
          <a:blip r:embed="rId4" cstate="print"/>
          <a:srcRect l="18564" r="18564"/>
          <a:stretch>
            <a:fillRect/>
          </a:stretch>
        </p:blipFill>
        <p:spPr>
          <a:xfrm>
            <a:off x="683568" y="3573015"/>
            <a:ext cx="3096344" cy="255833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2FE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r-FR" sz="2400" dirty="0" smtClean="0"/>
              <a:t>Observation </a:t>
            </a:r>
            <a:endParaRPr lang="fr-FR" sz="2400" dirty="0"/>
          </a:p>
        </p:txBody>
      </p:sp>
      <p:pic>
        <p:nvPicPr>
          <p:cNvPr id="7" name="Espace réservé pour une image  6" descr="Escargo1[1]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9386" r="938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2FE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72000"/>
          </a:xfrm>
        </p:spPr>
        <p:txBody>
          <a:bodyPr>
            <a:normAutofit/>
          </a:bodyPr>
          <a:lstStyle/>
          <a:p>
            <a:r>
              <a:rPr lang="fr-FR" sz="3600" dirty="0" smtClean="0"/>
              <a:t>Morphologie de l’escargot </a:t>
            </a:r>
            <a:endParaRPr lang="fr-FR" sz="3600" dirty="0"/>
          </a:p>
        </p:txBody>
      </p:sp>
      <p:sp>
        <p:nvSpPr>
          <p:cNvPr id="17" name="Titre 16"/>
          <p:cNvSpPr>
            <a:spLocks noGrp="1"/>
          </p:cNvSpPr>
          <p:nvPr>
            <p:ph type="title"/>
          </p:nvPr>
        </p:nvSpPr>
        <p:spPr>
          <a:xfrm>
            <a:off x="-252536" y="-1755576"/>
            <a:ext cx="8229600" cy="1219200"/>
          </a:xfrm>
        </p:spPr>
        <p:txBody>
          <a:bodyPr/>
          <a:lstStyle/>
          <a:p>
            <a:endParaRPr lang="fr-BE" dirty="0"/>
          </a:p>
        </p:txBody>
      </p:sp>
      <p:pic>
        <p:nvPicPr>
          <p:cNvPr id="18" name="Image 17" descr="escargot-03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2204864"/>
            <a:ext cx="6844614" cy="403832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804248" y="2996952"/>
            <a:ext cx="1500198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Yeux 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7092280" y="4293096"/>
            <a:ext cx="164307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Tentacules </a:t>
            </a:r>
            <a:endParaRPr lang="fr-FR" dirty="0"/>
          </a:p>
        </p:txBody>
      </p:sp>
      <p:cxnSp>
        <p:nvCxnSpPr>
          <p:cNvPr id="20" name="Connecteur droit avec flèche 19"/>
          <p:cNvCxnSpPr/>
          <p:nvPr/>
        </p:nvCxnSpPr>
        <p:spPr>
          <a:xfrm flipH="1" flipV="1">
            <a:off x="6876256" y="3645024"/>
            <a:ext cx="360040" cy="50405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flipH="1">
            <a:off x="6948264" y="4653136"/>
            <a:ext cx="504056" cy="21602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6732240" y="5157192"/>
            <a:ext cx="1571636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Bouche 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1547664" y="3212976"/>
            <a:ext cx="1928826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Coquille 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1115616" y="5373216"/>
            <a:ext cx="1214446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Pied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  <p:bldP spid="13" grpId="0" animBg="1"/>
      <p:bldP spid="10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2FE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539552" y="404664"/>
            <a:ext cx="7344816" cy="1066800"/>
          </a:xfrm>
        </p:spPr>
        <p:txBody>
          <a:bodyPr>
            <a:normAutofit/>
          </a:bodyPr>
          <a:lstStyle/>
          <a:p>
            <a:r>
              <a:rPr lang="fr-BE" sz="2800" b="0" dirty="0" smtClean="0"/>
              <a:t>Que mangent-ils?</a:t>
            </a:r>
            <a:endParaRPr lang="fr-BE" sz="2800" b="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half" idx="2"/>
          </p:nvPr>
        </p:nvSpPr>
        <p:spPr>
          <a:xfrm>
            <a:off x="10908704" y="260648"/>
            <a:ext cx="2057400" cy="4419600"/>
          </a:xfrm>
        </p:spPr>
        <p:txBody>
          <a:bodyPr/>
          <a:lstStyle/>
          <a:p>
            <a:endParaRPr lang="fr-BE" dirty="0"/>
          </a:p>
        </p:txBody>
      </p:sp>
      <p:graphicFrame>
        <p:nvGraphicFramePr>
          <p:cNvPr id="9" name="Espace réservé pour une image  8"/>
          <p:cNvGraphicFramePr>
            <a:graphicFrameLocks noGrp="1"/>
          </p:cNvGraphicFramePr>
          <p:nvPr>
            <p:ph type="pic" idx="1"/>
          </p:nvPr>
        </p:nvGraphicFramePr>
        <p:xfrm>
          <a:off x="395538" y="1628798"/>
          <a:ext cx="8280918" cy="4176465"/>
        </p:xfrm>
        <a:graphic>
          <a:graphicData uri="http://schemas.openxmlformats.org/drawingml/2006/table">
            <a:tbl>
              <a:tblPr/>
              <a:tblGrid>
                <a:gridCol w="1380153"/>
                <a:gridCol w="1380153"/>
                <a:gridCol w="1380153"/>
                <a:gridCol w="1380153"/>
                <a:gridCol w="1380153"/>
                <a:gridCol w="1380153"/>
              </a:tblGrid>
              <a:tr h="651447">
                <a:tc>
                  <a:txBody>
                    <a:bodyPr/>
                    <a:lstStyle/>
                    <a:p>
                      <a:pPr algn="l" fontAlgn="t"/>
                      <a:r>
                        <a:rPr lang="fr-FR" sz="2000" b="0" i="0" u="none" strike="noStrike" dirty="0">
                          <a:solidFill>
                            <a:schemeClr val="tx1"/>
                          </a:solidFill>
                          <a:latin typeface="Trebuchet MS"/>
                        </a:rPr>
                        <a:t>aliments </a:t>
                      </a:r>
                      <a:endParaRPr lang="fr-BE" sz="2000" b="0" i="0" u="none" strike="noStrike" dirty="0">
                        <a:solidFill>
                          <a:schemeClr val="tx1"/>
                        </a:solidFill>
                        <a:latin typeface="Trebuchet MS"/>
                      </a:endParaRP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2000" b="0" i="0" u="none" strike="noStrike">
                          <a:solidFill>
                            <a:schemeClr val="tx1"/>
                          </a:solidFill>
                          <a:latin typeface="Trebuchet MS"/>
                        </a:rPr>
                        <a:t>essentielle </a:t>
                      </a:r>
                      <a:endParaRPr lang="fr-BE" sz="2000" b="0" i="0" u="none" strike="noStrike">
                        <a:solidFill>
                          <a:schemeClr val="tx1"/>
                        </a:solidFill>
                        <a:latin typeface="Trebuchet MS"/>
                      </a:endParaRP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2000" b="0" i="0" u="none" strike="noStrike">
                          <a:solidFill>
                            <a:schemeClr val="tx1"/>
                          </a:solidFill>
                          <a:latin typeface="Trebuchet MS"/>
                        </a:rPr>
                        <a:t>adore </a:t>
                      </a:r>
                      <a:endParaRPr lang="fr-BE" sz="2000" b="0" i="0" u="none" strike="noStrike">
                        <a:solidFill>
                          <a:schemeClr val="tx1"/>
                        </a:solidFill>
                        <a:latin typeface="Trebuchet MS"/>
                      </a:endParaRP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2000" b="0" i="0" u="none" strike="noStrike" dirty="0">
                          <a:solidFill>
                            <a:schemeClr val="tx1"/>
                          </a:solidFill>
                          <a:latin typeface="Trebuchet MS"/>
                        </a:rPr>
                        <a:t>aime </a:t>
                      </a:r>
                      <a:endParaRPr lang="fr-BE" sz="2000" b="0" i="0" u="none" strike="noStrike" dirty="0">
                        <a:solidFill>
                          <a:schemeClr val="tx1"/>
                        </a:solidFill>
                        <a:latin typeface="Trebuchet MS"/>
                      </a:endParaRP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2000" b="0" i="0" u="none" strike="noStrike">
                          <a:solidFill>
                            <a:schemeClr val="tx1"/>
                          </a:solidFill>
                          <a:latin typeface="Trebuchet MS"/>
                        </a:rPr>
                        <a:t>Un peu </a:t>
                      </a:r>
                      <a:endParaRPr lang="fr-BE" sz="2000" b="0" i="0" u="none" strike="noStrike">
                        <a:solidFill>
                          <a:schemeClr val="tx1"/>
                        </a:solidFill>
                        <a:latin typeface="Trebuchet MS"/>
                      </a:endParaRP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2000" b="0" i="0" u="none" strike="noStrike">
                          <a:solidFill>
                            <a:schemeClr val="tx1"/>
                          </a:solidFill>
                          <a:latin typeface="Trebuchet MS"/>
                        </a:rPr>
                        <a:t>Pas du tout </a:t>
                      </a:r>
                      <a:endParaRPr lang="fr-BE" sz="2000" b="0" i="0" u="none" strike="noStrike">
                        <a:solidFill>
                          <a:schemeClr val="tx1"/>
                        </a:solidFill>
                        <a:latin typeface="Trebuchet MS"/>
                      </a:endParaRP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7503">
                <a:tc>
                  <a:txBody>
                    <a:bodyPr/>
                    <a:lstStyle/>
                    <a:p>
                      <a:pPr algn="l" fontAlgn="t"/>
                      <a:r>
                        <a:rPr lang="fr-FR" sz="2000" b="0" i="0" u="none" strike="noStrike">
                          <a:solidFill>
                            <a:schemeClr val="tx1"/>
                          </a:solidFill>
                          <a:latin typeface="Trebuchet MS"/>
                        </a:rPr>
                        <a:t>salade </a:t>
                      </a:r>
                      <a:endParaRPr lang="fr-BE" sz="2000" b="0" i="0" u="none" strike="noStrike">
                        <a:solidFill>
                          <a:schemeClr val="tx1"/>
                        </a:solidFill>
                        <a:latin typeface="Trebuchet MS"/>
                      </a:endParaRP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2000" b="1" i="0" u="none" strike="noStrike">
                          <a:solidFill>
                            <a:schemeClr val="tx1"/>
                          </a:solidFill>
                          <a:latin typeface="Trebuchet MS"/>
                        </a:rPr>
                        <a:t>x</a:t>
                      </a:r>
                      <a:endParaRPr lang="fr-BE" sz="2000" b="1" i="0" u="none" strike="noStrike">
                        <a:solidFill>
                          <a:schemeClr val="tx1"/>
                        </a:solidFill>
                        <a:latin typeface="Trebuchet MS"/>
                      </a:endParaRP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7503">
                <a:tc>
                  <a:txBody>
                    <a:bodyPr/>
                    <a:lstStyle/>
                    <a:p>
                      <a:pPr algn="l" fontAlgn="t"/>
                      <a:r>
                        <a:rPr lang="fr-FR" sz="2000" b="0" i="0" u="none" strike="noStrike">
                          <a:solidFill>
                            <a:schemeClr val="tx1"/>
                          </a:solidFill>
                          <a:latin typeface="Trebuchet MS"/>
                        </a:rPr>
                        <a:t>pomme </a:t>
                      </a:r>
                      <a:endParaRPr lang="fr-BE" sz="2000" b="0" i="0" u="none" strike="noStrike">
                        <a:solidFill>
                          <a:schemeClr val="tx1"/>
                        </a:solidFill>
                        <a:latin typeface="Trebuchet MS"/>
                      </a:endParaRP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2000" b="1" i="0" u="none" strike="noStrike">
                          <a:solidFill>
                            <a:schemeClr val="tx1"/>
                          </a:solidFill>
                          <a:latin typeface="Trebuchet MS"/>
                        </a:rPr>
                        <a:t>x</a:t>
                      </a:r>
                      <a:endParaRPr lang="fr-BE" sz="2000" b="1" i="0" u="none" strike="noStrike">
                        <a:solidFill>
                          <a:schemeClr val="tx1"/>
                        </a:solidFill>
                        <a:latin typeface="Trebuchet MS"/>
                      </a:endParaRP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7503">
                <a:tc>
                  <a:txBody>
                    <a:bodyPr/>
                    <a:lstStyle/>
                    <a:p>
                      <a:pPr algn="l" fontAlgn="t"/>
                      <a:r>
                        <a:rPr lang="fr-FR" sz="2000" b="0" i="0" u="none" strike="noStrike">
                          <a:solidFill>
                            <a:schemeClr val="tx1"/>
                          </a:solidFill>
                          <a:latin typeface="Trebuchet MS"/>
                        </a:rPr>
                        <a:t>herbe </a:t>
                      </a:r>
                      <a:endParaRPr lang="fr-BE" sz="2000" b="0" i="0" u="none" strike="noStrike">
                        <a:solidFill>
                          <a:schemeClr val="tx1"/>
                        </a:solidFill>
                        <a:latin typeface="Trebuchet MS"/>
                      </a:endParaRP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2000" b="1" i="0" u="none" strike="noStrike">
                          <a:solidFill>
                            <a:schemeClr val="tx1"/>
                          </a:solidFill>
                          <a:latin typeface="Trebuchet MS"/>
                        </a:rPr>
                        <a:t>x</a:t>
                      </a:r>
                      <a:endParaRPr lang="fr-BE" sz="2000" b="1" i="0" u="none" strike="noStrike">
                        <a:solidFill>
                          <a:schemeClr val="tx1"/>
                        </a:solidFill>
                        <a:latin typeface="Trebuchet MS"/>
                      </a:endParaRP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7503">
                <a:tc>
                  <a:txBody>
                    <a:bodyPr/>
                    <a:lstStyle/>
                    <a:p>
                      <a:pPr algn="l" fontAlgn="t"/>
                      <a:r>
                        <a:rPr lang="fr-FR" sz="2000" b="0" i="0" u="none" strike="noStrike">
                          <a:solidFill>
                            <a:schemeClr val="tx1"/>
                          </a:solidFill>
                          <a:latin typeface="Trebuchet MS"/>
                        </a:rPr>
                        <a:t>bonbon</a:t>
                      </a:r>
                      <a:endParaRPr lang="fr-BE" sz="2000" b="0" i="0" u="none" strike="noStrike">
                        <a:solidFill>
                          <a:schemeClr val="tx1"/>
                        </a:solidFill>
                        <a:latin typeface="Trebuchet MS"/>
                      </a:endParaRP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2000" b="1" i="0" u="none" strike="noStrike">
                          <a:solidFill>
                            <a:schemeClr val="tx1"/>
                          </a:solidFill>
                          <a:latin typeface="Trebuchet MS"/>
                        </a:rPr>
                        <a:t> 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7503">
                <a:tc>
                  <a:txBody>
                    <a:bodyPr/>
                    <a:lstStyle/>
                    <a:p>
                      <a:pPr algn="l" fontAlgn="t"/>
                      <a:r>
                        <a:rPr lang="fr-FR" sz="2000" b="0" i="0" u="none" strike="noStrike">
                          <a:solidFill>
                            <a:schemeClr val="tx1"/>
                          </a:solidFill>
                          <a:latin typeface="Trebuchet MS"/>
                        </a:rPr>
                        <a:t>terre</a:t>
                      </a:r>
                      <a:endParaRPr lang="fr-BE" sz="2000" b="0" i="0" u="none" strike="noStrike">
                        <a:solidFill>
                          <a:schemeClr val="tx1"/>
                        </a:solidFill>
                        <a:latin typeface="Trebuchet MS"/>
                      </a:endParaRP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2000" b="1" i="0" u="none" strike="noStrike">
                          <a:solidFill>
                            <a:schemeClr val="tx1"/>
                          </a:solidFill>
                          <a:latin typeface="Trebuchet MS"/>
                        </a:rPr>
                        <a:t> 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7503">
                <a:tc>
                  <a:txBody>
                    <a:bodyPr/>
                    <a:lstStyle/>
                    <a:p>
                      <a:pPr algn="l" fontAlgn="t"/>
                      <a:r>
                        <a:rPr lang="fr-FR" sz="2000" b="0" i="0" u="none" strike="noStrike">
                          <a:solidFill>
                            <a:schemeClr val="tx1"/>
                          </a:solidFill>
                          <a:latin typeface="Trebuchet MS"/>
                        </a:rPr>
                        <a:t>feuille</a:t>
                      </a:r>
                      <a:endParaRPr lang="fr-BE" sz="2000" b="0" i="0" u="none" strike="noStrike">
                        <a:solidFill>
                          <a:schemeClr val="tx1"/>
                        </a:solidFill>
                        <a:latin typeface="Trebuchet MS"/>
                      </a:endParaRP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2000" b="1" i="0" u="none" strike="noStrike">
                          <a:solidFill>
                            <a:schemeClr val="tx1"/>
                          </a:solidFill>
                          <a:latin typeface="Trebuchet MS"/>
                        </a:rPr>
                        <a:t>x</a:t>
                      </a:r>
                      <a:endParaRPr lang="fr-BE" sz="2000" b="1" i="0" u="none" strike="noStrike">
                        <a:solidFill>
                          <a:schemeClr val="tx1"/>
                        </a:solidFill>
                        <a:latin typeface="Trebuchet MS"/>
                      </a:endParaRP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2FE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787208" cy="1066800"/>
          </a:xfrm>
        </p:spPr>
        <p:txBody>
          <a:bodyPr>
            <a:normAutofit/>
          </a:bodyPr>
          <a:lstStyle/>
          <a:p>
            <a:r>
              <a:rPr lang="fr-BE" sz="3600" dirty="0" smtClean="0"/>
              <a:t>Moyenne en éveil</a:t>
            </a:r>
            <a:endParaRPr lang="fr-BE" sz="3600" dirty="0"/>
          </a:p>
        </p:txBody>
      </p:sp>
      <p:graphicFrame>
        <p:nvGraphicFramePr>
          <p:cNvPr id="5" name="Espace réservé pour une image  4"/>
          <p:cNvGraphicFramePr>
            <a:graphicFrameLocks noGrp="1"/>
          </p:cNvGraphicFramePr>
          <p:nvPr>
            <p:ph type="pic" idx="1"/>
          </p:nvPr>
        </p:nvGraphicFramePr>
        <p:xfrm>
          <a:off x="611556" y="1844823"/>
          <a:ext cx="7632856" cy="4020375"/>
        </p:xfrm>
        <a:graphic>
          <a:graphicData uri="http://schemas.openxmlformats.org/drawingml/2006/table">
            <a:tbl>
              <a:tblPr/>
              <a:tblGrid>
                <a:gridCol w="954107"/>
                <a:gridCol w="954107"/>
                <a:gridCol w="954107"/>
                <a:gridCol w="954107"/>
                <a:gridCol w="954107"/>
                <a:gridCol w="954107"/>
                <a:gridCol w="954107"/>
                <a:gridCol w="954107"/>
              </a:tblGrid>
              <a:tr h="495055">
                <a:tc>
                  <a:txBody>
                    <a:bodyPr/>
                    <a:lstStyle/>
                    <a:p>
                      <a:pPr algn="l" fontAlgn="b"/>
                      <a:endParaRPr lang="fr-BE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Thèmes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fleurs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fourmi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escargot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BE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Moyenne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5055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BE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Nom des élèves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BE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l" fontAlgn="b"/>
                      <a:endParaRPr lang="fr-BE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BE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BE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BE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BE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BE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BE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BE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l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Josiane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BE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BE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fontAlgn="ctr"/>
                      <a:r>
                        <a:rPr lang="fr-BE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                 </a:t>
                      </a:r>
                      <a:r>
                        <a:rPr lang="fr-BE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   25 </a:t>
                      </a:r>
                      <a:endParaRPr lang="fr-BE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8,33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l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Florence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BE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BE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l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Sébastien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BE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BE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l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Julie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BE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BE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l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Marie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BE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BE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0332640" y="1340768"/>
            <a:ext cx="2057400" cy="4419600"/>
          </a:xfrm>
        </p:spPr>
        <p:txBody>
          <a:bodyPr/>
          <a:lstStyle/>
          <a:p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2FE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8003232" cy="1066800"/>
          </a:xfrm>
        </p:spPr>
        <p:txBody>
          <a:bodyPr>
            <a:normAutofit/>
          </a:bodyPr>
          <a:lstStyle/>
          <a:p>
            <a:r>
              <a:rPr lang="fr-BE" sz="3600" dirty="0" smtClean="0"/>
              <a:t>Exemple de fiche</a:t>
            </a:r>
            <a:endParaRPr lang="fr-BE" sz="3600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-6733256" y="0"/>
            <a:ext cx="6019800" cy="4102968"/>
          </a:xfrm>
        </p:spPr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0836696" y="332656"/>
            <a:ext cx="2057400" cy="4419600"/>
          </a:xfrm>
        </p:spPr>
        <p:txBody>
          <a:bodyPr/>
          <a:lstStyle/>
          <a:p>
            <a:endParaRPr lang="fr-BE" dirty="0"/>
          </a:p>
        </p:txBody>
      </p:sp>
      <p:sp>
        <p:nvSpPr>
          <p:cNvPr id="39937" name="AutoShape 1"/>
          <p:cNvSpPr>
            <a:spLocks noChangeArrowheads="1"/>
          </p:cNvSpPr>
          <p:nvPr/>
        </p:nvSpPr>
        <p:spPr bwMode="auto">
          <a:xfrm>
            <a:off x="2411760" y="1700808"/>
            <a:ext cx="5169768" cy="459045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63500" cmpd="thickThin">
            <a:round/>
            <a:headEnd/>
            <a:tailEnd/>
          </a:ln>
          <a:effectLst/>
          <a:scene3d>
            <a:camera prst="legacyPerspectiveFront">
              <a:rot lat="1500000" lon="20099999" rev="0"/>
            </a:camera>
            <a:lightRig rig="legacyFlat4" dir="t"/>
          </a:scene3d>
          <a:sp3d extrusionH="8874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BE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Arial" pitchFamily="34" charset="0"/>
              </a:rPr>
              <a:t>Fiche outil pour Word</a:t>
            </a:r>
            <a:endParaRPr kumimoji="0" lang="fr-BE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PMingLiU" pitchFamily="18" charset="-120"/>
              <a:cs typeface="Arial" pitchFamily="34" charset="0"/>
            </a:endParaRPr>
          </a:p>
          <a:p>
            <a:pPr marL="268288" marR="0" lvl="1" indent="-2682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>
                <a:srgbClr val="7030A0"/>
              </a:buClr>
              <a:buSzTx/>
              <a:buFont typeface="Times New Roman" pitchFamily="18" charset="0"/>
              <a:buChar char="1"/>
              <a:tabLst/>
            </a:pP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Arial" pitchFamily="34" charset="0"/>
              </a:rPr>
              <a:t>Sélectionne ce que tu veux copier en bleu en faisant un clique gauche.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>
                <a:srgbClr val="7030A0"/>
              </a:buClr>
              <a:buSzTx/>
              <a:buFont typeface="Times New Roman" pitchFamily="18" charset="0"/>
              <a:buChar char="2"/>
              <a:tabLst/>
            </a:pPr>
            <a:r>
              <a:rPr kumimoji="0" lang="fr-FR" sz="2000" b="1" i="0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Arial" pitchFamily="34" charset="0"/>
              </a:rPr>
              <a:t> 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Arial" pitchFamily="34" charset="0"/>
              </a:rPr>
              <a:t>Fais un clique droit.</a:t>
            </a:r>
          </a:p>
          <a:p>
            <a:pPr marL="268288" marR="0" lvl="0" indent="-2682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>
                <a:srgbClr val="7030A0"/>
              </a:buClr>
              <a:buSzTx/>
              <a:buFont typeface="Times New Roman" pitchFamily="18" charset="0"/>
              <a:buChar char="3"/>
              <a:tabLst/>
            </a:pP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Arial" pitchFamily="34" charset="0"/>
              </a:rPr>
              <a:t>Choisis « couper » ou « copier ».</a:t>
            </a:r>
          </a:p>
          <a:p>
            <a:pPr marL="268288" marR="0" lvl="0" indent="-2682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>
                <a:srgbClr val="7030A0"/>
              </a:buClr>
              <a:buSzTx/>
              <a:buFont typeface="Times New Roman" pitchFamily="18" charset="0"/>
              <a:buChar char="4"/>
              <a:tabLst/>
            </a:pP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Arial" pitchFamily="34" charset="0"/>
              </a:rPr>
              <a:t>Sélectionne où tu veux copier l’image </a:t>
            </a:r>
            <a:endParaRPr kumimoji="0" lang="fr-FR" sz="2000" b="1" i="0" u="sng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PMingLiU" pitchFamily="18" charset="-120"/>
              <a:cs typeface="Arial" pitchFamily="34" charset="0"/>
            </a:endParaRPr>
          </a:p>
          <a:p>
            <a:pPr marL="268288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Arial" pitchFamily="34" charset="0"/>
              </a:rPr>
              <a:t>ou le texte.</a:t>
            </a:r>
            <a:endParaRPr kumimoji="0" lang="fr-FR" sz="2000" b="1" i="0" u="sng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PMingLiU" pitchFamily="18" charset="-120"/>
              <a:cs typeface="Arial" pitchFamily="34" charset="0"/>
            </a:endParaRPr>
          </a:p>
          <a:p>
            <a:pPr marL="268288" marR="0" lvl="1" indent="-2682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>
                <a:srgbClr val="7030A0"/>
              </a:buClr>
              <a:buSzTx/>
              <a:buFont typeface="Times New Roman" pitchFamily="18" charset="0"/>
              <a:buChar char="5"/>
              <a:tabLst/>
            </a:pP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Arial" pitchFamily="34" charset="0"/>
              </a:rPr>
              <a:t>Fais un clique droit.</a:t>
            </a:r>
          </a:p>
          <a:p>
            <a:pPr marL="268288" marR="0" lvl="0" indent="-2682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>
                <a:srgbClr val="7030A0"/>
              </a:buClr>
              <a:buSzTx/>
              <a:buFont typeface="Times New Roman" pitchFamily="18" charset="0"/>
              <a:buChar char="6"/>
              <a:tabLst/>
            </a:pP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Arial" pitchFamily="34" charset="0"/>
              </a:rPr>
              <a:t>Choisis « coller ».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99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5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5400" dirty="0" smtClean="0"/>
              <a:t>Fin</a:t>
            </a:r>
            <a:r>
              <a:rPr lang="fr-FR" sz="4800" dirty="0" smtClean="0"/>
              <a:t> </a:t>
            </a:r>
            <a:endParaRPr lang="fr-FR" sz="480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/>
          </a:p>
        </p:txBody>
      </p:sp>
      <p:pic>
        <p:nvPicPr>
          <p:cNvPr id="7" name="Espace réservé pour une image  6" descr="imagesCAHZ51JB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5393" b="15393"/>
          <a:stretch>
            <a:fillRect/>
          </a:stretch>
        </p:blipFill>
        <p:spPr/>
      </p:pic>
      <p:pic>
        <p:nvPicPr>
          <p:cNvPr id="5" name="Image 4" descr="escargotbaluchon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4277054"/>
            <a:ext cx="2376264" cy="20440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5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3768" y="836712"/>
            <a:ext cx="3096344" cy="850776"/>
          </a:xfrm>
        </p:spPr>
        <p:txBody>
          <a:bodyPr>
            <a:normAutofit/>
          </a:bodyPr>
          <a:lstStyle/>
          <a:p>
            <a:r>
              <a:rPr lang="fr-BE" sz="2800" dirty="0" smtClean="0">
                <a:solidFill>
                  <a:schemeClr val="bg1"/>
                </a:solidFill>
              </a:rPr>
              <a:t>Objectifs :</a:t>
            </a:r>
            <a:endParaRPr lang="fr-BE" sz="2800" dirty="0">
              <a:solidFill>
                <a:schemeClr val="bg1"/>
              </a:solidFill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555776" y="1844824"/>
            <a:ext cx="6120680" cy="3456384"/>
          </a:xfrm>
        </p:spPr>
        <p:txBody>
          <a:bodyPr>
            <a:normAutofit fontScale="55000" lnSpcReduction="20000"/>
          </a:bodyPr>
          <a:lstStyle/>
          <a:p>
            <a:r>
              <a:rPr lang="fr-BE" sz="5100" dirty="0" smtClean="0">
                <a:solidFill>
                  <a:schemeClr val="bg1"/>
                </a:solidFill>
              </a:rPr>
              <a:t>A la fin des séquences, l’enfant est rendu capable de rechercher des informations (grâce à des observations et des pages web) sur la morphologie et la nourriture de l’escargot, et de les communiquer à l’aide de divers programmes informatiques.</a:t>
            </a:r>
          </a:p>
          <a:p>
            <a:endParaRPr lang="fr-BE" dirty="0"/>
          </a:p>
        </p:txBody>
      </p:sp>
      <p:pic>
        <p:nvPicPr>
          <p:cNvPr id="7" name="Espace réservé pour une image  6" descr="7691edf2[1].gif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0564" r="10564"/>
          <a:stretch>
            <a:fillRect/>
          </a:stretch>
        </p:blipFill>
        <p:spPr>
          <a:xfrm>
            <a:off x="179512" y="4365104"/>
            <a:ext cx="2414110" cy="2230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5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6203032" cy="543272"/>
          </a:xfrm>
        </p:spPr>
        <p:txBody>
          <a:bodyPr>
            <a:normAutofit fontScale="90000"/>
          </a:bodyPr>
          <a:lstStyle/>
          <a:p>
            <a:r>
              <a:rPr lang="fr-BE" sz="2800" dirty="0" smtClean="0">
                <a:solidFill>
                  <a:schemeClr val="bg1"/>
                </a:solidFill>
              </a:rPr>
              <a:t>Compétences:</a:t>
            </a:r>
            <a:endParaRPr lang="fr-BE" sz="2800" dirty="0">
              <a:solidFill>
                <a:schemeClr val="bg1"/>
              </a:solidFill>
            </a:endParaRPr>
          </a:p>
        </p:txBody>
      </p:sp>
      <p:pic>
        <p:nvPicPr>
          <p:cNvPr id="5" name="Espace réservé pour une image  4" descr="7e7630de.gif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840" r="2840"/>
          <a:stretch>
            <a:fillRect/>
          </a:stretch>
        </p:blipFill>
        <p:spPr>
          <a:xfrm>
            <a:off x="5868144" y="4004320"/>
            <a:ext cx="3088229" cy="2853680"/>
          </a:xfrm>
        </p:spPr>
      </p:pic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23528" y="1124744"/>
            <a:ext cx="8568952" cy="5544616"/>
          </a:xfrm>
        </p:spPr>
        <p:txBody>
          <a:bodyPr>
            <a:normAutofit fontScale="25000" lnSpcReduction="20000"/>
          </a:bodyPr>
          <a:lstStyle/>
          <a:p>
            <a:r>
              <a:rPr lang="fr-FR" sz="8000" b="1" u="sng" dirty="0" smtClean="0">
                <a:solidFill>
                  <a:schemeClr val="bg1"/>
                </a:solidFill>
              </a:rPr>
              <a:t>Spécifiques à la discipline:</a:t>
            </a:r>
          </a:p>
          <a:p>
            <a:pPr lvl="0"/>
            <a:r>
              <a:rPr lang="fr-BE" sz="8000" u="sng" dirty="0" smtClean="0">
                <a:solidFill>
                  <a:schemeClr val="bg1"/>
                </a:solidFill>
              </a:rPr>
              <a:t>CLM.3.1.</a:t>
            </a:r>
            <a:r>
              <a:rPr lang="fr-BE" sz="8000" dirty="0" smtClean="0">
                <a:solidFill>
                  <a:schemeClr val="bg1"/>
                </a:solidFill>
              </a:rPr>
              <a:t> Chercher les informations permettant la représentation.</a:t>
            </a:r>
          </a:p>
          <a:p>
            <a:r>
              <a:rPr lang="fr-FR" sz="8000" b="1" u="sng" dirty="0" smtClean="0">
                <a:solidFill>
                  <a:schemeClr val="bg1"/>
                </a:solidFill>
              </a:rPr>
              <a:t>Spécifiques à la technologie:</a:t>
            </a:r>
          </a:p>
          <a:p>
            <a:pPr lvl="0"/>
            <a:r>
              <a:rPr lang="fr-BE" sz="8000" u="sng" dirty="0" smtClean="0">
                <a:solidFill>
                  <a:schemeClr val="bg1"/>
                </a:solidFill>
              </a:rPr>
              <a:t>ECM.5.1.</a:t>
            </a:r>
            <a:r>
              <a:rPr lang="fr-BE" sz="8000" dirty="0" smtClean="0">
                <a:solidFill>
                  <a:schemeClr val="bg1"/>
                </a:solidFill>
              </a:rPr>
              <a:t> Interagir avec le public à partir de son niveau de connaissances, d’attente et d’intérêt.</a:t>
            </a:r>
          </a:p>
          <a:p>
            <a:r>
              <a:rPr lang="fr-BE" sz="8000" u="sng" dirty="0" smtClean="0">
                <a:solidFill>
                  <a:schemeClr val="bg1"/>
                </a:solidFill>
              </a:rPr>
              <a:t>ECM.6.1.</a:t>
            </a:r>
            <a:r>
              <a:rPr lang="fr-BE" sz="8000" dirty="0" smtClean="0">
                <a:solidFill>
                  <a:schemeClr val="bg1"/>
                </a:solidFill>
              </a:rPr>
              <a:t> Communiquer en utilisant le média approprié au message et à l’intention.</a:t>
            </a:r>
          </a:p>
          <a:p>
            <a:r>
              <a:rPr lang="fr-FR" sz="8000" b="1" u="sng" dirty="0" smtClean="0">
                <a:solidFill>
                  <a:schemeClr val="bg1"/>
                </a:solidFill>
              </a:rPr>
              <a:t>Transversales:</a:t>
            </a:r>
          </a:p>
          <a:p>
            <a:pPr lvl="0"/>
            <a:r>
              <a:rPr lang="fr-FR" sz="8000" dirty="0" smtClean="0">
                <a:solidFill>
                  <a:schemeClr val="bg1"/>
                </a:solidFill>
              </a:rPr>
              <a:t>S’impliquer dans la vie sociale (relationnelle)</a:t>
            </a:r>
            <a:endParaRPr lang="fr-FR" sz="8000" b="1" u="sng" dirty="0" smtClean="0">
              <a:solidFill>
                <a:schemeClr val="bg1"/>
              </a:solidFill>
            </a:endParaRPr>
          </a:p>
          <a:p>
            <a:pPr lvl="0"/>
            <a:r>
              <a:rPr lang="fr-FR" sz="8000" dirty="0" smtClean="0">
                <a:solidFill>
                  <a:schemeClr val="bg1"/>
                </a:solidFill>
              </a:rPr>
              <a:t>Recherche de l’information (instrumentale)</a:t>
            </a:r>
            <a:endParaRPr lang="fr-FR" sz="8000" b="1" u="sng" dirty="0" smtClean="0">
              <a:solidFill>
                <a:schemeClr val="bg1"/>
              </a:solidFill>
            </a:endParaRPr>
          </a:p>
          <a:p>
            <a:pPr lvl="0"/>
            <a:r>
              <a:rPr lang="fr-FR" sz="8000" dirty="0" smtClean="0">
                <a:solidFill>
                  <a:schemeClr val="bg1"/>
                </a:solidFill>
              </a:rPr>
              <a:t>Communiquer l’information (instrumentale)</a:t>
            </a:r>
            <a:endParaRPr lang="fr-BE" sz="8000" dirty="0" smtClean="0">
              <a:solidFill>
                <a:schemeClr val="bg1"/>
              </a:solidFill>
            </a:endParaRPr>
          </a:p>
          <a:p>
            <a:endParaRPr lang="fr-FR" sz="8000" b="1" u="sng" dirty="0" smtClean="0">
              <a:solidFill>
                <a:schemeClr val="bg1"/>
              </a:solidFill>
            </a:endParaRPr>
          </a:p>
          <a:p>
            <a:endParaRPr lang="fr-BE" sz="8000" dirty="0" smtClean="0">
              <a:solidFill>
                <a:schemeClr val="bg1"/>
              </a:solidFill>
            </a:endParaRPr>
          </a:p>
          <a:p>
            <a:endParaRPr lang="fr-BE" sz="9600" dirty="0" smtClean="0">
              <a:solidFill>
                <a:schemeClr val="bg1"/>
              </a:solidFill>
            </a:endParaRPr>
          </a:p>
          <a:p>
            <a:r>
              <a:rPr lang="fr-FR" sz="9600" dirty="0" smtClean="0">
                <a:solidFill>
                  <a:schemeClr val="bg1"/>
                </a:solidFill>
              </a:rPr>
              <a:t> </a:t>
            </a:r>
            <a:endParaRPr lang="fr-BE" sz="9600" dirty="0" smtClean="0">
              <a:solidFill>
                <a:schemeClr val="bg1"/>
              </a:solidFill>
            </a:endParaRPr>
          </a:p>
          <a:p>
            <a:endParaRPr lang="fr-BE" sz="9600" dirty="0" smtClean="0">
              <a:solidFill>
                <a:schemeClr val="bg1"/>
              </a:solidFill>
            </a:endParaRPr>
          </a:p>
          <a:p>
            <a:r>
              <a:rPr lang="fr-BE" sz="9600" dirty="0" smtClean="0">
                <a:solidFill>
                  <a:schemeClr val="bg1"/>
                </a:solidFill>
              </a:rPr>
              <a:t> </a:t>
            </a:r>
          </a:p>
          <a:p>
            <a:r>
              <a:rPr lang="fr-FR" sz="9600" dirty="0" smtClean="0">
                <a:solidFill>
                  <a:schemeClr val="bg1"/>
                </a:solidFill>
              </a:rPr>
              <a:t> </a:t>
            </a:r>
            <a:endParaRPr lang="fr-BE" sz="9600" dirty="0" smtClean="0">
              <a:solidFill>
                <a:schemeClr val="bg1"/>
              </a:solidFill>
            </a:endParaRPr>
          </a:p>
          <a:p>
            <a:endParaRPr lang="fr-BE" sz="9600" dirty="0" smtClean="0">
              <a:solidFill>
                <a:schemeClr val="bg1"/>
              </a:solidFill>
            </a:endParaRPr>
          </a:p>
          <a:p>
            <a:r>
              <a:rPr lang="fr-FR" sz="9600" dirty="0" smtClean="0">
                <a:solidFill>
                  <a:schemeClr val="bg1"/>
                </a:solidFill>
              </a:rPr>
              <a:t> </a:t>
            </a:r>
            <a:endParaRPr lang="fr-BE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5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2771800" y="1628800"/>
            <a:ext cx="4834880" cy="2625080"/>
          </a:xfrm>
        </p:spPr>
        <p:txBody>
          <a:bodyPr/>
          <a:lstStyle/>
          <a:p>
            <a:pPr marL="985838" indent="-625475">
              <a:buNone/>
            </a:pPr>
            <a:r>
              <a:rPr lang="fr-FR" sz="2400" dirty="0" smtClean="0">
                <a:solidFill>
                  <a:schemeClr val="bg1"/>
                </a:solidFill>
              </a:rPr>
              <a:t>Ils doivent savoir utiliser :</a:t>
            </a:r>
            <a:endParaRPr lang="fr-BE" sz="2400" b="1" u="sng" dirty="0" smtClean="0">
              <a:solidFill>
                <a:schemeClr val="bg1"/>
              </a:solidFill>
            </a:endParaRPr>
          </a:p>
          <a:p>
            <a:pPr marL="985838" lvl="0" indent="-266700"/>
            <a:r>
              <a:rPr lang="fr-FR" sz="2400" dirty="0" smtClean="0">
                <a:solidFill>
                  <a:schemeClr val="bg1"/>
                </a:solidFill>
              </a:rPr>
              <a:t>Word ;</a:t>
            </a:r>
            <a:endParaRPr lang="fr-BE" sz="2400" b="1" u="sng" dirty="0" smtClean="0">
              <a:solidFill>
                <a:schemeClr val="bg1"/>
              </a:solidFill>
            </a:endParaRPr>
          </a:p>
          <a:p>
            <a:pPr marL="985838" lvl="0" indent="-266700"/>
            <a:r>
              <a:rPr lang="fr-FR" sz="2400" dirty="0" smtClean="0">
                <a:solidFill>
                  <a:schemeClr val="bg1"/>
                </a:solidFill>
              </a:rPr>
              <a:t>Excel ;</a:t>
            </a:r>
            <a:endParaRPr lang="fr-BE" sz="2400" b="1" u="sng" dirty="0" smtClean="0">
              <a:solidFill>
                <a:schemeClr val="bg1"/>
              </a:solidFill>
            </a:endParaRPr>
          </a:p>
          <a:p>
            <a:pPr marL="985838" lvl="0" indent="-266700"/>
            <a:r>
              <a:rPr lang="fr-FR" sz="2400" dirty="0" smtClean="0">
                <a:solidFill>
                  <a:schemeClr val="bg1"/>
                </a:solidFill>
              </a:rPr>
              <a:t>Internet.</a:t>
            </a:r>
            <a:endParaRPr lang="fr-BE" sz="2400" b="1" u="sng" dirty="0" smtClean="0">
              <a:solidFill>
                <a:schemeClr val="bg1"/>
              </a:solidFill>
            </a:endParaRPr>
          </a:p>
          <a:p>
            <a:endParaRPr lang="fr-BE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195736" y="764704"/>
            <a:ext cx="6264696" cy="606896"/>
          </a:xfrm>
        </p:spPr>
        <p:txBody>
          <a:bodyPr>
            <a:normAutofit/>
          </a:bodyPr>
          <a:lstStyle/>
          <a:p>
            <a:r>
              <a:rPr lang="fr-BE" sz="2800" dirty="0" err="1" smtClean="0">
                <a:solidFill>
                  <a:schemeClr val="bg1"/>
                </a:solidFill>
              </a:rPr>
              <a:t>Prérequis</a:t>
            </a:r>
            <a:r>
              <a:rPr lang="fr-BE" sz="2800" dirty="0" smtClean="0">
                <a:solidFill>
                  <a:schemeClr val="bg1"/>
                </a:solidFill>
              </a:rPr>
              <a:t>:</a:t>
            </a:r>
            <a:endParaRPr lang="fr-BE" sz="2800" dirty="0">
              <a:solidFill>
                <a:schemeClr val="bg1"/>
              </a:solidFill>
            </a:endParaRPr>
          </a:p>
        </p:txBody>
      </p:sp>
      <p:pic>
        <p:nvPicPr>
          <p:cNvPr id="4" name="Image 3" descr="0f5056d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284122"/>
            <a:ext cx="3528392" cy="3528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2FE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914400" y="1988840"/>
            <a:ext cx="8229600" cy="1219200"/>
          </a:xfrm>
        </p:spPr>
        <p:txBody>
          <a:bodyPr>
            <a:normAutofit/>
          </a:bodyPr>
          <a:lstStyle/>
          <a:p>
            <a:r>
              <a:rPr lang="fr-BE" sz="3600" dirty="0" smtClean="0">
                <a:solidFill>
                  <a:schemeClr val="bg1"/>
                </a:solidFill>
              </a:rPr>
              <a:t>Déroulement du scénario pédagogique</a:t>
            </a:r>
            <a:endParaRPr lang="fr-BE" sz="3600" dirty="0">
              <a:solidFill>
                <a:schemeClr val="bg1"/>
              </a:solidFill>
            </a:endParaRPr>
          </a:p>
        </p:txBody>
      </p:sp>
      <p:pic>
        <p:nvPicPr>
          <p:cNvPr id="10" name="Espace réservé du contenu 9" descr="insectes-escargot-00010[1]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4501008" y="2564904"/>
            <a:ext cx="4074198" cy="260748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7037E-7 L 0.86388 -0.0011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2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2FE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photo1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4093196"/>
            <a:ext cx="3081872" cy="23917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2057400" cy="562744"/>
          </a:xfrm>
        </p:spPr>
        <p:txBody>
          <a:bodyPr>
            <a:noAutofit/>
          </a:bodyPr>
          <a:lstStyle/>
          <a:p>
            <a:endParaRPr lang="fr-FR" sz="280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39552" y="1124744"/>
            <a:ext cx="4330824" cy="1368152"/>
          </a:xfrm>
        </p:spPr>
        <p:txBody>
          <a:bodyPr>
            <a:normAutofit/>
          </a:bodyPr>
          <a:lstStyle/>
          <a:p>
            <a:r>
              <a:rPr lang="fr-FR" sz="2000" dirty="0" smtClean="0"/>
              <a:t>Que voyez -vous?</a:t>
            </a:r>
          </a:p>
          <a:p>
            <a:r>
              <a:rPr lang="fr-FR" sz="2000" dirty="0" smtClean="0"/>
              <a:t>Quel sera le thème à votre avis?</a:t>
            </a:r>
            <a:endParaRPr lang="fr-FR" sz="2000" dirty="0"/>
          </a:p>
        </p:txBody>
      </p:sp>
      <p:pic>
        <p:nvPicPr>
          <p:cNvPr id="12" name="Image 11" descr="Escargot_avec_goutt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149080"/>
            <a:ext cx="3741204" cy="24941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Image 12" descr="Escargot_Bourgogne_mutan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260648"/>
            <a:ext cx="2945904" cy="22094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Image 13" descr="escargot-0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71800" y="2492896"/>
            <a:ext cx="3024336" cy="22682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Image 14" descr="escargot-43417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3276872" y="2132856"/>
            <a:ext cx="3024336" cy="2016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Image 10" descr="escargot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39952" y="-1971600"/>
            <a:ext cx="2304256" cy="1728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Image 8" descr="158595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059831" y="4725144"/>
            <a:ext cx="3466709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Espace réservé pour une image  5" descr="DSC08321-bis[1].jpg"/>
          <p:cNvPicPr>
            <a:picLocks noGrp="1" noChangeAspect="1"/>
          </p:cNvPicPr>
          <p:nvPr>
            <p:ph type="pic" idx="1"/>
          </p:nvPr>
        </p:nvPicPr>
        <p:blipFill>
          <a:blip r:embed="rId9" cstate="print"/>
          <a:srcRect l="14017" r="14017"/>
          <a:stretch>
            <a:fillRect/>
          </a:stretch>
        </p:blipFill>
        <p:spPr>
          <a:xfrm>
            <a:off x="5292080" y="2132856"/>
            <a:ext cx="2160240" cy="19961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788 -1.85185E-6 L 0.31788 -1.85185E-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9444 L 0.00017 0.42778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2FE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3" name="Titr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sz="6000" dirty="0" smtClean="0"/>
              <a:t>Les escargots</a:t>
            </a:r>
            <a:endParaRPr lang="fr-BE" sz="6000" dirty="0"/>
          </a:p>
        </p:txBody>
      </p:sp>
      <p:pic>
        <p:nvPicPr>
          <p:cNvPr id="1027" name="Picture 3" descr="C:\Program Files (x86)\Microsoft Office\MEDIA\OFFICE12\Bullets\BD15018_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4375" y="3381375"/>
            <a:ext cx="95250" cy="95250"/>
          </a:xfrm>
          <a:prstGeom prst="rect">
            <a:avLst/>
          </a:prstGeom>
          <a:noFill/>
        </p:spPr>
      </p:pic>
      <p:pic>
        <p:nvPicPr>
          <p:cNvPr id="6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4" cstate="print"/>
          <a:stretch>
            <a:fillRect/>
          </a:stretch>
        </p:blipFill>
        <p:spPr>
          <a:xfrm>
            <a:off x="323528" y="6021288"/>
            <a:ext cx="605656" cy="6056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7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2FE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3" name="Titr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Une petite histoire…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ier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i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i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417</TotalTime>
  <Words>366</Words>
  <Application>Microsoft Office PowerPoint</Application>
  <PresentationFormat>Affichage à l'écran (4:3)</PresentationFormat>
  <Paragraphs>151</Paragraphs>
  <Slides>27</Slides>
  <Notes>0</Notes>
  <HiddenSlides>0</HiddenSlides>
  <MMClips>1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28" baseType="lpstr">
      <vt:lpstr>Papier</vt:lpstr>
      <vt:lpstr>Cautals Emily et Di Caro Melody</vt:lpstr>
      <vt:lpstr>Scénario pédagogique:</vt:lpstr>
      <vt:lpstr>Objectifs :</vt:lpstr>
      <vt:lpstr>Compétences:</vt:lpstr>
      <vt:lpstr>Prérequis:</vt:lpstr>
      <vt:lpstr>Déroulement du scénario pédagogique</vt:lpstr>
      <vt:lpstr>Diapositive 7</vt:lpstr>
      <vt:lpstr>Les escargots</vt:lpstr>
      <vt:lpstr>Une petite histoire…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Correctif </vt:lpstr>
      <vt:lpstr>Les dessins d’escargots des camarades:</vt:lpstr>
      <vt:lpstr>Diapositive 22</vt:lpstr>
      <vt:lpstr>Diapositive 23</vt:lpstr>
      <vt:lpstr>Que mangent-ils?</vt:lpstr>
      <vt:lpstr>Moyenne en éveil</vt:lpstr>
      <vt:lpstr>Exemple de fiche</vt:lpstr>
      <vt:lpstr>Fin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Di Caro</dc:creator>
  <cp:lastModifiedBy>Emily</cp:lastModifiedBy>
  <cp:revision>40</cp:revision>
  <dcterms:created xsi:type="dcterms:W3CDTF">2012-02-01T18:40:39Z</dcterms:created>
  <dcterms:modified xsi:type="dcterms:W3CDTF">2012-02-03T14:46:33Z</dcterms:modified>
</cp:coreProperties>
</file>