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6547-64BC-44E0-AC67-E24B5482CA03}" type="datetimeFigureOut">
              <a:rPr lang="fr-BE" smtClean="0"/>
              <a:t>06-02-13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91AD4A-7DC8-4843-869D-89FBED1942BD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6547-64BC-44E0-AC67-E24B5482CA03}" type="datetimeFigureOut">
              <a:rPr lang="fr-BE" smtClean="0"/>
              <a:t>06-02-13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AD4A-7DC8-4843-869D-89FBED1942BD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6547-64BC-44E0-AC67-E24B5482CA03}" type="datetimeFigureOut">
              <a:rPr lang="fr-BE" smtClean="0"/>
              <a:t>06-02-13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AD4A-7DC8-4843-869D-89FBED1942BD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6547-64BC-44E0-AC67-E24B5482CA03}" type="datetimeFigureOut">
              <a:rPr lang="fr-BE" smtClean="0"/>
              <a:t>06-02-13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AD4A-7DC8-4843-869D-89FBED1942BD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6547-64BC-44E0-AC67-E24B5482CA03}" type="datetimeFigureOut">
              <a:rPr lang="fr-BE" smtClean="0"/>
              <a:t>06-02-13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AD4A-7DC8-4843-869D-89FBED1942BD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6547-64BC-44E0-AC67-E24B5482CA03}" type="datetimeFigureOut">
              <a:rPr lang="fr-BE" smtClean="0"/>
              <a:t>06-02-13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AD4A-7DC8-4843-869D-89FBED1942BD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6547-64BC-44E0-AC67-E24B5482CA03}" type="datetimeFigureOut">
              <a:rPr lang="fr-BE" smtClean="0"/>
              <a:t>06-02-13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AD4A-7DC8-4843-869D-89FBED1942BD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6547-64BC-44E0-AC67-E24B5482CA03}" type="datetimeFigureOut">
              <a:rPr lang="fr-BE" smtClean="0"/>
              <a:t>06-02-13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AD4A-7DC8-4843-869D-89FBED1942BD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6547-64BC-44E0-AC67-E24B5482CA03}" type="datetimeFigureOut">
              <a:rPr lang="fr-BE" smtClean="0"/>
              <a:t>06-02-13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AD4A-7DC8-4843-869D-89FBED1942BD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6547-64BC-44E0-AC67-E24B5482CA03}" type="datetimeFigureOut">
              <a:rPr lang="fr-BE" smtClean="0"/>
              <a:t>06-02-13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AD4A-7DC8-4843-869D-89FBED1942BD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6547-64BC-44E0-AC67-E24B5482CA03}" type="datetimeFigureOut">
              <a:rPr lang="fr-BE" smtClean="0"/>
              <a:t>06-02-13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AD4A-7DC8-4843-869D-89FBED1942BD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7F76547-64BC-44E0-AC67-E24B5482CA03}" type="datetimeFigureOut">
              <a:rPr lang="fr-BE" smtClean="0"/>
              <a:t>06-02-13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691AD4A-7DC8-4843-869D-89FBED1942BD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ib.be/reisweg-itineraire.html?l=f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568952" cy="2595025"/>
          </a:xfrm>
        </p:spPr>
        <p:txBody>
          <a:bodyPr>
            <a:noAutofit/>
          </a:bodyPr>
          <a:lstStyle/>
          <a:p>
            <a:pPr algn="ctr"/>
            <a:r>
              <a:rPr lang="fr-BE" sz="8000" dirty="0">
                <a:latin typeface="Kristen ITC" pitchFamily="66" charset="0"/>
              </a:rPr>
              <a:t>U</a:t>
            </a:r>
            <a:r>
              <a:rPr lang="fr-BE" sz="8000" dirty="0" smtClean="0">
                <a:latin typeface="Kristen ITC" pitchFamily="66" charset="0"/>
              </a:rPr>
              <a:t>tiliser </a:t>
            </a:r>
            <a:br>
              <a:rPr lang="fr-BE" sz="8000" dirty="0" smtClean="0">
                <a:latin typeface="Kristen ITC" pitchFamily="66" charset="0"/>
              </a:rPr>
            </a:br>
            <a:r>
              <a:rPr lang="fr-BE" sz="8000" dirty="0" smtClean="0">
                <a:latin typeface="Kristen ITC" pitchFamily="66" charset="0"/>
              </a:rPr>
              <a:t>le plan </a:t>
            </a:r>
            <a:br>
              <a:rPr lang="fr-BE" sz="8000" dirty="0" smtClean="0">
                <a:latin typeface="Kristen ITC" pitchFamily="66" charset="0"/>
              </a:rPr>
            </a:br>
            <a:r>
              <a:rPr lang="fr-BE" sz="8000" dirty="0" smtClean="0">
                <a:latin typeface="Kristen ITC" pitchFamily="66" charset="0"/>
              </a:rPr>
              <a:t>du métro</a:t>
            </a:r>
            <a:endParaRPr lang="fr-BE" sz="8000" dirty="0">
              <a:latin typeface="Kristen ITC" pitchFamily="66" charset="0"/>
            </a:endParaRPr>
          </a:p>
        </p:txBody>
      </p:sp>
      <p:pic>
        <p:nvPicPr>
          <p:cNvPr id="1026" name="Picture 2" descr="http://static.freepik.com/photos-libre/metro-de-bruxelles-clip-art-carte_429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85183"/>
            <a:ext cx="2088232" cy="1354349"/>
          </a:xfrm>
          <a:prstGeom prst="roundRect">
            <a:avLst>
              <a:gd name="adj" fmla="val 19735"/>
            </a:avLst>
          </a:prstGeom>
          <a:noFill/>
          <a:ln w="444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4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29208" y="260648"/>
            <a:ext cx="7315200" cy="1154097"/>
          </a:xfrm>
        </p:spPr>
        <p:txBody>
          <a:bodyPr/>
          <a:lstStyle/>
          <a:p>
            <a:pPr algn="ctr"/>
            <a:r>
              <a:rPr lang="fr-BE" dirty="0" smtClean="0">
                <a:latin typeface="Kristen ITC" pitchFamily="66" charset="0"/>
              </a:rPr>
              <a:t>3. En résumé : </a:t>
            </a:r>
            <a:endParaRPr lang="fr-BE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844824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92D050"/>
                </a:solidFill>
                <a:latin typeface="Kristen ITC" pitchFamily="66" charset="0"/>
              </a:rPr>
              <a:t>Il est très simple de prendre le métro à Bruxelles. </a:t>
            </a:r>
          </a:p>
          <a:p>
            <a:pPr algn="ctr"/>
            <a:endParaRPr lang="fr-BE" sz="2800" dirty="0">
              <a:solidFill>
                <a:srgbClr val="92D050"/>
              </a:solidFill>
              <a:latin typeface="Kristen ITC" pitchFamily="66" charset="0"/>
            </a:endParaRPr>
          </a:p>
          <a:p>
            <a:pPr algn="ctr"/>
            <a:r>
              <a:rPr lang="fr-BE" sz="2800" b="1" u="sng" dirty="0" smtClean="0">
                <a:latin typeface="Kristen ITC" pitchFamily="66" charset="0"/>
              </a:rPr>
              <a:t>4 étapes :</a:t>
            </a:r>
          </a:p>
          <a:p>
            <a:pPr algn="ctr"/>
            <a:endParaRPr lang="fr-BE" sz="2800" dirty="0" smtClean="0">
              <a:latin typeface="Kristen ITC" pitchFamily="66" charset="0"/>
            </a:endParaRPr>
          </a:p>
          <a:p>
            <a:pPr marL="514350" indent="-514350" algn="ctr">
              <a:buAutoNum type="arabicPeriod"/>
            </a:pPr>
            <a:r>
              <a:rPr lang="fr-BE" sz="2800" dirty="0" smtClean="0">
                <a:latin typeface="Kristen ITC" pitchFamily="66" charset="0"/>
              </a:rPr>
              <a:t>Savoir d’où on part.</a:t>
            </a:r>
          </a:p>
          <a:p>
            <a:pPr marL="514350" indent="-514350" algn="ctr">
              <a:buAutoNum type="arabicPeriod"/>
            </a:pPr>
            <a:r>
              <a:rPr lang="fr-BE" sz="2800" dirty="0" smtClean="0">
                <a:latin typeface="Kristen ITC" pitchFamily="66" charset="0"/>
              </a:rPr>
              <a:t>Trouver la ligne à emprunter.</a:t>
            </a:r>
          </a:p>
          <a:p>
            <a:pPr marL="514350" indent="-514350" algn="ctr">
              <a:buFontTx/>
              <a:buAutoNum type="arabicPeriod"/>
            </a:pPr>
            <a:r>
              <a:rPr lang="fr-BE" sz="2800" dirty="0" smtClean="0">
                <a:latin typeface="Kristen ITC" pitchFamily="66" charset="0"/>
              </a:rPr>
              <a:t>Savoir où et dans quelle direction on va.</a:t>
            </a:r>
          </a:p>
          <a:p>
            <a:pPr marL="514350" indent="-514350" algn="ctr">
              <a:buFontTx/>
              <a:buAutoNum type="arabicPeriod"/>
            </a:pPr>
            <a:r>
              <a:rPr lang="fr-BE" sz="2800" dirty="0" smtClean="0">
                <a:latin typeface="Kristen ITC" pitchFamily="66" charset="0"/>
              </a:rPr>
              <a:t>Savoir où descendre.</a:t>
            </a:r>
          </a:p>
          <a:p>
            <a:pPr algn="ctr"/>
            <a:endParaRPr lang="fr-BE" sz="2800" dirty="0" smtClean="0">
              <a:latin typeface="Kristen ITC" pitchFamily="66" charset="0"/>
            </a:endParaRPr>
          </a:p>
          <a:p>
            <a:pPr algn="ctr"/>
            <a:endParaRPr lang="fr-BE" sz="28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r.academic.ru/pictures/frwiki/77/MetroStationKoningBoudewij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30780"/>
            <a:ext cx="7577268" cy="5682952"/>
          </a:xfrm>
          <a:prstGeom prst="rect">
            <a:avLst/>
          </a:prstGeom>
          <a:solidFill>
            <a:srgbClr val="FFFF00"/>
          </a:solidFill>
          <a:ln w="31750">
            <a:solidFill>
              <a:schemeClr val="tx2"/>
            </a:solidFill>
          </a:ln>
        </p:spPr>
      </p:pic>
      <p:sp>
        <p:nvSpPr>
          <p:cNvPr id="4" name="Ellipse 3"/>
          <p:cNvSpPr/>
          <p:nvPr/>
        </p:nvSpPr>
        <p:spPr>
          <a:xfrm>
            <a:off x="3347864" y="2060848"/>
            <a:ext cx="2448272" cy="792088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Légende encadrée 1 4"/>
          <p:cNvSpPr/>
          <p:nvPr/>
        </p:nvSpPr>
        <p:spPr>
          <a:xfrm>
            <a:off x="5817126" y="908720"/>
            <a:ext cx="2211257" cy="1008112"/>
          </a:xfrm>
          <a:prstGeom prst="borderCallout1">
            <a:avLst/>
          </a:prstGeom>
          <a:solidFill>
            <a:srgbClr val="FFFF00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bg1"/>
                </a:solidFill>
                <a:latin typeface="Kristen ITC" pitchFamily="66" charset="0"/>
              </a:rPr>
              <a:t>Ligne 1</a:t>
            </a:r>
          </a:p>
          <a:p>
            <a:pPr algn="ctr"/>
            <a:r>
              <a:rPr lang="fr-BE" sz="1600" dirty="0" smtClean="0">
                <a:solidFill>
                  <a:schemeClr val="bg1"/>
                </a:solidFill>
                <a:latin typeface="Kristen ITC" pitchFamily="66" charset="0"/>
              </a:rPr>
              <a:t>Direction Hermann-</a:t>
            </a:r>
            <a:r>
              <a:rPr lang="fr-BE" sz="1600" dirty="0" err="1" smtClean="0">
                <a:solidFill>
                  <a:schemeClr val="bg1"/>
                </a:solidFill>
                <a:latin typeface="Kristen ITC" pitchFamily="66" charset="0"/>
              </a:rPr>
              <a:t>Debroux</a:t>
            </a:r>
            <a:endParaRPr lang="fr-BE" sz="1600" dirty="0">
              <a:solidFill>
                <a:schemeClr val="bg1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lacapitale.be/sites/default/files/imagecache/pagallery_450x300/693961015_ID7103071_stib_192521_H3J14W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5" y="1052736"/>
            <a:ext cx="7884876" cy="5256584"/>
          </a:xfrm>
          <a:prstGeom prst="rect">
            <a:avLst/>
          </a:prstGeom>
          <a:noFill/>
          <a:ln w="317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2229094" y="1520788"/>
            <a:ext cx="2448272" cy="792088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Légende encadrée 1 5"/>
          <p:cNvSpPr/>
          <p:nvPr/>
        </p:nvSpPr>
        <p:spPr>
          <a:xfrm>
            <a:off x="2125826" y="3681028"/>
            <a:ext cx="2211257" cy="1008112"/>
          </a:xfrm>
          <a:prstGeom prst="borderCallout1">
            <a:avLst>
              <a:gd name="adj1" fmla="val -5186"/>
              <a:gd name="adj2" fmla="val 10620"/>
              <a:gd name="adj3" fmla="val -132126"/>
              <a:gd name="adj4" fmla="val 28707"/>
            </a:avLst>
          </a:prstGeom>
          <a:solidFill>
            <a:srgbClr val="FFFF00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dirty="0" smtClean="0">
                <a:solidFill>
                  <a:schemeClr val="bg1"/>
                </a:solidFill>
                <a:latin typeface="Kristen ITC" pitchFamily="66" charset="0"/>
              </a:rPr>
              <a:t>Ligne 5</a:t>
            </a:r>
          </a:p>
          <a:p>
            <a:pPr algn="ctr"/>
            <a:r>
              <a:rPr lang="fr-BE" sz="1600" dirty="0" smtClean="0">
                <a:solidFill>
                  <a:schemeClr val="bg1"/>
                </a:solidFill>
                <a:latin typeface="Kristen ITC" pitchFamily="66" charset="0"/>
              </a:rPr>
              <a:t>Direction Erasmus</a:t>
            </a:r>
            <a:endParaRPr lang="fr-BE" sz="1600" dirty="0">
              <a:solidFill>
                <a:schemeClr val="bg1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>
                <a:latin typeface="Kristen ITC" pitchFamily="66" charset="0"/>
              </a:rPr>
              <a:t>Le principe est le même pour le bus et le tram.</a:t>
            </a:r>
            <a:endParaRPr lang="fr-BE" dirty="0">
              <a:latin typeface="Kristen ITC" pitchFamily="66" charset="0"/>
            </a:endParaRPr>
          </a:p>
        </p:txBody>
      </p:sp>
      <p:pic>
        <p:nvPicPr>
          <p:cNvPr id="10242" name="Picture 2" descr="http://blogs.vlan.be/vlanbruxelles/files/2008/03/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762500" cy="3971925"/>
          </a:xfrm>
          <a:prstGeom prst="rect">
            <a:avLst/>
          </a:prstGeom>
          <a:noFill/>
          <a:ln w="317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436096" y="538644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Kristen ITC" pitchFamily="66" charset="0"/>
              </a:rPr>
              <a:t>Ligne de bus 34</a:t>
            </a:r>
          </a:p>
          <a:p>
            <a:r>
              <a:rPr lang="fr-BE" dirty="0" smtClean="0">
                <a:latin typeface="Kristen ITC" pitchFamily="66" charset="0"/>
              </a:rPr>
              <a:t>Direction : Porte de Namur </a:t>
            </a:r>
            <a:endParaRPr lang="fr-BE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9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static.skynetblogs.be/media/157240/dyn007_original_600_580_jpeg_2566733_c253b31ca89cbda52bc1f541a52c99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98"/>
          <a:stretch/>
        </p:blipFill>
        <p:spPr bwMode="auto">
          <a:xfrm>
            <a:off x="603920" y="764704"/>
            <a:ext cx="5715000" cy="4082752"/>
          </a:xfrm>
          <a:prstGeom prst="rect">
            <a:avLst/>
          </a:prstGeom>
          <a:noFill/>
          <a:ln w="317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20072" y="522920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Kristen ITC" pitchFamily="66" charset="0"/>
              </a:rPr>
              <a:t>Ligne de tram </a:t>
            </a:r>
            <a:r>
              <a:rPr lang="fr-BE" dirty="0">
                <a:latin typeface="Kristen ITC" pitchFamily="66" charset="0"/>
              </a:rPr>
              <a:t>4</a:t>
            </a:r>
            <a:r>
              <a:rPr lang="fr-BE" dirty="0" smtClean="0">
                <a:latin typeface="Kristen ITC" pitchFamily="66" charset="0"/>
              </a:rPr>
              <a:t>4</a:t>
            </a:r>
          </a:p>
          <a:p>
            <a:r>
              <a:rPr lang="fr-BE" dirty="0" smtClean="0">
                <a:latin typeface="Kristen ITC" pitchFamily="66" charset="0"/>
              </a:rPr>
              <a:t>Direction : </a:t>
            </a:r>
            <a:r>
              <a:rPr lang="fr-BE" dirty="0" err="1" smtClean="0">
                <a:latin typeface="Kristen ITC" pitchFamily="66" charset="0"/>
              </a:rPr>
              <a:t>Montgommery</a:t>
            </a:r>
            <a:endParaRPr lang="fr-BE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86408" y="332656"/>
            <a:ext cx="7315200" cy="938073"/>
          </a:xfrm>
        </p:spPr>
        <p:txBody>
          <a:bodyPr>
            <a:normAutofit/>
          </a:bodyPr>
          <a:lstStyle/>
          <a:p>
            <a:pPr algn="ctr"/>
            <a:r>
              <a:rPr lang="fr-BE" dirty="0" smtClean="0">
                <a:latin typeface="Kristen ITC" pitchFamily="66" charset="0"/>
              </a:rPr>
              <a:t>A toi de jouer maintenant.</a:t>
            </a:r>
            <a:endParaRPr lang="fr-BE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1628800"/>
            <a:ext cx="79208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92D050"/>
                </a:solidFill>
                <a:latin typeface="Kristen ITC" pitchFamily="66" charset="0"/>
              </a:rPr>
              <a:t>Deux petits exercices : </a:t>
            </a:r>
          </a:p>
          <a:p>
            <a:pPr algn="ctr"/>
            <a:r>
              <a:rPr lang="fr-BE" sz="2000" dirty="0" smtClean="0">
                <a:solidFill>
                  <a:srgbClr val="92D050"/>
                </a:solidFill>
                <a:latin typeface="Kristen ITC" pitchFamily="66" charset="0"/>
              </a:rPr>
              <a:t>Utilise le plan du métro que j’ai distribué</a:t>
            </a:r>
          </a:p>
          <a:p>
            <a:pPr algn="ctr"/>
            <a:endParaRPr lang="fr-BE" sz="2800" dirty="0">
              <a:solidFill>
                <a:srgbClr val="92D050"/>
              </a:solidFill>
              <a:latin typeface="Kristen ITC" pitchFamily="66" charset="0"/>
            </a:endParaRPr>
          </a:p>
          <a:p>
            <a:pPr marL="457200" indent="-457200">
              <a:buAutoNum type="arabicPeriod"/>
            </a:pPr>
            <a:r>
              <a:rPr lang="fr-BE" sz="2400" b="1" dirty="0" smtClean="0">
                <a:latin typeface="Kristen ITC" pitchFamily="66" charset="0"/>
              </a:rPr>
              <a:t>Je suis à « Botanique » et je voudrais me rendre à « </a:t>
            </a:r>
            <a:r>
              <a:rPr lang="fr-BE" sz="2400" b="1" dirty="0" err="1" smtClean="0">
                <a:latin typeface="Kristen ITC" pitchFamily="66" charset="0"/>
              </a:rPr>
              <a:t>Bockstael</a:t>
            </a:r>
            <a:r>
              <a:rPr lang="fr-BE" sz="2400" b="1" dirty="0" smtClean="0">
                <a:latin typeface="Kristen ITC" pitchFamily="66" charset="0"/>
              </a:rPr>
              <a:t> ». Comment dois-je m’y prendre ? </a:t>
            </a:r>
          </a:p>
          <a:p>
            <a:pPr marL="457200" indent="-457200">
              <a:buAutoNum type="arabicPeriod"/>
            </a:pPr>
            <a:endParaRPr lang="fr-BE" sz="2400" b="1" dirty="0">
              <a:latin typeface="Kristen ITC" pitchFamily="66" charset="0"/>
              <a:hlinkClick r:id="rId2"/>
            </a:endParaRPr>
          </a:p>
          <a:p>
            <a:pPr algn="ctr"/>
            <a:r>
              <a:rPr lang="fr-BE" sz="2400" b="1" dirty="0" smtClean="0">
                <a:latin typeface="Kristen ITC" pitchFamily="66" charset="0"/>
                <a:hlinkClick r:id="rId2"/>
              </a:rPr>
              <a:t>Correction </a:t>
            </a:r>
            <a:r>
              <a:rPr lang="fr-BE" sz="2400" b="1" dirty="0" smtClean="0">
                <a:latin typeface="Kristen ITC" pitchFamily="66" charset="0"/>
              </a:rPr>
              <a:t> </a:t>
            </a:r>
          </a:p>
          <a:p>
            <a:pPr lvl="2"/>
            <a:endParaRPr lang="fr-BE" sz="2400" b="1" dirty="0" smtClean="0">
              <a:latin typeface="Kristen ITC" pitchFamily="66" charset="0"/>
            </a:endParaRPr>
          </a:p>
          <a:p>
            <a:pPr marL="457200" indent="-457200">
              <a:buAutoNum type="arabicPeriod" startAt="2"/>
            </a:pPr>
            <a:r>
              <a:rPr lang="fr-BE" sz="2400" b="1" dirty="0" smtClean="0">
                <a:latin typeface="Kristen ITC" pitchFamily="66" charset="0"/>
              </a:rPr>
              <a:t>Tu veux aller de « </a:t>
            </a:r>
            <a:r>
              <a:rPr lang="fr-BE" sz="2400" b="1" dirty="0" err="1" smtClean="0">
                <a:latin typeface="Kristen ITC" pitchFamily="66" charset="0"/>
              </a:rPr>
              <a:t>Montgommery</a:t>
            </a:r>
            <a:r>
              <a:rPr lang="fr-BE" sz="2400" b="1" dirty="0" smtClean="0">
                <a:latin typeface="Kristen ITC" pitchFamily="66" charset="0"/>
              </a:rPr>
              <a:t> » à « Saint-   </a:t>
            </a:r>
          </a:p>
          <a:p>
            <a:r>
              <a:rPr lang="fr-BE" sz="2400" b="1" dirty="0">
                <a:latin typeface="Kristen ITC" pitchFamily="66" charset="0"/>
              </a:rPr>
              <a:t> </a:t>
            </a:r>
            <a:r>
              <a:rPr lang="fr-BE" sz="2400" b="1" dirty="0" smtClean="0">
                <a:latin typeface="Kristen ITC" pitchFamily="66" charset="0"/>
              </a:rPr>
              <a:t>    Guidon »… </a:t>
            </a:r>
            <a:r>
              <a:rPr lang="fr-BE" sz="2000" b="1" dirty="0" smtClean="0">
                <a:solidFill>
                  <a:srgbClr val="FF0000"/>
                </a:solidFill>
                <a:latin typeface="Kristen ITC" pitchFamily="66" charset="0"/>
              </a:rPr>
              <a:t>Attention, c’est un peu plus difficile ! </a:t>
            </a:r>
            <a:endParaRPr lang="fr-BE" sz="2000" dirty="0" smtClean="0">
              <a:solidFill>
                <a:srgbClr val="FF0000"/>
              </a:solidFill>
              <a:latin typeface="Kristen ITC" pitchFamily="66" charset="0"/>
            </a:endParaRPr>
          </a:p>
          <a:p>
            <a:pPr algn="ctr"/>
            <a:endParaRPr lang="fr-BE" sz="2800" dirty="0" smtClean="0">
              <a:latin typeface="Kristen ITC" pitchFamily="66" charset="0"/>
            </a:endParaRPr>
          </a:p>
          <a:p>
            <a:pPr algn="ctr"/>
            <a:r>
              <a:rPr lang="fr-BE" sz="2400" b="1" dirty="0" smtClean="0">
                <a:latin typeface="Kristen ITC" pitchFamily="66" charset="0"/>
                <a:hlinkClick r:id="rId2"/>
              </a:rPr>
              <a:t>Correction </a:t>
            </a:r>
            <a:r>
              <a:rPr lang="fr-BE" sz="2400" b="1" dirty="0" smtClean="0">
                <a:latin typeface="Kristen ITC" pitchFamily="66" charset="0"/>
              </a:rPr>
              <a:t> </a:t>
            </a:r>
          </a:p>
          <a:p>
            <a:pPr algn="ctr"/>
            <a:endParaRPr lang="fr-BE" sz="28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"/>
                            </p:stCondLst>
                            <p:childTnLst>
                              <p:par>
                                <p:cTn id="5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99592" y="3429000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fr-BE" sz="5400" dirty="0" smtClean="0">
                <a:latin typeface="Kristen ITC" pitchFamily="66" charset="0"/>
              </a:rPr>
              <a:t>Voilà, le métro ne devrait plus avoir de secrets pour toi ! </a:t>
            </a:r>
            <a:endParaRPr lang="fr-BE" sz="54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321160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b="1" dirty="0" smtClean="0">
                <a:solidFill>
                  <a:srgbClr val="FFC000"/>
                </a:solidFill>
                <a:latin typeface="Kristen ITC" pitchFamily="66" charset="0"/>
              </a:rPr>
              <a:t>Plan complet </a:t>
            </a:r>
            <a:endParaRPr lang="fr-BE" sz="4800" b="1" dirty="0">
              <a:solidFill>
                <a:srgbClr val="FFC000"/>
              </a:solidFill>
              <a:latin typeface="Kristen ITC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9" t="11285" r="29040" b="14453"/>
          <a:stretch/>
        </p:blipFill>
        <p:spPr bwMode="auto">
          <a:xfrm>
            <a:off x="1403648" y="401969"/>
            <a:ext cx="6120680" cy="612068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2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47664" y="321160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b="1" dirty="0" smtClean="0">
                <a:solidFill>
                  <a:srgbClr val="FFC000"/>
                </a:solidFill>
                <a:latin typeface="Kristen ITC" pitchFamily="66" charset="0"/>
              </a:rPr>
              <a:t>Plan simplifié </a:t>
            </a:r>
            <a:endParaRPr lang="fr-BE" sz="4800" b="1" dirty="0">
              <a:solidFill>
                <a:srgbClr val="FFC000"/>
              </a:solidFill>
              <a:latin typeface="Kristen ITC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2070" r="9781" b="2116"/>
          <a:stretch/>
        </p:blipFill>
        <p:spPr bwMode="auto">
          <a:xfrm>
            <a:off x="939800" y="620688"/>
            <a:ext cx="6728544" cy="5609396"/>
          </a:xfrm>
          <a:prstGeom prst="rect">
            <a:avLst/>
          </a:prstGeom>
          <a:noFill/>
          <a:ln w="317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2262" y="980728"/>
            <a:ext cx="7315200" cy="1154097"/>
          </a:xfrm>
        </p:spPr>
        <p:txBody>
          <a:bodyPr/>
          <a:lstStyle/>
          <a:p>
            <a:pPr algn="ctr"/>
            <a:r>
              <a:rPr lang="fr-BE" dirty="0" smtClean="0">
                <a:latin typeface="Kristen ITC" pitchFamily="66" charset="0"/>
              </a:rPr>
              <a:t>1. Savoir d’où on veut partir.</a:t>
            </a:r>
            <a:endParaRPr lang="fr-BE" dirty="0">
              <a:latin typeface="Kristen ITC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43608" y="3140968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92D050"/>
                </a:solidFill>
                <a:latin typeface="Kristen ITC" pitchFamily="66" charset="0"/>
              </a:rPr>
              <a:t>Prenons un exemple : </a:t>
            </a:r>
          </a:p>
          <a:p>
            <a:pPr algn="ctr"/>
            <a:endParaRPr lang="fr-BE" sz="2800" dirty="0" smtClean="0">
              <a:latin typeface="Kristen ITC" pitchFamily="66" charset="0"/>
            </a:endParaRPr>
          </a:p>
          <a:p>
            <a:pPr algn="ctr"/>
            <a:endParaRPr lang="fr-BE" sz="2800" dirty="0">
              <a:latin typeface="Kristen ITC" pitchFamily="66" charset="0"/>
            </a:endParaRPr>
          </a:p>
          <a:p>
            <a:pPr algn="ctr"/>
            <a:r>
              <a:rPr lang="fr-BE" sz="2800" dirty="0" smtClean="0">
                <a:latin typeface="Kristen ITC" pitchFamily="66" charset="0"/>
              </a:rPr>
              <a:t>Nous quittons l’Auberge de Jeunesse et nous nous rendons à la station de métro la plus proche. </a:t>
            </a:r>
            <a:endParaRPr lang="fr-BE" sz="28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8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7" t="33594" r="18814" b="13282"/>
          <a:stretch/>
        </p:blipFill>
        <p:spPr bwMode="auto">
          <a:xfrm>
            <a:off x="1157548" y="1120056"/>
            <a:ext cx="6865962" cy="4966865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égende encadrée 2 3"/>
          <p:cNvSpPr/>
          <p:nvPr/>
        </p:nvSpPr>
        <p:spPr>
          <a:xfrm>
            <a:off x="4139952" y="4725144"/>
            <a:ext cx="2088232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3026"/>
              <a:gd name="adj6" fmla="val -54573"/>
            </a:avLst>
          </a:prstGeom>
          <a:ln w="31750">
            <a:solidFill>
              <a:srgbClr val="00CC00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Kristen ITC" pitchFamily="66" charset="0"/>
              </a:rPr>
              <a:t>Auberge de Jeunesse</a:t>
            </a:r>
            <a:endParaRPr lang="fr-BE" b="1" dirty="0">
              <a:latin typeface="Kristen ITC" pitchFamily="66" charset="0"/>
            </a:endParaRPr>
          </a:p>
        </p:txBody>
      </p:sp>
      <p:sp>
        <p:nvSpPr>
          <p:cNvPr id="6" name="Légende encadrée 2 5"/>
          <p:cNvSpPr/>
          <p:nvPr/>
        </p:nvSpPr>
        <p:spPr>
          <a:xfrm>
            <a:off x="5796136" y="2738772"/>
            <a:ext cx="2088232" cy="79208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2266"/>
              <a:gd name="adj6" fmla="val 8045"/>
            </a:avLst>
          </a:prstGeom>
          <a:ln w="317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Kristen ITC" pitchFamily="66" charset="0"/>
              </a:rPr>
              <a:t>Station </a:t>
            </a:r>
            <a:r>
              <a:rPr lang="fr-BE" b="1" dirty="0">
                <a:latin typeface="Kristen ITC" pitchFamily="66" charset="0"/>
              </a:rPr>
              <a:t>« Comte de Flandre »</a:t>
            </a:r>
          </a:p>
        </p:txBody>
      </p:sp>
      <p:sp>
        <p:nvSpPr>
          <p:cNvPr id="7" name="Flèche droite 6"/>
          <p:cNvSpPr/>
          <p:nvPr/>
        </p:nvSpPr>
        <p:spPr>
          <a:xfrm rot="17575645">
            <a:off x="2706143" y="3545908"/>
            <a:ext cx="504056" cy="25818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Flèche droite 9"/>
          <p:cNvSpPr/>
          <p:nvPr/>
        </p:nvSpPr>
        <p:spPr>
          <a:xfrm rot="18503832">
            <a:off x="3201275" y="2848389"/>
            <a:ext cx="504056" cy="25818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 droite 10"/>
          <p:cNvSpPr/>
          <p:nvPr/>
        </p:nvSpPr>
        <p:spPr>
          <a:xfrm rot="19044454">
            <a:off x="3808173" y="2208194"/>
            <a:ext cx="504056" cy="25818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 droite 11"/>
          <p:cNvSpPr/>
          <p:nvPr/>
        </p:nvSpPr>
        <p:spPr>
          <a:xfrm rot="18495492">
            <a:off x="4338500" y="1653482"/>
            <a:ext cx="504056" cy="25818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12"/>
          <p:cNvSpPr/>
          <p:nvPr/>
        </p:nvSpPr>
        <p:spPr>
          <a:xfrm rot="2280488">
            <a:off x="4932041" y="1396576"/>
            <a:ext cx="504056" cy="25818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lèche droite 13"/>
          <p:cNvSpPr/>
          <p:nvPr/>
        </p:nvSpPr>
        <p:spPr>
          <a:xfrm rot="2280488">
            <a:off x="5438516" y="1756224"/>
            <a:ext cx="504056" cy="25818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72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dirty="0" smtClean="0">
                <a:latin typeface="Kristen ITC" pitchFamily="66" charset="0"/>
              </a:rPr>
              <a:t>La station </a:t>
            </a:r>
            <a:r>
              <a:rPr lang="fr-BE" dirty="0" smtClean="0">
                <a:latin typeface="Kristen ITC" pitchFamily="66" charset="0"/>
              </a:rPr>
              <a:t/>
            </a:r>
            <a:br>
              <a:rPr lang="fr-BE" dirty="0" smtClean="0">
                <a:latin typeface="Kristen ITC" pitchFamily="66" charset="0"/>
              </a:rPr>
            </a:br>
            <a:r>
              <a:rPr lang="fr-BE" dirty="0" smtClean="0">
                <a:latin typeface="Kristen ITC" pitchFamily="66" charset="0"/>
              </a:rPr>
              <a:t>«</a:t>
            </a:r>
            <a:r>
              <a:rPr lang="fr-BE" dirty="0" smtClean="0">
                <a:latin typeface="Kristen ITC" pitchFamily="66" charset="0"/>
              </a:rPr>
              <a:t> Comte de </a:t>
            </a:r>
            <a:r>
              <a:rPr lang="fr-BE" dirty="0" smtClean="0">
                <a:latin typeface="Kristen ITC" pitchFamily="66" charset="0"/>
              </a:rPr>
              <a:t>Flandre » </a:t>
            </a:r>
            <a:br>
              <a:rPr lang="fr-BE" dirty="0" smtClean="0">
                <a:latin typeface="Kristen ITC" pitchFamily="66" charset="0"/>
              </a:rPr>
            </a:br>
            <a:r>
              <a:rPr lang="fr-BE" dirty="0" smtClean="0">
                <a:latin typeface="Kristen ITC" pitchFamily="66" charset="0"/>
              </a:rPr>
              <a:t>se </a:t>
            </a:r>
            <a:r>
              <a:rPr lang="fr-BE" dirty="0" smtClean="0">
                <a:latin typeface="Kristen ITC" pitchFamily="66" charset="0"/>
              </a:rPr>
              <a:t>trouve sur le ligne 1 </a:t>
            </a:r>
            <a:br>
              <a:rPr lang="fr-BE" dirty="0" smtClean="0">
                <a:latin typeface="Kristen ITC" pitchFamily="66" charset="0"/>
              </a:rPr>
            </a:br>
            <a:r>
              <a:rPr lang="fr-BE" dirty="0" smtClean="0">
                <a:latin typeface="Kristen ITC" pitchFamily="66" charset="0"/>
              </a:rPr>
              <a:t>(ou la ligne 5)</a:t>
            </a:r>
            <a:endParaRPr lang="fr-BE" dirty="0">
              <a:latin typeface="Kristen ITC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21622" r="9781" b="36558"/>
          <a:stretch/>
        </p:blipFill>
        <p:spPr bwMode="auto">
          <a:xfrm>
            <a:off x="939800" y="2989446"/>
            <a:ext cx="7342808" cy="2671802"/>
          </a:xfrm>
          <a:prstGeom prst="rect">
            <a:avLst/>
          </a:prstGeom>
          <a:noFill/>
          <a:ln w="317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rayée 4"/>
          <p:cNvSpPr/>
          <p:nvPr/>
        </p:nvSpPr>
        <p:spPr>
          <a:xfrm rot="16200000">
            <a:off x="2107604" y="4609540"/>
            <a:ext cx="1296144" cy="543813"/>
          </a:xfrm>
          <a:prstGeom prst="striped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68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12262" y="980728"/>
            <a:ext cx="7315200" cy="1154097"/>
          </a:xfrm>
        </p:spPr>
        <p:txBody>
          <a:bodyPr/>
          <a:lstStyle/>
          <a:p>
            <a:pPr algn="ctr"/>
            <a:r>
              <a:rPr lang="fr-BE" dirty="0">
                <a:latin typeface="Kristen ITC" pitchFamily="66" charset="0"/>
              </a:rPr>
              <a:t>2</a:t>
            </a:r>
            <a:r>
              <a:rPr lang="fr-BE" dirty="0" smtClean="0">
                <a:latin typeface="Kristen ITC" pitchFamily="66" charset="0"/>
              </a:rPr>
              <a:t>. Savoir où on veut aller.</a:t>
            </a:r>
            <a:endParaRPr lang="fr-BE" dirty="0">
              <a:latin typeface="Kristen ITC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43608" y="3140968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>
                <a:solidFill>
                  <a:srgbClr val="92D050"/>
                </a:solidFill>
                <a:latin typeface="Kristen ITC" pitchFamily="66" charset="0"/>
              </a:rPr>
              <a:t>Nous nous rendons au Musée de l’Armée.</a:t>
            </a:r>
          </a:p>
          <a:p>
            <a:pPr algn="ctr"/>
            <a:endParaRPr lang="fr-BE" sz="2800" dirty="0">
              <a:solidFill>
                <a:srgbClr val="92D050"/>
              </a:solidFill>
              <a:latin typeface="Kristen ITC" pitchFamily="66" charset="0"/>
            </a:endParaRPr>
          </a:p>
          <a:p>
            <a:pPr algn="ctr"/>
            <a:r>
              <a:rPr lang="fr-BE" sz="2800" dirty="0" smtClean="0">
                <a:latin typeface="Kristen ITC" pitchFamily="66" charset="0"/>
              </a:rPr>
              <a:t>Il est situé dans le « Parc du Cinquantenaire »</a:t>
            </a:r>
          </a:p>
          <a:p>
            <a:pPr algn="ctr"/>
            <a:endParaRPr lang="fr-BE" sz="2800" dirty="0" smtClean="0">
              <a:latin typeface="Kristen ITC" pitchFamily="66" charset="0"/>
            </a:endParaRPr>
          </a:p>
          <a:p>
            <a:pPr algn="ctr"/>
            <a:endParaRPr lang="fr-BE" sz="28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22918" r="7174" b="12338"/>
          <a:stretch/>
        </p:blipFill>
        <p:spPr bwMode="auto">
          <a:xfrm>
            <a:off x="827584" y="1340768"/>
            <a:ext cx="7620000" cy="4736182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égende encadrée 2 4"/>
          <p:cNvSpPr/>
          <p:nvPr/>
        </p:nvSpPr>
        <p:spPr>
          <a:xfrm>
            <a:off x="1475656" y="3708859"/>
            <a:ext cx="2088232" cy="792088"/>
          </a:xfrm>
          <a:prstGeom prst="borderCallout2">
            <a:avLst>
              <a:gd name="adj1" fmla="val 15744"/>
              <a:gd name="adj2" fmla="val 106535"/>
              <a:gd name="adj3" fmla="val 16947"/>
              <a:gd name="adj4" fmla="val 120704"/>
              <a:gd name="adj5" fmla="val -31803"/>
              <a:gd name="adj6" fmla="val 174099"/>
            </a:avLst>
          </a:prstGeom>
          <a:ln w="31750">
            <a:solidFill>
              <a:srgbClr val="00CC00"/>
            </a:solidFill>
            <a:headEnd type="oval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Kristen ITC" pitchFamily="66" charset="0"/>
              </a:rPr>
              <a:t>Musée de l’Armée</a:t>
            </a:r>
            <a:endParaRPr lang="fr-BE" b="1" dirty="0">
              <a:latin typeface="Kristen ITC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3888" y="748735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 smtClean="0">
                <a:latin typeface="Kristen ITC" pitchFamily="66" charset="0"/>
              </a:rPr>
              <a:t>La station de métro la plus proche est : « </a:t>
            </a:r>
            <a:r>
              <a:rPr lang="fr-BE" sz="2000" b="1" dirty="0" err="1" smtClean="0">
                <a:latin typeface="Kristen ITC" pitchFamily="66" charset="0"/>
              </a:rPr>
              <a:t>Mérode</a:t>
            </a:r>
            <a:r>
              <a:rPr lang="fr-BE" sz="2000" b="1" dirty="0" smtClean="0">
                <a:latin typeface="Kristen ITC" pitchFamily="66" charset="0"/>
              </a:rPr>
              <a:t> »</a:t>
            </a:r>
            <a:endParaRPr lang="fr-BE" sz="2000" b="1" dirty="0">
              <a:latin typeface="Kristen ITC" pitchFamily="66" charset="0"/>
            </a:endParaRPr>
          </a:p>
        </p:txBody>
      </p:sp>
      <p:sp>
        <p:nvSpPr>
          <p:cNvPr id="7" name="Légende encadrée 2 6"/>
          <p:cNvSpPr/>
          <p:nvPr/>
        </p:nvSpPr>
        <p:spPr>
          <a:xfrm>
            <a:off x="4139952" y="5085184"/>
            <a:ext cx="2088232" cy="792088"/>
          </a:xfrm>
          <a:prstGeom prst="borderCallout2">
            <a:avLst>
              <a:gd name="adj1" fmla="val 27769"/>
              <a:gd name="adj2" fmla="val 105243"/>
              <a:gd name="adj3" fmla="val 30775"/>
              <a:gd name="adj4" fmla="val 116978"/>
              <a:gd name="adj5" fmla="val -27593"/>
              <a:gd name="adj6" fmla="val 153702"/>
            </a:avLst>
          </a:prstGeom>
          <a:ln w="317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latin typeface="Kristen ITC" pitchFamily="66" charset="0"/>
              </a:rPr>
              <a:t>Station </a:t>
            </a:r>
            <a:r>
              <a:rPr lang="fr-BE" b="1" dirty="0" smtClean="0">
                <a:latin typeface="Kristen ITC" pitchFamily="66" charset="0"/>
              </a:rPr>
              <a:t>«</a:t>
            </a:r>
            <a:r>
              <a:rPr lang="fr-BE" b="1" dirty="0" err="1" smtClean="0">
                <a:latin typeface="Kristen ITC" pitchFamily="66" charset="0"/>
              </a:rPr>
              <a:t>Mérode</a:t>
            </a:r>
            <a:r>
              <a:rPr lang="fr-BE" b="1" dirty="0" smtClean="0">
                <a:latin typeface="Kristen ITC" pitchFamily="66" charset="0"/>
              </a:rPr>
              <a:t>»</a:t>
            </a:r>
            <a:endParaRPr lang="fr-BE" b="1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3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21622" r="9781" b="36558"/>
          <a:stretch/>
        </p:blipFill>
        <p:spPr bwMode="auto">
          <a:xfrm>
            <a:off x="939800" y="2021091"/>
            <a:ext cx="7342808" cy="2671802"/>
          </a:xfrm>
          <a:prstGeom prst="rect">
            <a:avLst/>
          </a:prstGeom>
          <a:noFill/>
          <a:ln w="317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èche droite rayée 4"/>
          <p:cNvSpPr/>
          <p:nvPr/>
        </p:nvSpPr>
        <p:spPr>
          <a:xfrm rot="16200000">
            <a:off x="2107606" y="3627376"/>
            <a:ext cx="1296144" cy="543813"/>
          </a:xfrm>
          <a:prstGeom prst="striped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 droite rayée 5"/>
          <p:cNvSpPr/>
          <p:nvPr/>
        </p:nvSpPr>
        <p:spPr>
          <a:xfrm rot="16200000">
            <a:off x="5010518" y="3615349"/>
            <a:ext cx="1296144" cy="543813"/>
          </a:xfrm>
          <a:prstGeom prst="stripedRightArrow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818220" y="668595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latin typeface="Kristen ITC" pitchFamily="66" charset="0"/>
              </a:rPr>
              <a:t>« </a:t>
            </a:r>
            <a:r>
              <a:rPr lang="fr-BE" sz="2400" b="1" dirty="0" err="1" smtClean="0">
                <a:latin typeface="Kristen ITC" pitchFamily="66" charset="0"/>
              </a:rPr>
              <a:t>Mérode</a:t>
            </a:r>
            <a:r>
              <a:rPr lang="fr-BE" sz="2400" b="1" dirty="0" smtClean="0">
                <a:latin typeface="Kristen ITC" pitchFamily="66" charset="0"/>
              </a:rPr>
              <a:t> se trouve à 8 stations de « Comte de Flandre » sur la ligne 1 dans la direction de « </a:t>
            </a:r>
            <a:r>
              <a:rPr lang="fr-BE" sz="2400" b="1" dirty="0" err="1" smtClean="0">
                <a:latin typeface="Kristen ITC" pitchFamily="66" charset="0"/>
              </a:rPr>
              <a:t>Stockel</a:t>
            </a:r>
            <a:r>
              <a:rPr lang="fr-BE" sz="2400" b="1" dirty="0" smtClean="0">
                <a:latin typeface="Kristen ITC" pitchFamily="66" charset="0"/>
              </a:rPr>
              <a:t> »</a:t>
            </a:r>
            <a:endParaRPr lang="fr-BE" sz="2400" b="1" dirty="0">
              <a:latin typeface="Kristen ITC" pitchFamily="66" charset="0"/>
            </a:endParaRPr>
          </a:p>
        </p:txBody>
      </p:sp>
      <p:sp>
        <p:nvSpPr>
          <p:cNvPr id="10" name="Flèche droite à entaille 9"/>
          <p:cNvSpPr/>
          <p:nvPr/>
        </p:nvSpPr>
        <p:spPr>
          <a:xfrm>
            <a:off x="2798576" y="3061932"/>
            <a:ext cx="504056" cy="167823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 droite à entaille 10"/>
          <p:cNvSpPr/>
          <p:nvPr/>
        </p:nvSpPr>
        <p:spPr>
          <a:xfrm>
            <a:off x="3606788" y="3071360"/>
            <a:ext cx="504056" cy="167823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 droite à entaille 11"/>
          <p:cNvSpPr/>
          <p:nvPr/>
        </p:nvSpPr>
        <p:spPr>
          <a:xfrm>
            <a:off x="4359176" y="3071360"/>
            <a:ext cx="504056" cy="167823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Flèche droite à entaille 12"/>
          <p:cNvSpPr/>
          <p:nvPr/>
        </p:nvSpPr>
        <p:spPr>
          <a:xfrm>
            <a:off x="5085420" y="3071360"/>
            <a:ext cx="504056" cy="167823"/>
          </a:xfrm>
          <a:prstGeom prst="notch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à coins arrondis 13"/>
          <p:cNvSpPr/>
          <p:nvPr/>
        </p:nvSpPr>
        <p:spPr>
          <a:xfrm>
            <a:off x="7509172" y="2420888"/>
            <a:ext cx="720080" cy="527863"/>
          </a:xfrm>
          <a:prstGeom prst="roundRect">
            <a:avLst/>
          </a:prstGeom>
          <a:solidFill>
            <a:srgbClr val="FF0000">
              <a:alpha val="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866788" y="494116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 smtClean="0">
                <a:latin typeface="Kristen ITC" pitchFamily="66" charset="0"/>
              </a:rPr>
              <a:t>Nous pourrions également emprunter la ligne 5 dans la direction « Hermann-</a:t>
            </a:r>
            <a:r>
              <a:rPr lang="fr-BE" sz="2400" b="1" dirty="0" err="1" smtClean="0">
                <a:latin typeface="Kristen ITC" pitchFamily="66" charset="0"/>
              </a:rPr>
              <a:t>Debroux</a:t>
            </a:r>
            <a:r>
              <a:rPr lang="fr-BE" sz="2400" b="1" dirty="0" smtClean="0">
                <a:latin typeface="Kristen ITC" pitchFamily="66" charset="0"/>
              </a:rPr>
              <a:t> »</a:t>
            </a:r>
            <a:endParaRPr lang="fr-BE" sz="2400" b="1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7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215</TotalTime>
  <Words>207</Words>
  <Application>Microsoft Office PowerPoint</Application>
  <PresentationFormat>Affichage à l'écran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Perspective</vt:lpstr>
      <vt:lpstr>Utiliser  le plan  du métro</vt:lpstr>
      <vt:lpstr>Présentation PowerPoint</vt:lpstr>
      <vt:lpstr>Présentation PowerPoint</vt:lpstr>
      <vt:lpstr>1. Savoir d’où on veut partir.</vt:lpstr>
      <vt:lpstr>Présentation PowerPoint</vt:lpstr>
      <vt:lpstr>La station  « Comte de Flandre »  se trouve sur le ligne 1  (ou la ligne 5)</vt:lpstr>
      <vt:lpstr>2. Savoir où on veut aller.</vt:lpstr>
      <vt:lpstr>Présentation PowerPoint</vt:lpstr>
      <vt:lpstr>Présentation PowerPoint</vt:lpstr>
      <vt:lpstr>3. En résumé : </vt:lpstr>
      <vt:lpstr>Présentation PowerPoint</vt:lpstr>
      <vt:lpstr>Présentation PowerPoint</vt:lpstr>
      <vt:lpstr>Le principe est le même pour le bus et le tram.</vt:lpstr>
      <vt:lpstr>Présentation PowerPoint</vt:lpstr>
      <vt:lpstr>A toi de jouer maintenant.</vt:lpstr>
      <vt:lpstr>Voilà, le métro ne devrait plus avoir de secrets pour toi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Lire et utiliser  le plan  du métro</dc:title>
  <dc:creator>Michaël Poncelet</dc:creator>
  <cp:lastModifiedBy>Michaël Poncelet</cp:lastModifiedBy>
  <cp:revision>27</cp:revision>
  <dcterms:created xsi:type="dcterms:W3CDTF">2013-02-04T15:15:00Z</dcterms:created>
  <dcterms:modified xsi:type="dcterms:W3CDTF">2013-02-06T19:47:55Z</dcterms:modified>
</cp:coreProperties>
</file>