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58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18A9E-E9AA-4D56-9FB5-C33FCF1FF7E3}" type="datetimeFigureOut">
              <a:rPr lang="fr-BE" smtClean="0"/>
              <a:t>13/12/2010</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0C018-336A-421E-A444-95EE14BF0335}" type="slidenum">
              <a:rPr lang="fr-BE" smtClean="0"/>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800C018-336A-421E-A444-95EE14BF0335}" type="slidenum">
              <a:rPr lang="fr-BE" smtClean="0"/>
              <a:t>1</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B6BA21E-B876-49B4-BF05-57540A9C7B48}"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B6BA21E-B876-49B4-BF05-57540A9C7B48}"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B6BA21E-B876-49B4-BF05-57540A9C7B48}"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B6BA21E-B876-49B4-BF05-57540A9C7B48}"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B6BA21E-B876-49B4-BF05-57540A9C7B48}"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B6BA21E-B876-49B4-BF05-57540A9C7B48}"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B6BA21E-B876-49B4-BF05-57540A9C7B48}"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B6BA21E-B876-49B4-BF05-57540A9C7B48}"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B6BA21E-B876-49B4-BF05-57540A9C7B48}"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B6BA21E-B876-49B4-BF05-57540A9C7B48}"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297B424-B5B4-4660-AFAD-FF038C069E76}" type="datetimeFigureOut">
              <a:rPr lang="fr-BE" smtClean="0"/>
              <a:pPr/>
              <a:t>12/12/2010</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B6BA21E-B876-49B4-BF05-57540A9C7B48}"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297B424-B5B4-4660-AFAD-FF038C069E76}" type="datetimeFigureOut">
              <a:rPr lang="fr-BE" smtClean="0"/>
              <a:pPr/>
              <a:t>12/12/2010</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6BA21E-B876-49B4-BF05-57540A9C7B48}"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fr.wiktionary.org/wiki/coud%C3%A9e" TargetMode="External"/><Relationship Id="rId3" Type="http://schemas.openxmlformats.org/officeDocument/2006/relationships/hyperlink" Target="http://fr.wiktionary.org/wiki/mesure" TargetMode="External"/><Relationship Id="rId7" Type="http://schemas.openxmlformats.org/officeDocument/2006/relationships/hyperlink" Target="http://fr.wiktionary.org/wiki/pied" TargetMode="External"/><Relationship Id="rId2" Type="http://schemas.openxmlformats.org/officeDocument/2006/relationships/hyperlink" Target="http://fr.wiktionary.org/wiki/%C3%A9talon" TargetMode="External"/><Relationship Id="rId1" Type="http://schemas.openxmlformats.org/officeDocument/2006/relationships/slideLayout" Target="../slideLayouts/slideLayout2.xml"/><Relationship Id="rId6" Type="http://schemas.openxmlformats.org/officeDocument/2006/relationships/hyperlink" Target="http://fr.wiktionary.org/wiki/empan" TargetMode="External"/><Relationship Id="rId5" Type="http://schemas.openxmlformats.org/officeDocument/2006/relationships/hyperlink" Target="http://fr.wiktionary.org/wiki/palme" TargetMode="External"/><Relationship Id="rId10" Type="http://schemas.openxmlformats.org/officeDocument/2006/relationships/image" Target="../media/image4.png"/><Relationship Id="rId4" Type="http://schemas.openxmlformats.org/officeDocument/2006/relationships/hyperlink" Target="http://fr.wiktionary.org/wiki/paume"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Fabrication d’une « Pige »</a:t>
            </a:r>
            <a:endParaRPr lang="fr-BE" dirty="0"/>
          </a:p>
        </p:txBody>
      </p:sp>
      <p:pic>
        <p:nvPicPr>
          <p:cNvPr id="2050" name="Picture 2" descr="H:\MAISON\PHOTO Chantier\Jean CABRAN\P1050854.JPG"/>
          <p:cNvPicPr>
            <a:picLocks noGrp="1" noChangeAspect="1" noChangeArrowheads="1"/>
          </p:cNvPicPr>
          <p:nvPr>
            <p:ph sz="quarter" idx="1"/>
          </p:nvPr>
        </p:nvPicPr>
        <p:blipFill>
          <a:blip r:embed="rId3" cstate="print"/>
          <a:srcRect/>
          <a:stretch>
            <a:fillRect/>
          </a:stretch>
        </p:blipFill>
        <p:spPr bwMode="auto">
          <a:xfrm>
            <a:off x="1782763" y="1470422"/>
            <a:ext cx="6035675" cy="4526756"/>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4)">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lstStyle/>
          <a:p>
            <a:r>
              <a:rPr lang="fr-BE" dirty="0" smtClean="0"/>
              <a:t>Quand tous les traits sont fait, et avant l’utilisation de cette outil, on le contrôlera en réalignant d’autres ardoises.</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0"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915816" y="3140968"/>
            <a:ext cx="2376264" cy="3324944"/>
          </a:xfrm>
        </p:spPr>
        <p:txBody>
          <a:bodyPr>
            <a:normAutofit fontScale="92500"/>
          </a:bodyPr>
          <a:lstStyle/>
          <a:p>
            <a:r>
              <a:rPr lang="fr-BE" dirty="0" smtClean="0"/>
              <a:t>Quand le trait carré est tracé sur le versant, on peut y déposer notre pige d’un côté ou l’autre et de reporter les trait indiqués par notre nouvel outil.</a:t>
            </a:r>
            <a:endParaRPr lang="fr-BE" dirty="0"/>
          </a:p>
        </p:txBody>
      </p:sp>
      <p:sp>
        <p:nvSpPr>
          <p:cNvPr id="3" name="Titre 2"/>
          <p:cNvSpPr>
            <a:spLocks noGrp="1"/>
          </p:cNvSpPr>
          <p:nvPr>
            <p:ph type="ctrTitle"/>
          </p:nvPr>
        </p:nvSpPr>
        <p:spPr/>
        <p:txBody>
          <a:bodyPr/>
          <a:lstStyle/>
          <a:p>
            <a:r>
              <a:rPr lang="fr-BE" dirty="0" smtClean="0"/>
              <a:t>L’utilisation.</a:t>
            </a:r>
            <a:endParaRPr lang="fr-BE" dirty="0"/>
          </a:p>
        </p:txBody>
      </p:sp>
      <p:pic>
        <p:nvPicPr>
          <p:cNvPr id="4" name="Image 3" descr="P1050844.JPG"/>
          <p:cNvPicPr>
            <a:picLocks noChangeAspect="1"/>
          </p:cNvPicPr>
          <p:nvPr/>
        </p:nvPicPr>
        <p:blipFill>
          <a:blip r:embed="rId2" cstate="print"/>
          <a:stretch>
            <a:fillRect/>
          </a:stretch>
        </p:blipFill>
        <p:spPr>
          <a:xfrm>
            <a:off x="323528" y="3140968"/>
            <a:ext cx="2538281" cy="3384375"/>
          </a:xfrm>
          <a:prstGeom prst="rect">
            <a:avLst/>
          </a:prstGeom>
        </p:spPr>
      </p:pic>
      <p:pic>
        <p:nvPicPr>
          <p:cNvPr id="5" name="Image 4" descr="P1050851.JPG"/>
          <p:cNvPicPr>
            <a:picLocks noChangeAspect="1"/>
          </p:cNvPicPr>
          <p:nvPr/>
        </p:nvPicPr>
        <p:blipFill>
          <a:blip r:embed="rId3" cstate="print"/>
          <a:stretch>
            <a:fillRect/>
          </a:stretch>
        </p:blipFill>
        <p:spPr>
          <a:xfrm>
            <a:off x="5796136" y="3429000"/>
            <a:ext cx="2986437"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blinds(horizontal)">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lstStyle/>
          <a:p>
            <a:r>
              <a:rPr lang="fr-BE" dirty="0" smtClean="0"/>
              <a:t>Pour ce faire, nous suivrons les traits de la pige jusqu’à rencontrer notre latte.</a:t>
            </a:r>
          </a:p>
          <a:p>
            <a:r>
              <a:rPr lang="fr-BE" dirty="0" smtClean="0"/>
              <a:t>Cette opération se fera sur la plus haute latte ainsi que sur la plus basse.</a:t>
            </a:r>
            <a:endParaRPr lang="fr-BE" dirty="0"/>
          </a:p>
        </p:txBody>
      </p:sp>
      <p:sp>
        <p:nvSpPr>
          <p:cNvPr id="3" name="Titre 2"/>
          <p:cNvSpPr>
            <a:spLocks noGrp="1"/>
          </p:cNvSpPr>
          <p:nvPr>
            <p:ph type="ctrTitle"/>
          </p:nvPr>
        </p:nvSpPr>
        <p:spPr/>
        <p:txBody>
          <a:bodyPr/>
          <a:lstStyle/>
          <a:p>
            <a:r>
              <a:rPr lang="fr-BE" dirty="0" smtClean="0"/>
              <a:t>L’utilisation.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0"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 0 C -0.00122 -0.00925 -0.00365 -0.01619 -0.00538 -0.02498 C -0.00486 -0.03631 -0.0059 -0.04787 -0.00399 -0.05874 C -0.00347 -0.06152 0.00729 -0.06383 0.00799 -0.06406 C 0.01719 -0.06614 0.02656 -0.06799 0.03594 -0.06938 C 0.03819 -0.07053 0.04028 -0.07262 0.04271 -0.07285 C 0.05069 -0.07331 0.05868 -0.07285 0.06667 -0.07123 C 0.07101 -0.0703 0.0809 -0.05342 0.08403 -0.0481 C 0.08681 -0.03423 0.08715 -0.01966 0.08941 -0.00532 C 0.09045 0.0111 0.08941 0.02082 0.1 0.03007 C 0.1033 0.04255 0.10868 0.05782 0.11875 0.06198 C 0.12135 0.06545 0.12691 0.06753 0.12674 0.07262 C 0.12621 0.08395 0.12621 0.09505 0.12535 0.10638 C 0.12413 0.12396 0.09844 0.13899 0.08802 0.142 C 0.08056 0.14686 0.07222 0.14871 0.06406 0.15079 C 0.05486 0.15703 0.04462 0.15981 0.03472 0.16328 C 0.0276 0.17276 0.02101 0.18039 0.01198 0.1864 C 0.01059 0.18733 0.00955 0.18941 0.00799 0.18987 C -0.00087 0.19311 -0.00885 0.19311 -0.01736 0.19704 C -0.03646 0.19589 -0.04705 0.20444 -0.0559 0.1864 C -0.05642 0.1834 -0.0566 0.18039 -0.05729 0.17762 C -0.05799 0.17391 -0.06007 0.16698 -0.06007 0.16698 C -0.06129 0.15125 -0.06129 0.14385 -0.06927 0.13321 C -0.07101 0.12627 -0.07274 0.12465 -0.07726 0.12072 C -0.08333 0.10916 -0.09115 0.0969 -0.10139 0.09228 C -0.10694 0.08488 -0.11285 0.07956 -0.11736 0.071 C -0.11875 0.06476 -0.12118 0.05944 -0.12257 0.05319 C -0.11875 0.03515 -0.10833 0.01688 -0.09601 0.00694 C -0.09167 0.00347 -0.08629 0.0044 -0.08125 0.00347 C -0.06788 0.00509 -0.05434 0.00509 -0.04132 0.00879 C -0.03299 0.0111 -0.02569 0.01665 -0.01736 0.01943 C -0.01111 0.01827 -0.00451 0.01897 0.00139 0.01596 C 0.00208 0.0155 0.0059 -0.00786 0 0 Z " pathEditMode="relative" ptsTypes="fffffffffffffffffffffffffffffffff">
                                      <p:cBhvr>
                                        <p:cTn id="15" dur="2000" fill="hold"/>
                                        <p:tgtEl>
                                          <p:spTgt spid="2">
                                            <p:txEl>
                                              <p:pRg st="0" end="0"/>
                                            </p:tx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0 0 C -0.00122 -0.00925 -0.00365 -0.01619 -0.00538 -0.02498 C -0.00486 -0.03631 -0.0059 -0.04787 -0.00399 -0.05874 C -0.00347 -0.06152 0.00729 -0.06383 0.00799 -0.06406 C 0.01719 -0.06614 0.02656 -0.06799 0.03594 -0.06938 C 0.03819 -0.07053 0.04028 -0.07262 0.04271 -0.07285 C 0.05069 -0.07331 0.05868 -0.07285 0.06667 -0.07123 C 0.07101 -0.0703 0.0809 -0.05342 0.08403 -0.0481 C 0.08681 -0.03423 0.08715 -0.01966 0.08941 -0.00532 C 0.09045 0.0111 0.08941 0.02082 0.1 0.03007 C 0.1033 0.04255 0.10868 0.05782 0.11875 0.06198 C 0.12135 0.06545 0.12691 0.06753 0.12674 0.07262 C 0.12621 0.08395 0.12621 0.09505 0.12535 0.10638 C 0.12413 0.12396 0.09844 0.13899 0.08802 0.142 C 0.08056 0.14686 0.07222 0.14871 0.06406 0.15079 C 0.05486 0.15703 0.04462 0.15981 0.03472 0.16328 C 0.0276 0.17276 0.02101 0.18039 0.01198 0.1864 C 0.01059 0.18733 0.00955 0.18941 0.00799 0.18987 C -0.00087 0.19311 -0.00885 0.19311 -0.01736 0.19704 C -0.03646 0.19589 -0.04705 0.20444 -0.0559 0.1864 C -0.05642 0.1834 -0.0566 0.18039 -0.05729 0.17762 C -0.05799 0.17391 -0.06007 0.16698 -0.06007 0.16698 C -0.06129 0.15125 -0.06129 0.14385 -0.06927 0.13321 C -0.07101 0.12627 -0.07274 0.12465 -0.07726 0.12072 C -0.08333 0.10916 -0.09115 0.0969 -0.10139 0.09228 C -0.10694 0.08488 -0.11285 0.07956 -0.11736 0.071 C -0.11875 0.06476 -0.12118 0.05944 -0.12257 0.05319 C -0.11875 0.03515 -0.10833 0.01688 -0.09601 0.00694 C -0.09167 0.00347 -0.08629 0.0044 -0.08125 0.00347 C -0.06788 0.00509 -0.05434 0.00509 -0.04132 0.00879 C -0.03299 0.0111 -0.02569 0.01665 -0.01736 0.01943 C -0.01111 0.01827 -0.00451 0.01897 0.00139 0.01596 C 0.00208 0.0155 0.0059 -0.00786 0 0 Z " pathEditMode="relative" ptsTypes="fffffffffffffffffffffffffffffffff">
                                      <p:cBhvr>
                                        <p:cTn id="19" dur="2000" fill="hold"/>
                                        <p:tgtEl>
                                          <p:spTgt spid="2">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normAutofit fontScale="77500" lnSpcReduction="20000"/>
          </a:bodyPr>
          <a:lstStyle/>
          <a:p>
            <a:r>
              <a:rPr lang="fr-BE" dirty="0" smtClean="0"/>
              <a:t>Il ne nous reste plus qu’à relier les traits du haut avec ceux du bas pour obtenir notre « quadrillage » de couverture.</a:t>
            </a:r>
          </a:p>
          <a:p>
            <a:r>
              <a:rPr lang="fr-BE" dirty="0" smtClean="0"/>
              <a:t>Nous obtenons ainsi des ournes (manées) de travail qui nous permettrons d’avoir une ligne de conduite par rapport à notre tâche à accomplir.</a:t>
            </a:r>
          </a:p>
          <a:p>
            <a:r>
              <a:rPr lang="fr-BE" dirty="0" smtClean="0"/>
              <a:t>N’oublions pas que le matériau  à placer doit-être perpendiculaire aux lattes et d’un même espace entre eux. </a:t>
            </a:r>
            <a:endParaRPr lang="fr-BE" dirty="0"/>
          </a:p>
        </p:txBody>
      </p:sp>
      <p:sp>
        <p:nvSpPr>
          <p:cNvPr id="3" name="Titre 2"/>
          <p:cNvSpPr>
            <a:spLocks noGrp="1"/>
          </p:cNvSpPr>
          <p:nvPr>
            <p:ph type="ctrTitle"/>
          </p:nvPr>
        </p:nvSpPr>
        <p:spPr/>
        <p:txBody>
          <a:bodyPr/>
          <a:lstStyle/>
          <a:p>
            <a:r>
              <a:rPr lang="fr-BE" dirty="0" smtClean="0"/>
              <a:t>L’utilisation.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0"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to="" calcmode="lin" valueType="num">
                                      <p:cBhvr>
                                        <p:cTn id="2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Conclusion.</a:t>
            </a:r>
            <a:endParaRPr lang="fr-BE" dirty="0"/>
          </a:p>
        </p:txBody>
      </p:sp>
      <p:sp>
        <p:nvSpPr>
          <p:cNvPr id="3" name="Espace réservé du texte 2"/>
          <p:cNvSpPr>
            <a:spLocks noGrp="1"/>
          </p:cNvSpPr>
          <p:nvPr>
            <p:ph type="body" idx="1"/>
          </p:nvPr>
        </p:nvSpPr>
        <p:spPr/>
        <p:txBody>
          <a:bodyPr>
            <a:normAutofit fontScale="85000" lnSpcReduction="10000"/>
          </a:bodyPr>
          <a:lstStyle/>
          <a:p>
            <a:r>
              <a:rPr lang="fr-BE" dirty="0" smtClean="0"/>
              <a:t>La pige est un outil que nous fabriquons pour notre facilité de travail, qui nous permet d’obtenir un résultat avec le moins d’erreur possible et que nous pouvons conserver afin de le ressortir au moment voulu pour une même application.</a:t>
            </a:r>
          </a:p>
          <a:p>
            <a:r>
              <a:rPr lang="fr-BE" dirty="0" smtClean="0"/>
              <a:t>Il ne nous reste plus qu’à le marquer et le ranger après utilisation.</a:t>
            </a:r>
            <a:endParaRPr lang="fr-BE" dirty="0"/>
          </a:p>
        </p:txBody>
      </p:sp>
      <p:pic>
        <p:nvPicPr>
          <p:cNvPr id="5" name="Image 4" descr="P1050854.JPG"/>
          <p:cNvPicPr>
            <a:picLocks noChangeAspect="1"/>
          </p:cNvPicPr>
          <p:nvPr/>
        </p:nvPicPr>
        <p:blipFill>
          <a:blip r:embed="rId2" cstate="print"/>
          <a:stretch>
            <a:fillRect/>
          </a:stretch>
        </p:blipFill>
        <p:spPr>
          <a:xfrm>
            <a:off x="2555776" y="3861048"/>
            <a:ext cx="3635896" cy="2726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path" presetSubtype="0" accel="50000" decel="50000" fill="hold" grpId="0" nodeType="clickEffect">
                                  <p:stCondLst>
                                    <p:cond delay="0"/>
                                  </p:stCondLst>
                                  <p:childTnLst>
                                    <p:animMotion origin="layout" path="M 0 0 L 0.036 0.062 L 0.108 0.062 L 0.072 0.125 L 0.108 0.187 L 0.036 0.187 L 0 0.25 L -0.036 0.187 L -0.108 0.187 L -0.072 0.125 L -0.108 0.062 L -0.036 0.062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Définition.</a:t>
            </a:r>
            <a:endParaRPr lang="fr-BE" dirty="0"/>
          </a:p>
        </p:txBody>
      </p:sp>
      <p:sp>
        <p:nvSpPr>
          <p:cNvPr id="4" name="Sous-titre 2"/>
          <p:cNvSpPr>
            <a:spLocks noGrp="1"/>
          </p:cNvSpPr>
          <p:nvPr>
            <p:ph sz="quarter" idx="1"/>
          </p:nvPr>
        </p:nvSpPr>
        <p:spPr>
          <a:xfrm>
            <a:off x="914400" y="1447800"/>
            <a:ext cx="7772400" cy="1837184"/>
          </a:xfrm>
        </p:spPr>
        <p:txBody>
          <a:bodyPr>
            <a:normAutofit/>
          </a:bodyPr>
          <a:lstStyle/>
          <a:p>
            <a:pPr>
              <a:buNone/>
            </a:pPr>
            <a:r>
              <a:rPr lang="fr-BE" sz="2400" dirty="0" smtClean="0"/>
              <a:t> Longueur conventionnelle employée comme </a:t>
            </a:r>
            <a:r>
              <a:rPr lang="fr-BE" sz="2400" dirty="0" smtClean="0">
                <a:hlinkClick r:id="rId2" tooltip="étalon"/>
              </a:rPr>
              <a:t>étalon</a:t>
            </a:r>
            <a:r>
              <a:rPr lang="fr-BE" sz="2400" dirty="0" smtClean="0"/>
              <a:t>, </a:t>
            </a:r>
            <a:r>
              <a:rPr lang="fr-BE" sz="2400" dirty="0" smtClean="0">
                <a:hlinkClick r:id="rId3" tooltip="mesure"/>
              </a:rPr>
              <a:t>mesure</a:t>
            </a:r>
            <a:r>
              <a:rPr lang="fr-BE" sz="2400" dirty="0" smtClean="0"/>
              <a:t>. </a:t>
            </a:r>
            <a:r>
              <a:rPr lang="fr-BE" sz="2400" i="1" dirty="0" smtClean="0"/>
              <a:t>Au moyen âge, les bâtisseurs de cathédrales utilisaient une </a:t>
            </a:r>
            <a:r>
              <a:rPr lang="fr-BE" sz="2400" b="1" i="1" dirty="0" smtClean="0"/>
              <a:t>pige</a:t>
            </a:r>
            <a:r>
              <a:rPr lang="fr-BE" sz="2400" i="1" dirty="0" smtClean="0"/>
              <a:t> constituée de cinq tiges articulées, chacune étant l’étalon d'une unité de mesure de l'époque : la </a:t>
            </a:r>
            <a:r>
              <a:rPr lang="fr-BE" sz="2400" i="1" dirty="0" smtClean="0">
                <a:hlinkClick r:id="rId4" tooltip="paume"/>
              </a:rPr>
              <a:t>paume</a:t>
            </a:r>
            <a:r>
              <a:rPr lang="fr-BE" sz="2400" i="1" dirty="0" smtClean="0"/>
              <a:t>, la </a:t>
            </a:r>
            <a:r>
              <a:rPr lang="fr-BE" sz="2400" i="1" dirty="0" smtClean="0">
                <a:hlinkClick r:id="rId5" tooltip="palme"/>
              </a:rPr>
              <a:t>palme</a:t>
            </a:r>
            <a:r>
              <a:rPr lang="fr-BE" sz="2400" i="1" dirty="0" smtClean="0"/>
              <a:t>, l’</a:t>
            </a:r>
            <a:r>
              <a:rPr lang="fr-BE" sz="2400" i="1" dirty="0" smtClean="0">
                <a:hlinkClick r:id="rId6" tooltip="empan"/>
              </a:rPr>
              <a:t>empan</a:t>
            </a:r>
            <a:r>
              <a:rPr lang="fr-BE" sz="2400" i="1" dirty="0" smtClean="0"/>
              <a:t>, le </a:t>
            </a:r>
            <a:r>
              <a:rPr lang="fr-BE" sz="2400" i="1" dirty="0" smtClean="0">
                <a:hlinkClick r:id="rId7" tooltip="pied"/>
              </a:rPr>
              <a:t>pied</a:t>
            </a:r>
            <a:r>
              <a:rPr lang="fr-BE" sz="2400" i="1" dirty="0" smtClean="0"/>
              <a:t> et la </a:t>
            </a:r>
            <a:r>
              <a:rPr lang="fr-BE" sz="2400" i="1" dirty="0" smtClean="0">
                <a:hlinkClick r:id="rId8" tooltip="coudée"/>
              </a:rPr>
              <a:t>coudée</a:t>
            </a:r>
            <a:r>
              <a:rPr lang="fr-BE" sz="2400" i="1" dirty="0" smtClean="0"/>
              <a:t>.</a:t>
            </a:r>
            <a:endParaRPr lang="fr-BE" sz="2400" dirty="0" smtClean="0"/>
          </a:p>
        </p:txBody>
      </p:sp>
      <p:pic>
        <p:nvPicPr>
          <p:cNvPr id="5" name="Picture 2"/>
          <p:cNvPicPr>
            <a:picLocks noChangeAspect="1" noChangeArrowheads="1"/>
          </p:cNvPicPr>
          <p:nvPr/>
        </p:nvPicPr>
        <p:blipFill>
          <a:blip r:embed="rId9" cstate="print"/>
          <a:srcRect/>
          <a:stretch>
            <a:fillRect/>
          </a:stretch>
        </p:blipFill>
        <p:spPr bwMode="auto">
          <a:xfrm>
            <a:off x="1115616" y="4149080"/>
            <a:ext cx="2664296" cy="1459019"/>
          </a:xfrm>
          <a:prstGeom prst="rect">
            <a:avLst/>
          </a:prstGeom>
          <a:noFill/>
          <a:ln w="9525">
            <a:noFill/>
            <a:miter lim="800000"/>
            <a:headEnd/>
            <a:tailEnd/>
          </a:ln>
        </p:spPr>
      </p:pic>
      <p:pic>
        <p:nvPicPr>
          <p:cNvPr id="6" name="Picture 4"/>
          <p:cNvPicPr>
            <a:picLocks noChangeAspect="1" noChangeArrowheads="1"/>
          </p:cNvPicPr>
          <p:nvPr/>
        </p:nvPicPr>
        <p:blipFill>
          <a:blip r:embed="rId10" cstate="print"/>
          <a:srcRect/>
          <a:stretch>
            <a:fillRect/>
          </a:stretch>
        </p:blipFill>
        <p:spPr bwMode="auto">
          <a:xfrm>
            <a:off x="5220072" y="3573016"/>
            <a:ext cx="1782668" cy="187220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iterate type="wd">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subTitle" idx="1"/>
          </p:nvPr>
        </p:nvSpPr>
        <p:spPr>
          <a:xfrm>
            <a:off x="395536" y="3200400"/>
            <a:ext cx="8280920" cy="3396952"/>
          </a:xfrm>
        </p:spPr>
        <p:txBody>
          <a:bodyPr>
            <a:normAutofit fontScale="62500" lnSpcReduction="20000"/>
          </a:bodyPr>
          <a:lstStyle/>
          <a:p>
            <a:r>
              <a:rPr lang="fr-BE" dirty="0" smtClean="0"/>
              <a:t>Où et comment  utilise-t-on une pige?</a:t>
            </a:r>
          </a:p>
          <a:p>
            <a:pPr algn="just"/>
            <a:r>
              <a:rPr lang="fr-BE" dirty="0" smtClean="0"/>
              <a:t>Sur le toit, il nous arrive de poser des matériaux qui doivent être placés selon des critères strictes de régularité et d’exactitude. </a:t>
            </a:r>
          </a:p>
          <a:p>
            <a:pPr algn="just"/>
            <a:r>
              <a:rPr lang="fr-BE" dirty="0" smtClean="0"/>
              <a:t>Que l’on place des tuiles ou des ardoises nos matériaux doivent être mis perpendiculaires aux lattes et parallèles entre eux, ce qui ne laisse pratiquement pas de marge d’erreur.</a:t>
            </a:r>
          </a:p>
          <a:p>
            <a:pPr algn="just"/>
            <a:r>
              <a:rPr lang="fr-BE" dirty="0" smtClean="0"/>
              <a:t>La pige sera utilisée après avoir établi le « trait carré ». Elle remplacera, momentanément, notre mettre et crayon et évitera les erreurs de report de mesure. </a:t>
            </a:r>
          </a:p>
          <a:p>
            <a:pPr algn="just"/>
            <a:r>
              <a:rPr lang="fr-BE" dirty="0" smtClean="0"/>
              <a:t>Elle sera fabriquée pour nous permettre une aisance de travail en fonction de notre gabarit et de notre souplesse de travail. En effet, la largeur de travail sera fonction de ces critères.</a:t>
            </a:r>
          </a:p>
          <a:p>
            <a:pPr algn="just"/>
            <a:r>
              <a:rPr lang="fr-BE" dirty="0" smtClean="0"/>
              <a:t>La pige sera fabriquée de telle sorte à pouvoir être gardée et réutilisée par la suite. C’est pourquoi nous devons prendre un soin particulier à sa réalisation.</a:t>
            </a:r>
          </a:p>
          <a:p>
            <a:pPr algn="just"/>
            <a:r>
              <a:rPr lang="fr-BE" dirty="0" smtClean="0"/>
              <a:t>Les matériaux ne sont pas toujours d’une grande régularité, c’est pourquoi nous ne la réaliserons pas avec des mesures exactes mais nous la construirons à l’aide des matériaux à placer.</a:t>
            </a:r>
            <a:endParaRPr lang="fr-BE" dirty="0"/>
          </a:p>
        </p:txBody>
      </p:sp>
      <p:sp>
        <p:nvSpPr>
          <p:cNvPr id="2" name="Titre 1"/>
          <p:cNvSpPr>
            <a:spLocks noGrp="1"/>
          </p:cNvSpPr>
          <p:nvPr>
            <p:ph type="ctrTitle"/>
          </p:nvPr>
        </p:nvSpPr>
        <p:spPr/>
        <p:txBody>
          <a:bodyPr/>
          <a:lstStyle/>
          <a:p>
            <a:r>
              <a:rPr lang="fr-BE" dirty="0" smtClean="0"/>
              <a:t>Dans la pratique…</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4788024" y="3200400"/>
            <a:ext cx="3744416" cy="3252936"/>
          </a:xfrm>
        </p:spPr>
        <p:txBody>
          <a:bodyPr>
            <a:normAutofit lnSpcReduction="10000"/>
          </a:bodyPr>
          <a:lstStyle/>
          <a:p>
            <a:r>
              <a:rPr lang="fr-BE" dirty="0" smtClean="0"/>
              <a:t>Dans un premier temps, placer une latte posée sur le lattis qui nous servira de support de la futur pige. Ensuite poser des ardoises sur une largeur de travail (en fonction de notre capacité de travail) comme sur la photo.</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6" name="Image 5" descr="P1050843.JPG"/>
          <p:cNvPicPr>
            <a:picLocks noChangeAspect="1"/>
          </p:cNvPicPr>
          <p:nvPr/>
        </p:nvPicPr>
        <p:blipFill>
          <a:blip r:embed="rId2" cstate="print"/>
          <a:stretch>
            <a:fillRect/>
          </a:stretch>
        </p:blipFill>
        <p:spPr>
          <a:xfrm>
            <a:off x="323528" y="3212976"/>
            <a:ext cx="4379979" cy="3284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  0.075 -0.08255  0.125 -0.08255  C 0.175 -0.08255  0.22 -0.0506  0.25 0  C 0.22 0.0506  0.175 0.08255  0.125 0.08255  C 0.075 0.08255  0.03 0.0506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plus(in)">
                                      <p:cBhvr>
                                        <p:cTn id="1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normAutofit lnSpcReduction="10000"/>
          </a:bodyPr>
          <a:lstStyle/>
          <a:p>
            <a:r>
              <a:rPr lang="fr-BE" dirty="0" smtClean="0"/>
              <a:t>Placer maintenant les crochets qui vont servir à la pose. </a:t>
            </a:r>
          </a:p>
          <a:p>
            <a:r>
              <a:rPr lang="fr-BE" dirty="0" smtClean="0"/>
              <a:t>Un crochet par ardoise + un crochet.</a:t>
            </a:r>
          </a:p>
          <a:p>
            <a:r>
              <a:rPr lang="fr-BE" dirty="0" smtClean="0"/>
              <a:t>Ensuite on ressert les ardoises pour garder l’espace juste du crochet;</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1"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  0.075 -0.08255  0.125 -0.08255  C 0.175 -0.08255  0.22 -0.0506  0.25 0  C 0.22 0.0506  0.175 0.08255  0.125 0.08255  C 0.075 0.08255  0.03 0.0506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edge">
                                      <p:cBhvr>
                                        <p:cTn id="16" dur="2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edge">
                                      <p:cBhvr>
                                        <p:cTn id="21" dur="2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edge">
                                      <p:cBhvr>
                                        <p:cTn id="2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lstStyle/>
          <a:p>
            <a:r>
              <a:rPr lang="fr-BE" dirty="0" smtClean="0"/>
              <a:t>Une fois cette opération, on ôte les crochets pour les remplacer par un trait qui nous servira par la suite pour la construction de notre pige.</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1"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  0.075 -0.08255  0.125 -0.08255  C 0.175 -0.08255  0.22 -0.0506  0.25 0  C 0.22 0.0506  0.175 0.08255  0.125 0.08255  C 0.075 0.08255  0.03 0.0506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1"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lstStyle/>
          <a:p>
            <a:r>
              <a:rPr lang="fr-BE" dirty="0" smtClean="0"/>
              <a:t>À l’endroit du premier trait nous ferons un trait à la demi de l’ardoise. Ici, sur la photo, nous avons l’exemple pour une ardoise de 32cm de large.</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1"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lstStyle/>
          <a:p>
            <a:r>
              <a:rPr lang="fr-BE" dirty="0" smtClean="0"/>
              <a:t>Comme nous devons être précis, une équerre sera placée sur chaque trait afin d’avoir un repère qui nous permettra par la suite d’utiliser la pige aussi bien dans un sens que dans l’autre.</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0"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circle(in)">
                                      <p:cBhvr>
                                        <p:cTn id="1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076056" y="3200400"/>
            <a:ext cx="3744416" cy="3324944"/>
          </a:xfrm>
        </p:spPr>
        <p:txBody>
          <a:bodyPr/>
          <a:lstStyle/>
          <a:p>
            <a:r>
              <a:rPr lang="fr-BE" dirty="0" smtClean="0"/>
              <a:t>Pour que les traces ne se lave pas à l’utilisation ou à la pluie, on effectuera un trait de scie. Cela permettra au trait de rester exacte en toute situation.</a:t>
            </a:r>
            <a:endParaRPr lang="fr-BE" dirty="0"/>
          </a:p>
        </p:txBody>
      </p:sp>
      <p:sp>
        <p:nvSpPr>
          <p:cNvPr id="3" name="Titre 2"/>
          <p:cNvSpPr>
            <a:spLocks noGrp="1"/>
          </p:cNvSpPr>
          <p:nvPr>
            <p:ph type="ctrTitle"/>
          </p:nvPr>
        </p:nvSpPr>
        <p:spPr/>
        <p:txBody>
          <a:bodyPr/>
          <a:lstStyle/>
          <a:p>
            <a:r>
              <a:rPr lang="fr-BE" dirty="0" smtClean="0"/>
              <a:t>La réalisation.</a:t>
            </a:r>
            <a:endParaRPr lang="fr-BE" dirty="0"/>
          </a:p>
        </p:txBody>
      </p:sp>
      <p:pic>
        <p:nvPicPr>
          <p:cNvPr id="4" name="Image 3" descr="P1050844.JPG"/>
          <p:cNvPicPr>
            <a:picLocks noChangeAspect="1"/>
          </p:cNvPicPr>
          <p:nvPr/>
        </p:nvPicPr>
        <p:blipFill>
          <a:blip r:embed="rId2" cstate="print"/>
          <a:stretch>
            <a:fillRect/>
          </a:stretch>
        </p:blipFill>
        <p:spPr>
          <a:xfrm>
            <a:off x="467544" y="3140968"/>
            <a:ext cx="4512500" cy="338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1" nodeType="clickEffect">
                                  <p:stCondLst>
                                    <p:cond delay="0"/>
                                  </p:stCondLst>
                                  <p:childTnLst>
                                    <p:animMotion origin="layout" path="M 0 0  C 0.03 -0.05062  0.075 -0.08259  0.125 -0.08259  C 0.175 -0.08259  0.22 -0.05062  0.25 0  C 0.22 0.05062  0.175 0.08259  0.125 0.08259  C 0.075 0.08259  0.03 0.05062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to="" calcmode="lin" valueType="num">
                                      <p:cBhvr>
                                        <p:cTn id="16" dur="1" fill="hold"/>
                                        <p:tgtEl>
                                          <p:spTgt spid="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2590</TotalTime>
  <Words>509</Words>
  <Application>Microsoft Office PowerPoint</Application>
  <PresentationFormat>Affichage à l'écran (4:3)</PresentationFormat>
  <Paragraphs>40</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Capitaux</vt:lpstr>
      <vt:lpstr>Fabrication d’une « Pige »</vt:lpstr>
      <vt:lpstr>Définition.</vt:lpstr>
      <vt:lpstr>Dans la pratique…</vt:lpstr>
      <vt:lpstr>La réalisation.</vt:lpstr>
      <vt:lpstr>La réalisation.</vt:lpstr>
      <vt:lpstr>La réalisation.</vt:lpstr>
      <vt:lpstr>La réalisation.</vt:lpstr>
      <vt:lpstr>La réalisation.</vt:lpstr>
      <vt:lpstr>La réalisation.</vt:lpstr>
      <vt:lpstr>La réalisation.</vt:lpstr>
      <vt:lpstr>L’utilisation.</vt:lpstr>
      <vt:lpstr>L’utilisation.</vt:lpstr>
      <vt:lpstr>L’utilisation.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 d’une « PIGE »</dc:title>
  <dc:creator>Serge</dc:creator>
  <cp:lastModifiedBy>Serge</cp:lastModifiedBy>
  <cp:revision>97</cp:revision>
  <dcterms:created xsi:type="dcterms:W3CDTF">2010-08-08T09:21:46Z</dcterms:created>
  <dcterms:modified xsi:type="dcterms:W3CDTF">2010-12-13T16:05:32Z</dcterms:modified>
</cp:coreProperties>
</file>