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a:lstStyle/>
          <a:p>
            <a:fld id="{AAC7DE3D-90F6-468B-ABB7-1976CF962EB3}" type="slidenum">
              <a:rPr lang="fr-BE" smtClean="0"/>
              <a:pPr/>
              <a:t>‹N°›</a:t>
            </a:fld>
            <a:endParaRPr lang="fr-BE"/>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7924800" y="6416675"/>
            <a:ext cx="762000" cy="365125"/>
          </a:xfrm>
        </p:spPr>
        <p:txBody>
          <a:bodyPr/>
          <a:lstStyle/>
          <a:p>
            <a:fld id="{AAC7DE3D-90F6-468B-ABB7-1976CF962EB3}"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624AA47-F04D-4C3A-8BC7-99E9192E515E}" type="datetimeFigureOut">
              <a:rPr lang="fr-FR" smtClean="0"/>
              <a:pPr/>
              <a:t>30/01/2012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AC7DE3D-90F6-468B-ABB7-1976CF962EB3}"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624AA47-F04D-4C3A-8BC7-99E9192E515E}" type="datetimeFigureOut">
              <a:rPr lang="fr-FR" smtClean="0"/>
              <a:pPr/>
              <a:t>30/01/2012</a:t>
            </a:fld>
            <a:endParaRPr lang="fr-BE"/>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BE"/>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AC7DE3D-90F6-468B-ABB7-1976CF962EB3}"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fr/imgres?imgurl=http://upload.wikimedia.org/wikipedia/commons/f/f8/Felix_Dzerzhinsky_1919.jpg&amp;imgrefurl=http://fr.wikipedia.org/wiki/F%C3%A9lix_Dzerjinski&amp;usg=__mKc97u2_Lg4Zc8dYSgYNCDtW2AU=&amp;h=300&amp;w=219&amp;sz=14&amp;hl=fr&amp;start=11&amp;zoom=1&amp;tbnid=nZoVszoQMpmBoM:&amp;tbnh=116&amp;tbnw=85&amp;ei=nnomT6HXCcGe-Qb6_6isCA&amp;prev=/images?q=tch%C3%A9ka+d%C3%A9finition&amp;hl=fr&amp;sa=N&amp;gbv=2&amp;tbm=isch&amp;itbs=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071546"/>
            <a:ext cx="8101042" cy="4714907"/>
          </a:xfrm>
        </p:spPr>
        <p:txBody>
          <a:bodyPr>
            <a:normAutofit fontScale="90000"/>
          </a:bodyPr>
          <a:lstStyle/>
          <a:p>
            <a:r>
              <a:rPr lang="fr-BE" sz="6000" dirty="0" smtClean="0"/>
              <a:t/>
            </a:r>
            <a:br>
              <a:rPr lang="fr-BE" sz="6000" dirty="0" smtClean="0"/>
            </a:br>
            <a:r>
              <a:rPr lang="fr-BE" sz="6000" dirty="0" smtClean="0"/>
              <a:t/>
            </a:r>
            <a:br>
              <a:rPr lang="fr-BE" sz="6000" dirty="0" smtClean="0"/>
            </a:br>
            <a:r>
              <a:rPr lang="fr-BE" sz="6000" dirty="0" smtClean="0"/>
              <a:t/>
            </a:r>
            <a:br>
              <a:rPr lang="fr-BE" sz="6000" dirty="0" smtClean="0"/>
            </a:br>
            <a:r>
              <a:rPr lang="fr-BE" sz="6000" dirty="0" smtClean="0"/>
              <a:t>Le XXème siècle</a:t>
            </a:r>
            <a:r>
              <a:rPr lang="fr-BE" dirty="0" smtClean="0"/>
              <a:t>:</a:t>
            </a:r>
            <a:br>
              <a:rPr lang="fr-BE" dirty="0" smtClean="0"/>
            </a:br>
            <a:r>
              <a:rPr lang="fr-BE" sz="6000" dirty="0" smtClean="0"/>
              <a:t>Le siècle des régimes totalitaires</a:t>
            </a:r>
            <a:endParaRPr lang="fr-BE"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ominique\Pictures\totalitarisme\lénine.jpg"/>
          <p:cNvPicPr>
            <a:picLocks noGrp="1" noChangeAspect="1" noChangeArrowheads="1"/>
          </p:cNvPicPr>
          <p:nvPr>
            <p:ph idx="1"/>
          </p:nvPr>
        </p:nvPicPr>
        <p:blipFill>
          <a:blip r:embed="rId2"/>
          <a:srcRect/>
          <a:stretch>
            <a:fillRect/>
          </a:stretch>
        </p:blipFill>
        <p:spPr bwMode="auto">
          <a:xfrm>
            <a:off x="7286644" y="285728"/>
            <a:ext cx="1572234" cy="1766892"/>
          </a:xfrm>
          <a:prstGeom prst="rect">
            <a:avLst/>
          </a:prstGeom>
          <a:noFill/>
        </p:spPr>
      </p:pic>
      <p:sp>
        <p:nvSpPr>
          <p:cNvPr id="5" name="ZoneTexte 4"/>
          <p:cNvSpPr txBox="1"/>
          <p:nvPr/>
        </p:nvSpPr>
        <p:spPr>
          <a:xfrm>
            <a:off x="428596" y="285728"/>
            <a:ext cx="6572296" cy="5078313"/>
          </a:xfrm>
          <a:prstGeom prst="rect">
            <a:avLst/>
          </a:prstGeom>
          <a:noFill/>
        </p:spPr>
        <p:txBody>
          <a:bodyPr wrap="square" rtlCol="0">
            <a:spAutoFit/>
          </a:bodyPr>
          <a:lstStyle/>
          <a:p>
            <a:r>
              <a:rPr lang="fr-BE" sz="2400" dirty="0" smtClean="0"/>
              <a:t>En octobre de la même année, les Bolcheviks, sous la conduite de Lénine, prennent le pouvoir lors d’un coup d’Etat. Ils suppriment la propriété foncière et instaurent une dictature du prolétariat</a:t>
            </a:r>
          </a:p>
          <a:p>
            <a:endParaRPr lang="fr-BE" dirty="0"/>
          </a:p>
          <a:p>
            <a:endParaRPr lang="fr-BE" sz="2400" dirty="0" smtClean="0"/>
          </a:p>
          <a:p>
            <a:endParaRPr lang="fr-BE" sz="2400" dirty="0"/>
          </a:p>
          <a:p>
            <a:endParaRPr lang="fr-BE" sz="2400" dirty="0" smtClean="0"/>
          </a:p>
          <a:p>
            <a:r>
              <a:rPr lang="fr-BE" sz="2400" dirty="0" smtClean="0"/>
              <a:t>Dictature du prolétariat: en principe, le pouvoir appartient aux travailleurs</a:t>
            </a:r>
          </a:p>
          <a:p>
            <a:endParaRPr lang="fr-BE" dirty="0"/>
          </a:p>
          <a:p>
            <a:r>
              <a:rPr lang="fr-BE" sz="2400" dirty="0" smtClean="0"/>
              <a:t>En fait, très vite, le pouvoir est </a:t>
            </a:r>
          </a:p>
          <a:p>
            <a:r>
              <a:rPr lang="fr-BE" sz="2400" dirty="0" smtClean="0"/>
              <a:t>confisqué par le parti bolchevik</a:t>
            </a:r>
            <a:endParaRPr lang="fr-BE" sz="2400" dirty="0"/>
          </a:p>
        </p:txBody>
      </p:sp>
      <p:pic>
        <p:nvPicPr>
          <p:cNvPr id="8195" name="Picture 3" descr="C:\Users\Dominique\Pictures\totalitarisme\p09_oktober_17_(800_x_600)[1].jpg"/>
          <p:cNvPicPr>
            <a:picLocks noChangeAspect="1" noChangeArrowheads="1"/>
          </p:cNvPicPr>
          <p:nvPr/>
        </p:nvPicPr>
        <p:blipFill>
          <a:blip r:embed="rId3"/>
          <a:srcRect/>
          <a:stretch>
            <a:fillRect/>
          </a:stretch>
        </p:blipFill>
        <p:spPr bwMode="auto">
          <a:xfrm>
            <a:off x="5857884" y="2571744"/>
            <a:ext cx="3048000" cy="2895600"/>
          </a:xfrm>
          <a:prstGeom prst="rect">
            <a:avLst/>
          </a:prstGeom>
          <a:noFill/>
        </p:spPr>
      </p:pic>
      <p:sp>
        <p:nvSpPr>
          <p:cNvPr id="7" name="ZoneTexte 6"/>
          <p:cNvSpPr txBox="1"/>
          <p:nvPr/>
        </p:nvSpPr>
        <p:spPr>
          <a:xfrm>
            <a:off x="4786314" y="5857892"/>
            <a:ext cx="4143404" cy="646331"/>
          </a:xfrm>
          <a:prstGeom prst="rect">
            <a:avLst/>
          </a:prstGeom>
          <a:noFill/>
        </p:spPr>
        <p:txBody>
          <a:bodyPr wrap="square" rtlCol="0">
            <a:spAutoFit/>
          </a:bodyPr>
          <a:lstStyle/>
          <a:p>
            <a:r>
              <a:rPr lang="fr-BE" dirty="0" smtClean="0"/>
              <a:t>Prise du palais d’hiver par les Bolcheviks</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linds(horizontal)">
                                      <p:cBhvr>
                                        <p:cTn id="13" dur="20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blinds(horizontal)">
                                      <p:cBhvr>
                                        <p:cTn id="18" dur="2000"/>
                                        <p:tgtEl>
                                          <p:spTgt spid="819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2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20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45719"/>
          </a:xfrm>
        </p:spPr>
        <p:txBody>
          <a:bodyPr>
            <a:normAutofit fontScale="90000"/>
          </a:bodyPr>
          <a:lstStyle/>
          <a:p>
            <a:endParaRPr lang="fr-BE" dirty="0"/>
          </a:p>
        </p:txBody>
      </p:sp>
      <p:sp>
        <p:nvSpPr>
          <p:cNvPr id="3" name="Espace réservé du contenu 2"/>
          <p:cNvSpPr>
            <a:spLocks noGrp="1"/>
          </p:cNvSpPr>
          <p:nvPr>
            <p:ph idx="1"/>
          </p:nvPr>
        </p:nvSpPr>
        <p:spPr>
          <a:xfrm>
            <a:off x="457200" y="714356"/>
            <a:ext cx="5829312" cy="5595004"/>
          </a:xfrm>
        </p:spPr>
        <p:txBody>
          <a:bodyPr/>
          <a:lstStyle/>
          <a:p>
            <a:r>
              <a:rPr lang="fr-BE" dirty="0" smtClean="0"/>
              <a:t>Le parti bolchevik crée une police politique appelée LA TCHEKA qui arrête et déporte tous les opposants qu’elle appelle « ennemis du peuple »</a:t>
            </a:r>
          </a:p>
          <a:p>
            <a:endParaRPr lang="fr-BE" dirty="0" smtClean="0"/>
          </a:p>
          <a:p>
            <a:r>
              <a:rPr lang="fr-BE" dirty="0" smtClean="0"/>
              <a:t>Une guerre civile éclate: elle oppose les Russes blancs (opposés aux bolcheviks) aux Bolcheviks.</a:t>
            </a:r>
          </a:p>
          <a:p>
            <a:r>
              <a:rPr lang="fr-BE" dirty="0" smtClean="0"/>
              <a:t>Les opposants sont battus en 1921. Beaucoup quittent le pays.</a:t>
            </a:r>
            <a:endParaRPr lang="fr-BE" dirty="0"/>
          </a:p>
        </p:txBody>
      </p:sp>
      <p:pic>
        <p:nvPicPr>
          <p:cNvPr id="9218" name="Picture 2" descr="http://t1.gstatic.com/images?q=tbn:ANd9GcQ7hHHIyC0u1nH7YI_KkAE08zbO3ThjJqOskvFbxxF_q5nsPV72b4s5yf8">
            <a:hlinkClick r:id="rId2"/>
          </p:cNvPr>
          <p:cNvPicPr>
            <a:picLocks noChangeAspect="1" noChangeArrowheads="1"/>
          </p:cNvPicPr>
          <p:nvPr/>
        </p:nvPicPr>
        <p:blipFill>
          <a:blip r:embed="rId3"/>
          <a:srcRect/>
          <a:stretch>
            <a:fillRect/>
          </a:stretch>
        </p:blipFill>
        <p:spPr bwMode="auto">
          <a:xfrm>
            <a:off x="6929454" y="857232"/>
            <a:ext cx="1542480" cy="21050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blinds(vertical)">
                                      <p:cBhvr>
                                        <p:cTn id="13" dur="20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45719"/>
          </a:xfrm>
        </p:spPr>
        <p:txBody>
          <a:bodyPr>
            <a:normAutofit fontScale="90000"/>
          </a:bodyPr>
          <a:lstStyle/>
          <a:p>
            <a:endParaRPr lang="fr-BE" dirty="0"/>
          </a:p>
        </p:txBody>
      </p:sp>
      <p:pic>
        <p:nvPicPr>
          <p:cNvPr id="24578" name="Picture 2" descr="C:\Users\Dominique\Pictures\totalitarisme\lénine et Staline.jpg"/>
          <p:cNvPicPr>
            <a:picLocks noGrp="1" noChangeAspect="1" noChangeArrowheads="1"/>
          </p:cNvPicPr>
          <p:nvPr>
            <p:ph idx="1"/>
          </p:nvPr>
        </p:nvPicPr>
        <p:blipFill>
          <a:blip r:embed="rId2"/>
          <a:srcRect/>
          <a:stretch>
            <a:fillRect/>
          </a:stretch>
        </p:blipFill>
        <p:spPr bwMode="auto">
          <a:xfrm>
            <a:off x="6000760" y="2143116"/>
            <a:ext cx="2661881" cy="2471747"/>
          </a:xfrm>
          <a:prstGeom prst="rect">
            <a:avLst/>
          </a:prstGeom>
          <a:noFill/>
        </p:spPr>
      </p:pic>
      <p:sp>
        <p:nvSpPr>
          <p:cNvPr id="5" name="ZoneTexte 4"/>
          <p:cNvSpPr txBox="1"/>
          <p:nvPr/>
        </p:nvSpPr>
        <p:spPr>
          <a:xfrm>
            <a:off x="428596" y="857232"/>
            <a:ext cx="5143536" cy="5293757"/>
          </a:xfrm>
          <a:prstGeom prst="rect">
            <a:avLst/>
          </a:prstGeom>
          <a:noFill/>
        </p:spPr>
        <p:txBody>
          <a:bodyPr wrap="square" rtlCol="0">
            <a:spAutoFit/>
          </a:bodyPr>
          <a:lstStyle/>
          <a:p>
            <a:r>
              <a:rPr lang="fr-BE" sz="3200" dirty="0" smtClean="0"/>
              <a:t>A la mort de Lénine, STALINE prend le contrôle du parti, élimine tous les opposants au régime par une série de purges au sein du parti bolchevik devenu le parti communiste. </a:t>
            </a:r>
          </a:p>
          <a:p>
            <a:endParaRPr lang="fr-BE" dirty="0"/>
          </a:p>
          <a:p>
            <a:r>
              <a:rPr lang="fr-BE" sz="3200" dirty="0" smtClean="0"/>
              <a:t>Staline rassemble donc dans ses mains la totalité du pouvoir.</a:t>
            </a:r>
            <a:endParaRPr lang="fr-B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blinds(vertical)">
                                      <p:cBhvr>
                                        <p:cTn id="13" dur="20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25602" name="Picture 2" descr="C:\Users\Dominique\Pictures\totalitarisme\afficherusse1[1].jpg"/>
          <p:cNvPicPr>
            <a:picLocks noGrp="1" noChangeAspect="1" noChangeArrowheads="1"/>
          </p:cNvPicPr>
          <p:nvPr>
            <p:ph idx="1"/>
          </p:nvPr>
        </p:nvPicPr>
        <p:blipFill>
          <a:blip r:embed="rId2"/>
          <a:srcRect/>
          <a:stretch>
            <a:fillRect/>
          </a:stretch>
        </p:blipFill>
        <p:spPr bwMode="auto">
          <a:xfrm>
            <a:off x="2786050" y="428604"/>
            <a:ext cx="4213247" cy="6120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vertical)">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26626" name="Picture 2" descr="C:\Users\Dominique\Pictures\totalitarisme\urss_staline[1].jpg"/>
          <p:cNvPicPr>
            <a:picLocks noGrp="1" noChangeAspect="1" noChangeArrowheads="1"/>
          </p:cNvPicPr>
          <p:nvPr>
            <p:ph idx="1"/>
          </p:nvPr>
        </p:nvPicPr>
        <p:blipFill>
          <a:blip r:embed="rId2"/>
          <a:srcRect/>
          <a:stretch>
            <a:fillRect/>
          </a:stretch>
        </p:blipFill>
        <p:spPr bwMode="auto">
          <a:xfrm>
            <a:off x="1285852" y="1500174"/>
            <a:ext cx="6862566" cy="45212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vertical)">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27650" name="Picture 2" descr="C:\Users\Dominique\Pictures\totalitarisme\stalin[1].jpg"/>
          <p:cNvPicPr>
            <a:picLocks noGrp="1" noChangeAspect="1" noChangeArrowheads="1"/>
          </p:cNvPicPr>
          <p:nvPr>
            <p:ph idx="1"/>
          </p:nvPr>
        </p:nvPicPr>
        <p:blipFill>
          <a:blip r:embed="rId2"/>
          <a:srcRect/>
          <a:stretch>
            <a:fillRect/>
          </a:stretch>
        </p:blipFill>
        <p:spPr bwMode="auto">
          <a:xfrm>
            <a:off x="428596" y="714356"/>
            <a:ext cx="8476317" cy="5594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vertical)">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5404"/>
          </a:xfrm>
        </p:spPr>
        <p:txBody>
          <a:bodyPr>
            <a:normAutofit fontScale="90000"/>
          </a:bodyPr>
          <a:lstStyle/>
          <a:p>
            <a:endParaRPr lang="fr-BE" dirty="0"/>
          </a:p>
        </p:txBody>
      </p:sp>
      <p:pic>
        <p:nvPicPr>
          <p:cNvPr id="28674" name="Picture 2" descr="C:\Users\Dominique\Pictures\totalitarisme\Merci---notre-cher-Staline[1].jpg"/>
          <p:cNvPicPr>
            <a:picLocks noGrp="1" noChangeAspect="1" noChangeArrowheads="1"/>
          </p:cNvPicPr>
          <p:nvPr>
            <p:ph idx="1"/>
          </p:nvPr>
        </p:nvPicPr>
        <p:blipFill>
          <a:blip r:embed="rId2"/>
          <a:srcRect/>
          <a:stretch>
            <a:fillRect/>
          </a:stretch>
        </p:blipFill>
        <p:spPr bwMode="auto">
          <a:xfrm>
            <a:off x="500034" y="1071546"/>
            <a:ext cx="3214710" cy="4633913"/>
          </a:xfrm>
          <a:prstGeom prst="rect">
            <a:avLst/>
          </a:prstGeom>
          <a:noFill/>
        </p:spPr>
      </p:pic>
      <p:sp>
        <p:nvSpPr>
          <p:cNvPr id="7" name="ZoneTexte 6"/>
          <p:cNvSpPr txBox="1"/>
          <p:nvPr/>
        </p:nvSpPr>
        <p:spPr>
          <a:xfrm>
            <a:off x="3857620" y="1285860"/>
            <a:ext cx="4786346" cy="369332"/>
          </a:xfrm>
          <a:prstGeom prst="rect">
            <a:avLst/>
          </a:prstGeom>
          <a:noFill/>
        </p:spPr>
        <p:txBody>
          <a:bodyPr wrap="square" rtlCol="0">
            <a:spAutoFit/>
          </a:bodyPr>
          <a:lstStyle/>
          <a:p>
            <a:endParaRPr lang="fr-BE" dirty="0"/>
          </a:p>
        </p:txBody>
      </p:sp>
      <p:sp>
        <p:nvSpPr>
          <p:cNvPr id="8" name="ZoneTexte 7"/>
          <p:cNvSpPr txBox="1"/>
          <p:nvPr/>
        </p:nvSpPr>
        <p:spPr>
          <a:xfrm>
            <a:off x="3857620" y="1285860"/>
            <a:ext cx="4714908" cy="5078313"/>
          </a:xfrm>
          <a:prstGeom prst="rect">
            <a:avLst/>
          </a:prstGeom>
          <a:noFill/>
        </p:spPr>
        <p:txBody>
          <a:bodyPr wrap="square" rtlCol="0">
            <a:spAutoFit/>
          </a:bodyPr>
          <a:lstStyle/>
          <a:p>
            <a:r>
              <a:rPr lang="fr-BE" dirty="0" smtClean="0"/>
              <a:t>Staline</a:t>
            </a:r>
            <a:r>
              <a:rPr lang="fr-BE" dirty="0"/>
              <a:t>, , pour faire croire à son peuple que tout est pour le mieux, truque les documents, faussant les statistiques des récoltes de blé, les augmentant de vingt millions de tonnes de plus que ce qu'elles sont réellement. Il truque également les statistiques en signalant une augmentation de la population de sept millions d'habitants, alors qu'elle a en réalité diminué de six millions. D'autre part, les affiches constituent un moyen facile de propager les idées des dictateurs car elles se retrouvaient aussi bien dans les métros que sur les murs des villes. Elles font partie du "lavage de cerveau" exercé par </a:t>
            </a:r>
            <a:r>
              <a:rPr lang="fr-BE" dirty="0" smtClean="0"/>
              <a:t>le </a:t>
            </a:r>
            <a:r>
              <a:rPr lang="fr-BE" dirty="0" smtClean="0"/>
              <a:t>dictateur. </a:t>
            </a:r>
            <a:r>
              <a:rPr lang="fr-BE" dirty="0" smtClean="0"/>
              <a:t>C'est </a:t>
            </a:r>
            <a:r>
              <a:rPr lang="fr-BE" dirty="0"/>
              <a:t>ainsi que l'on retrouve Staline souriant et serein sur une affiche alors que le personnage était en réalité souvent colérique et emporté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vertical)">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L’ITALIE</a:t>
            </a:r>
            <a:endParaRPr lang="fr-BE" dirty="0"/>
          </a:p>
        </p:txBody>
      </p:sp>
      <p:sp>
        <p:nvSpPr>
          <p:cNvPr id="3" name="Espace réservé du contenu 2"/>
          <p:cNvSpPr>
            <a:spLocks noGrp="1"/>
          </p:cNvSpPr>
          <p:nvPr>
            <p:ph idx="1"/>
          </p:nvPr>
        </p:nvSpPr>
        <p:spPr>
          <a:xfrm>
            <a:off x="457200" y="1285860"/>
            <a:ext cx="8229600" cy="5023500"/>
          </a:xfrm>
        </p:spPr>
        <p:txBody>
          <a:bodyPr>
            <a:noAutofit/>
          </a:bodyPr>
          <a:lstStyle/>
          <a:p>
            <a:r>
              <a:rPr lang="fr-BE" sz="3600" dirty="0" smtClean="0"/>
              <a:t>Après le traité de Versailles qui marque la fin de la première guerre mondiale, les Italiens sont mécontents. Ils font partie de la coalition qui a gagné la guerre mais ils estiment qu’ils ont été lésés car ils n’ont pas reçu tous les territoires qui leur avaient été promis.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5719"/>
          </a:xfrm>
        </p:spPr>
        <p:txBody>
          <a:bodyPr>
            <a:normAutofit fontScale="90000"/>
          </a:bodyPr>
          <a:lstStyle/>
          <a:p>
            <a:endParaRPr lang="fr-BE" dirty="0"/>
          </a:p>
        </p:txBody>
      </p:sp>
      <p:sp>
        <p:nvSpPr>
          <p:cNvPr id="3" name="Espace réservé du contenu 2"/>
          <p:cNvSpPr>
            <a:spLocks noGrp="1"/>
          </p:cNvSpPr>
          <p:nvPr>
            <p:ph idx="1"/>
          </p:nvPr>
        </p:nvSpPr>
        <p:spPr/>
        <p:txBody>
          <a:bodyPr>
            <a:normAutofit fontScale="92500"/>
          </a:bodyPr>
          <a:lstStyle/>
          <a:p>
            <a:r>
              <a:rPr lang="fr-BE" sz="3600" dirty="0" smtClean="0"/>
              <a:t>D’autre part, le pays connaît de graves tensions sociales et traverse une grave crise économique.</a:t>
            </a:r>
          </a:p>
          <a:p>
            <a:r>
              <a:rPr lang="fr-BE" sz="3600" dirty="0" smtClean="0"/>
              <a:t>Des paysans et des ouvriers pauvres prennent modèle sur la Russie, occupent les </a:t>
            </a:r>
            <a:r>
              <a:rPr lang="fr-BE" sz="3600" dirty="0" smtClean="0"/>
              <a:t>usines et parviennent en 1920 à totalement bloquer la production</a:t>
            </a:r>
            <a:endParaRPr lang="fr-BE" sz="3600" dirty="0" smtClean="0"/>
          </a:p>
          <a:p>
            <a:r>
              <a:rPr lang="fr-BE" sz="3600" dirty="0" smtClean="0"/>
              <a:t>Le pays semble au bord de la révolution</a:t>
            </a:r>
          </a:p>
          <a:p>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lnSpcReduction="10000"/>
          </a:bodyPr>
          <a:lstStyle/>
          <a:p>
            <a:r>
              <a:rPr lang="fr-BE" sz="3200" dirty="0" smtClean="0"/>
              <a:t>la peur du communisme (le « spectre rouge ») </a:t>
            </a:r>
            <a:r>
              <a:rPr lang="fr-BE" sz="3200" dirty="0" smtClean="0"/>
              <a:t>se </a:t>
            </a:r>
            <a:r>
              <a:rPr lang="fr-BE" sz="3200" dirty="0" smtClean="0"/>
              <a:t>diffuse rapidement chez les dirigeants industriels et les propriétaires </a:t>
            </a:r>
            <a:r>
              <a:rPr lang="fr-BE" sz="3200" dirty="0" smtClean="0"/>
              <a:t>terriens</a:t>
            </a:r>
            <a:r>
              <a:rPr lang="fr-BE" sz="3200" dirty="0" smtClean="0"/>
              <a:t> </a:t>
            </a:r>
            <a:r>
              <a:rPr lang="fr-BE" sz="3200" dirty="0" smtClean="0"/>
              <a:t>qui </a:t>
            </a:r>
            <a:r>
              <a:rPr lang="fr-BE" sz="3200" dirty="0" smtClean="0"/>
              <a:t>commencent alors à financer le mouvement fasciste car il le voit comme une protection contre </a:t>
            </a:r>
            <a:r>
              <a:rPr lang="fr-BE" sz="3200" dirty="0" smtClean="0"/>
              <a:t>le </a:t>
            </a:r>
            <a:r>
              <a:rPr lang="fr-BE" sz="3200" dirty="0" smtClean="0"/>
              <a:t>communiste. S'installe alors un climat permanent d'insécurité et de violence.</a:t>
            </a:r>
            <a:br>
              <a:rPr lang="fr-BE" sz="3200" dirty="0" smtClean="0"/>
            </a:br>
            <a:r>
              <a:rPr lang="fr-BE" dirty="0" smtClean="0"/>
              <a:t/>
            </a:r>
            <a:br>
              <a:rPr lang="fr-BE" dirty="0" smtClean="0"/>
            </a:br>
            <a:r>
              <a:rPr lang="fr-BE" dirty="0" smtClean="0"/>
              <a:t>. </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43890" cy="45719"/>
          </a:xfrm>
        </p:spPr>
        <p:txBody>
          <a:bodyPr>
            <a:normAutofit fontScale="90000"/>
          </a:bodyPr>
          <a:lstStyle/>
          <a:p>
            <a:endParaRPr lang="fr-BE" dirty="0"/>
          </a:p>
        </p:txBody>
      </p:sp>
      <p:sp>
        <p:nvSpPr>
          <p:cNvPr id="3" name="Espace réservé du contenu 2"/>
          <p:cNvSpPr>
            <a:spLocks noGrp="1"/>
          </p:cNvSpPr>
          <p:nvPr>
            <p:ph idx="1"/>
          </p:nvPr>
        </p:nvSpPr>
        <p:spPr>
          <a:xfrm>
            <a:off x="457200" y="714356"/>
            <a:ext cx="8229600" cy="5595004"/>
          </a:xfrm>
        </p:spPr>
        <p:txBody>
          <a:bodyPr>
            <a:normAutofit/>
          </a:bodyPr>
          <a:lstStyle/>
          <a:p>
            <a:pPr>
              <a:buNone/>
            </a:pPr>
            <a:r>
              <a:rPr lang="fr-BE" sz="4000" dirty="0" smtClean="0"/>
              <a:t>Après la première guerre mondiale apparaissent en Russie, en Italie et ensuite en Allemagne 3 dictatures d’un type nouveau: </a:t>
            </a:r>
          </a:p>
          <a:p>
            <a:pPr>
              <a:buNone/>
            </a:pPr>
            <a:r>
              <a:rPr lang="fr-BE" dirty="0" smtClean="0"/>
              <a:t>ce sont des régimes </a:t>
            </a:r>
            <a:r>
              <a:rPr lang="fr-BE" sz="4400" dirty="0" smtClean="0"/>
              <a:t>totalitaires</a:t>
            </a:r>
          </a:p>
          <a:p>
            <a:r>
              <a:rPr lang="fr-BE" dirty="0" smtClean="0"/>
              <a:t>Quelles sont les origines des régimes totalitaires?</a:t>
            </a:r>
          </a:p>
          <a:p>
            <a:r>
              <a:rPr lang="fr-BE" dirty="0" smtClean="0"/>
              <a:t>Dans quel contexte sont-ils nés?</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1028" name="Picture 4" descr="C:\Users\Dominique\Pictures\totalitarisme\squadristi22qy[1].jpg"/>
          <p:cNvPicPr>
            <a:picLocks noGrp="1" noChangeAspect="1" noChangeArrowheads="1"/>
          </p:cNvPicPr>
          <p:nvPr>
            <p:ph idx="1"/>
          </p:nvPr>
        </p:nvPicPr>
        <p:blipFill>
          <a:blip r:embed="rId2"/>
          <a:srcRect/>
          <a:stretch>
            <a:fillRect/>
          </a:stretch>
        </p:blipFill>
        <p:spPr bwMode="auto">
          <a:xfrm>
            <a:off x="4500562" y="1857364"/>
            <a:ext cx="3445635" cy="4565466"/>
          </a:xfrm>
          <a:prstGeom prst="rect">
            <a:avLst/>
          </a:prstGeom>
          <a:noFill/>
        </p:spPr>
      </p:pic>
      <p:sp>
        <p:nvSpPr>
          <p:cNvPr id="11" name="ZoneTexte 10"/>
          <p:cNvSpPr txBox="1"/>
          <p:nvPr/>
        </p:nvSpPr>
        <p:spPr>
          <a:xfrm>
            <a:off x="357158" y="1785926"/>
            <a:ext cx="3786214" cy="4832092"/>
          </a:xfrm>
          <a:prstGeom prst="rect">
            <a:avLst/>
          </a:prstGeom>
          <a:noFill/>
        </p:spPr>
        <p:txBody>
          <a:bodyPr wrap="square" rtlCol="0">
            <a:spAutoFit/>
          </a:bodyPr>
          <a:lstStyle/>
          <a:p>
            <a:r>
              <a:rPr lang="fr-BE" sz="2800" dirty="0" smtClean="0"/>
              <a:t> </a:t>
            </a:r>
            <a:r>
              <a:rPr lang="fr-BE" sz="2800" dirty="0" smtClean="0"/>
              <a:t>Des équipes de fascistes « les chemises noires » attaquent et dévastent les syndicats et les bourses de </a:t>
            </a:r>
            <a:r>
              <a:rPr lang="fr-BE" sz="2800" dirty="0" smtClean="0"/>
              <a:t>travail, ils font régner la terreur et la violence. Ils ont tous les droits et plus personne n’ose s ’opposer à eux</a:t>
            </a:r>
            <a:endParaRPr lang="fr-BE"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vertical)">
                                      <p:cBhvr>
                                        <p:cTn id="1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43890" cy="45719"/>
          </a:xfrm>
        </p:spPr>
        <p:txBody>
          <a:bodyPr>
            <a:normAutofit fontScale="90000"/>
          </a:bodyPr>
          <a:lstStyle/>
          <a:p>
            <a:endParaRPr lang="fr-BE" dirty="0"/>
          </a:p>
        </p:txBody>
      </p:sp>
      <p:pic>
        <p:nvPicPr>
          <p:cNvPr id="2051" name="Picture 3" descr="C:\Users\Dominique\Pictures\totalitarisme\marche sur Rome.png"/>
          <p:cNvPicPr>
            <a:picLocks noGrp="1" noChangeAspect="1" noChangeArrowheads="1"/>
          </p:cNvPicPr>
          <p:nvPr>
            <p:ph idx="1"/>
          </p:nvPr>
        </p:nvPicPr>
        <p:blipFill>
          <a:blip r:embed="rId2"/>
          <a:srcRect/>
          <a:stretch>
            <a:fillRect/>
          </a:stretch>
        </p:blipFill>
        <p:spPr bwMode="auto">
          <a:xfrm>
            <a:off x="357158" y="285728"/>
            <a:ext cx="3943350" cy="3324225"/>
          </a:xfrm>
          <a:prstGeom prst="rect">
            <a:avLst/>
          </a:prstGeom>
          <a:noFill/>
        </p:spPr>
      </p:pic>
      <p:pic>
        <p:nvPicPr>
          <p:cNvPr id="2052" name="Picture 4" descr="C:\Users\Dominique\Pictures\totalitarisme\24422[1].jpg"/>
          <p:cNvPicPr>
            <a:picLocks noChangeAspect="1" noChangeArrowheads="1"/>
          </p:cNvPicPr>
          <p:nvPr/>
        </p:nvPicPr>
        <p:blipFill>
          <a:blip r:embed="rId3"/>
          <a:srcRect/>
          <a:stretch>
            <a:fillRect/>
          </a:stretch>
        </p:blipFill>
        <p:spPr bwMode="auto">
          <a:xfrm>
            <a:off x="4214810" y="3143248"/>
            <a:ext cx="4774549" cy="3714752"/>
          </a:xfrm>
          <a:prstGeom prst="rect">
            <a:avLst/>
          </a:prstGeom>
          <a:noFill/>
        </p:spPr>
      </p:pic>
      <p:sp>
        <p:nvSpPr>
          <p:cNvPr id="8" name="ZoneTexte 7"/>
          <p:cNvSpPr txBox="1"/>
          <p:nvPr/>
        </p:nvSpPr>
        <p:spPr>
          <a:xfrm>
            <a:off x="4429124" y="642918"/>
            <a:ext cx="4286280" cy="2246769"/>
          </a:xfrm>
          <a:prstGeom prst="rect">
            <a:avLst/>
          </a:prstGeom>
          <a:noFill/>
        </p:spPr>
        <p:txBody>
          <a:bodyPr wrap="square" rtlCol="0">
            <a:spAutoFit/>
          </a:bodyPr>
          <a:lstStyle/>
          <a:p>
            <a:r>
              <a:rPr lang="fr-BE" sz="2000" dirty="0" smtClean="0"/>
              <a:t>Fin août 1922, Mussolini et ses chemises noires brisent par la violence une grève générale.</a:t>
            </a:r>
          </a:p>
          <a:p>
            <a:endParaRPr lang="fr-BE" sz="2000" dirty="0" smtClean="0"/>
          </a:p>
          <a:p>
            <a:r>
              <a:rPr lang="fr-BE" sz="2000" dirty="0" smtClean="0"/>
              <a:t>En octobre, il organise une marche sur Rome afin de faire pression sur la classe politique</a:t>
            </a:r>
            <a:r>
              <a:rPr lang="fr-BE" dirty="0" smtClean="0"/>
              <a:t>.</a:t>
            </a:r>
            <a:endParaRPr lang="fr-BE" dirty="0"/>
          </a:p>
        </p:txBody>
      </p:sp>
      <p:sp>
        <p:nvSpPr>
          <p:cNvPr id="9" name="ZoneTexte 8"/>
          <p:cNvSpPr txBox="1"/>
          <p:nvPr/>
        </p:nvSpPr>
        <p:spPr>
          <a:xfrm>
            <a:off x="357158" y="4071942"/>
            <a:ext cx="3214710" cy="2246769"/>
          </a:xfrm>
          <a:prstGeom prst="rect">
            <a:avLst/>
          </a:prstGeom>
          <a:noFill/>
        </p:spPr>
        <p:txBody>
          <a:bodyPr wrap="square" rtlCol="0">
            <a:spAutoFit/>
          </a:bodyPr>
          <a:lstStyle/>
          <a:p>
            <a:r>
              <a:rPr lang="fr-BE" sz="2000" dirty="0" smtClean="0"/>
              <a:t>Finalement,  le roi fait appel à Mussolini pour former un nouveau gouvernement.  Mussolini est arrivé à ses fins, il est au pouvoir et a tous les pouvoirs</a:t>
            </a:r>
            <a:endParaRPr lang="fr-B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blinds(vertical)">
                                      <p:cBhvr>
                                        <p:cTn id="19" dur="20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blinds(vertical)">
                                      <p:cBhvr>
                                        <p:cTn id="30"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L’Allemagne</a:t>
            </a:r>
            <a:endParaRPr lang="fr-BE" dirty="0"/>
          </a:p>
        </p:txBody>
      </p:sp>
      <p:sp>
        <p:nvSpPr>
          <p:cNvPr id="3" name="Espace réservé du contenu 2"/>
          <p:cNvSpPr>
            <a:spLocks noGrp="1"/>
          </p:cNvSpPr>
          <p:nvPr>
            <p:ph idx="1"/>
          </p:nvPr>
        </p:nvSpPr>
        <p:spPr/>
        <p:txBody>
          <a:bodyPr/>
          <a:lstStyle/>
          <a:p>
            <a:r>
              <a:rPr lang="fr-BE" dirty="0" smtClean="0"/>
              <a:t>Vaincue de la première guerre mondiale, l’Allemagne accepte mal le traité de Versailles.</a:t>
            </a:r>
          </a:p>
          <a:p>
            <a:r>
              <a:rPr lang="fr-BE" dirty="0" smtClean="0"/>
              <a:t>De 1912 à 192</a:t>
            </a:r>
            <a:r>
              <a:rPr lang="fr-BE" dirty="0" smtClean="0"/>
              <a:t>3</a:t>
            </a:r>
            <a:r>
              <a:rPr lang="fr-BE" dirty="0" smtClean="0"/>
              <a:t>, l’extrême droite d’un côté et les communistes de l’autre tentent différents coups d’Etat contre le nouveau régime politique mis en place en 1918. En novembre 1923, Hitler tente de prendre le pouvoir sur le modèle de la marche sur Rome. C’est un échec, Hitler est arrêté et emprisonné</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45719"/>
          </a:xfrm>
        </p:spPr>
        <p:txBody>
          <a:bodyPr>
            <a:normAutofit fontScale="90000"/>
          </a:bodyPr>
          <a:lstStyle/>
          <a:p>
            <a:endParaRPr lang="fr-BE" dirty="0"/>
          </a:p>
        </p:txBody>
      </p:sp>
      <p:pic>
        <p:nvPicPr>
          <p:cNvPr id="3074" name="Picture 2" descr="C:\Users\Dominique\Pictures\totalitarisme\affiche de propagande allemande.jpg"/>
          <p:cNvPicPr>
            <a:picLocks noGrp="1" noChangeAspect="1" noChangeArrowheads="1"/>
          </p:cNvPicPr>
          <p:nvPr>
            <p:ph idx="1"/>
          </p:nvPr>
        </p:nvPicPr>
        <p:blipFill>
          <a:blip r:embed="rId2"/>
          <a:srcRect/>
          <a:stretch>
            <a:fillRect/>
          </a:stretch>
        </p:blipFill>
        <p:spPr bwMode="auto">
          <a:xfrm>
            <a:off x="4714876" y="571480"/>
            <a:ext cx="4155271" cy="5880100"/>
          </a:xfrm>
          <a:prstGeom prst="rect">
            <a:avLst/>
          </a:prstGeom>
          <a:noFill/>
        </p:spPr>
      </p:pic>
      <p:sp>
        <p:nvSpPr>
          <p:cNvPr id="5" name="ZoneTexte 4"/>
          <p:cNvSpPr txBox="1"/>
          <p:nvPr/>
        </p:nvSpPr>
        <p:spPr>
          <a:xfrm>
            <a:off x="428596" y="1000108"/>
            <a:ext cx="3929090" cy="4093428"/>
          </a:xfrm>
          <a:prstGeom prst="rect">
            <a:avLst/>
          </a:prstGeom>
          <a:noFill/>
        </p:spPr>
        <p:txBody>
          <a:bodyPr wrap="square" rtlCol="0">
            <a:spAutoFit/>
          </a:bodyPr>
          <a:lstStyle/>
          <a:p>
            <a:r>
              <a:rPr lang="fr-BE" sz="2000" dirty="0" smtClean="0"/>
              <a:t>A la faveur de la crise économique des années 1930, qui fait jusque 6 millions de chômeurs en Allemagne, le NSDAP, parti d’Hitler, qui a comme le parti fasciste italien, un programme d’ordre et d’autorité, progresse aux élections (37% des voix aux élections de 1932). Le chef de l’Etat allemand, le maréchal Hindenburg nomme Hitler chancelier le 30 janvier 1933</a:t>
            </a:r>
            <a:endParaRPr lang="fr-BE" sz="2000" dirty="0"/>
          </a:p>
        </p:txBody>
      </p:sp>
      <p:sp>
        <p:nvSpPr>
          <p:cNvPr id="6" name="ZoneTexte 5"/>
          <p:cNvSpPr txBox="1"/>
          <p:nvPr/>
        </p:nvSpPr>
        <p:spPr>
          <a:xfrm>
            <a:off x="571472" y="5429264"/>
            <a:ext cx="3857652" cy="646331"/>
          </a:xfrm>
          <a:prstGeom prst="rect">
            <a:avLst/>
          </a:prstGeom>
          <a:noFill/>
        </p:spPr>
        <p:txBody>
          <a:bodyPr wrap="square" rtlCol="0">
            <a:spAutoFit/>
          </a:bodyPr>
          <a:lstStyle/>
          <a:p>
            <a:r>
              <a:rPr lang="fr-BE" dirty="0" smtClean="0"/>
              <a:t>Affiche du parti national socialiste, 1932 « </a:t>
            </a:r>
            <a:r>
              <a:rPr lang="fr-BE" i="1" dirty="0" smtClean="0"/>
              <a:t>Notre dernier espoir: Hitler</a:t>
            </a:r>
            <a:r>
              <a:rPr lang="fr-BE" dirty="0" smtClean="0"/>
              <a:t> »</a:t>
            </a: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linds(vertical)">
                                      <p:cBhvr>
                                        <p:cTn id="13" dur="20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186766" cy="45719"/>
          </a:xfrm>
        </p:spPr>
        <p:txBody>
          <a:bodyPr>
            <a:normAutofit fontScale="90000"/>
          </a:bodyPr>
          <a:lstStyle/>
          <a:p>
            <a:endParaRPr lang="fr-BE" dirty="0"/>
          </a:p>
        </p:txBody>
      </p:sp>
      <p:pic>
        <p:nvPicPr>
          <p:cNvPr id="4098" name="Picture 2" descr="C:\Users\Dominique\Pictures\totalitarisme\00020360[1].jpg"/>
          <p:cNvPicPr>
            <a:picLocks noGrp="1" noChangeAspect="1" noChangeArrowheads="1"/>
          </p:cNvPicPr>
          <p:nvPr>
            <p:ph idx="1"/>
          </p:nvPr>
        </p:nvPicPr>
        <p:blipFill>
          <a:blip r:embed="rId2"/>
          <a:srcRect/>
          <a:stretch>
            <a:fillRect/>
          </a:stretch>
        </p:blipFill>
        <p:spPr bwMode="auto">
          <a:xfrm>
            <a:off x="642910" y="928670"/>
            <a:ext cx="4120824" cy="4708525"/>
          </a:xfrm>
          <a:prstGeom prst="rect">
            <a:avLst/>
          </a:prstGeom>
          <a:noFill/>
        </p:spPr>
      </p:pic>
      <p:sp>
        <p:nvSpPr>
          <p:cNvPr id="5" name="ZoneTexte 4"/>
          <p:cNvSpPr txBox="1"/>
          <p:nvPr/>
        </p:nvSpPr>
        <p:spPr>
          <a:xfrm>
            <a:off x="5072066" y="1000108"/>
            <a:ext cx="3643338" cy="4401205"/>
          </a:xfrm>
          <a:prstGeom prst="rect">
            <a:avLst/>
          </a:prstGeom>
          <a:noFill/>
        </p:spPr>
        <p:txBody>
          <a:bodyPr wrap="square" rtlCol="0">
            <a:spAutoFit/>
          </a:bodyPr>
          <a:lstStyle/>
          <a:p>
            <a:r>
              <a:rPr lang="fr-BE" sz="2000" dirty="0" smtClean="0"/>
              <a:t>Le 27 février 1933, le Reichstag (parlement allemand) s’embrase comme une torche. L’incendie, provoqué sans doute par les nazis, est immédiatement exploité par ces derniers. Ils accusent les communistes, abolissent les libertés individuelles par un décret « pour la protection du peuple et de l’Etat », appliqué jusqu’en 1945, et font arrêter plusieurs milliers de communistes.</a:t>
            </a:r>
            <a:endParaRPr lang="fr-B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vertical)">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214290"/>
            <a:ext cx="8329642" cy="60348"/>
          </a:xfrm>
        </p:spPr>
        <p:txBody>
          <a:bodyPr>
            <a:normAutofit fontScale="90000"/>
          </a:bodyPr>
          <a:lstStyle/>
          <a:p>
            <a:endParaRPr lang="fr-BE" dirty="0"/>
          </a:p>
        </p:txBody>
      </p:sp>
      <p:pic>
        <p:nvPicPr>
          <p:cNvPr id="5122" name="Picture 2" descr="C:\Users\Dominique\Pictures\totalitarisme\visconti138[1].jpg"/>
          <p:cNvPicPr>
            <a:picLocks noGrp="1" noChangeAspect="1" noChangeArrowheads="1"/>
          </p:cNvPicPr>
          <p:nvPr>
            <p:ph idx="1"/>
          </p:nvPr>
        </p:nvPicPr>
        <p:blipFill>
          <a:blip r:embed="rId2"/>
          <a:srcRect/>
          <a:stretch>
            <a:fillRect/>
          </a:stretch>
        </p:blipFill>
        <p:spPr bwMode="auto">
          <a:xfrm>
            <a:off x="428596" y="1142984"/>
            <a:ext cx="4429156" cy="3299573"/>
          </a:xfrm>
          <a:prstGeom prst="rect">
            <a:avLst/>
          </a:prstGeom>
          <a:noFill/>
        </p:spPr>
      </p:pic>
      <p:sp>
        <p:nvSpPr>
          <p:cNvPr id="5" name="ZoneTexte 4"/>
          <p:cNvSpPr txBox="1"/>
          <p:nvPr/>
        </p:nvSpPr>
        <p:spPr>
          <a:xfrm>
            <a:off x="5429256" y="1214422"/>
            <a:ext cx="3286148" cy="4893647"/>
          </a:xfrm>
          <a:prstGeom prst="rect">
            <a:avLst/>
          </a:prstGeom>
          <a:noFill/>
        </p:spPr>
        <p:txBody>
          <a:bodyPr wrap="square" rtlCol="0">
            <a:spAutoFit/>
          </a:bodyPr>
          <a:lstStyle/>
          <a:p>
            <a:r>
              <a:rPr lang="fr-BE" sz="2400" dirty="0" smtClean="0"/>
              <a:t>Le 30 juin 1934, sur ordre d’Hitler, les SS éliminent les principaux dirigeants nazis opposants à Hitler.</a:t>
            </a:r>
          </a:p>
          <a:p>
            <a:r>
              <a:rPr lang="fr-BE" sz="2400" dirty="0" smtClean="0"/>
              <a:t>Ce dernier n’a plus personne face à lui pour s’opposer à sa politique.</a:t>
            </a:r>
          </a:p>
          <a:p>
            <a:r>
              <a:rPr lang="fr-BE" sz="2400" dirty="0" smtClean="0"/>
              <a:t>Cet événement est appelé « </a:t>
            </a:r>
            <a:r>
              <a:rPr lang="fr-BE" sz="2400" i="1" dirty="0" smtClean="0"/>
              <a:t>la nuit des longs couteaux »</a:t>
            </a:r>
            <a:endParaRPr lang="fr-BE"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vertical)">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2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5">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214290"/>
            <a:ext cx="8258204" cy="60348"/>
          </a:xfrm>
        </p:spPr>
        <p:txBody>
          <a:bodyPr>
            <a:normAutofit fontScale="90000"/>
          </a:bodyPr>
          <a:lstStyle/>
          <a:p>
            <a:endParaRPr lang="fr-BE" dirty="0"/>
          </a:p>
        </p:txBody>
      </p:sp>
      <p:pic>
        <p:nvPicPr>
          <p:cNvPr id="6146" name="Picture 2" descr="C:\Users\Dominique\Pictures\totalitarisme\nuit%20de%20cristal[1].jpg"/>
          <p:cNvPicPr>
            <a:picLocks noGrp="1" noChangeAspect="1" noChangeArrowheads="1"/>
          </p:cNvPicPr>
          <p:nvPr>
            <p:ph idx="1"/>
          </p:nvPr>
        </p:nvPicPr>
        <p:blipFill>
          <a:blip r:embed="rId2"/>
          <a:srcRect/>
          <a:stretch>
            <a:fillRect/>
          </a:stretch>
        </p:blipFill>
        <p:spPr bwMode="auto">
          <a:xfrm>
            <a:off x="0" y="214290"/>
            <a:ext cx="4623355" cy="3500462"/>
          </a:xfrm>
          <a:prstGeom prst="rect">
            <a:avLst/>
          </a:prstGeom>
          <a:noFill/>
        </p:spPr>
      </p:pic>
      <p:pic>
        <p:nvPicPr>
          <p:cNvPr id="6147" name="Picture 3" descr="C:\Users\Dominique\Pictures\totalitarisme\h-20-1725232-1254657663[1].jpg"/>
          <p:cNvPicPr>
            <a:picLocks noChangeAspect="1" noChangeArrowheads="1"/>
          </p:cNvPicPr>
          <p:nvPr/>
        </p:nvPicPr>
        <p:blipFill>
          <a:blip r:embed="rId3"/>
          <a:srcRect/>
          <a:stretch>
            <a:fillRect/>
          </a:stretch>
        </p:blipFill>
        <p:spPr bwMode="auto">
          <a:xfrm>
            <a:off x="3857620" y="3762375"/>
            <a:ext cx="5095875" cy="3095625"/>
          </a:xfrm>
          <a:prstGeom prst="rect">
            <a:avLst/>
          </a:prstGeom>
          <a:noFill/>
        </p:spPr>
      </p:pic>
      <p:sp>
        <p:nvSpPr>
          <p:cNvPr id="6" name="ZoneTexte 5"/>
          <p:cNvSpPr txBox="1"/>
          <p:nvPr/>
        </p:nvSpPr>
        <p:spPr>
          <a:xfrm>
            <a:off x="4786314" y="500042"/>
            <a:ext cx="4000528" cy="3046988"/>
          </a:xfrm>
          <a:prstGeom prst="rect">
            <a:avLst/>
          </a:prstGeom>
          <a:noFill/>
        </p:spPr>
        <p:txBody>
          <a:bodyPr wrap="square" rtlCol="0">
            <a:spAutoFit/>
          </a:bodyPr>
          <a:lstStyle/>
          <a:p>
            <a:r>
              <a:rPr lang="fr-BE" sz="2400" dirty="0" smtClean="0"/>
              <a:t>Le 9 novembre 1938, des synagogues sont incendiées par les nazis en Allemagne, des magasins juifs sont pillés. Ce pogrom a pour but de terroriser les juifs et de les inciter à quitter le pays.</a:t>
            </a:r>
            <a:endParaRPr lang="fr-B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vertical)">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blinds(vertical)">
                                      <p:cBhvr>
                                        <p:cTn id="18"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457200" y="214290"/>
            <a:ext cx="8329642" cy="60348"/>
          </a:xfrm>
        </p:spPr>
        <p:txBody>
          <a:bodyPr>
            <a:normAutofit fontScale="90000"/>
          </a:bodyPr>
          <a:lstStyle/>
          <a:p>
            <a:endParaRPr lang="fr-BE" dirty="0"/>
          </a:p>
        </p:txBody>
      </p:sp>
      <p:graphicFrame>
        <p:nvGraphicFramePr>
          <p:cNvPr id="4" name="Espace réservé du contenu 3"/>
          <p:cNvGraphicFramePr>
            <a:graphicFrameLocks noGrp="1"/>
          </p:cNvGraphicFramePr>
          <p:nvPr>
            <p:ph idx="1"/>
          </p:nvPr>
        </p:nvGraphicFramePr>
        <p:xfrm>
          <a:off x="457201" y="214289"/>
          <a:ext cx="8329643" cy="6286545"/>
        </p:xfrm>
        <a:graphic>
          <a:graphicData uri="http://schemas.openxmlformats.org/drawingml/2006/table">
            <a:tbl>
              <a:tblPr firstRow="1" bandRow="1">
                <a:tableStyleId>{5C22544A-7EE6-4342-B048-85BDC9FD1C3A}</a:tableStyleId>
              </a:tblPr>
              <a:tblGrid>
                <a:gridCol w="1634096"/>
                <a:gridCol w="2530725"/>
                <a:gridCol w="2082411"/>
                <a:gridCol w="2082411"/>
              </a:tblGrid>
              <a:tr h="957002">
                <a:tc gridSpan="4">
                  <a:txBody>
                    <a:bodyPr/>
                    <a:lstStyle/>
                    <a:p>
                      <a:pPr algn="ctr"/>
                      <a:r>
                        <a:rPr lang="fr-BE" sz="3200" b="1" dirty="0" smtClean="0">
                          <a:solidFill>
                            <a:srgbClr val="C00000"/>
                          </a:solidFill>
                        </a:rPr>
                        <a:t>La naissance des régimes</a:t>
                      </a:r>
                      <a:r>
                        <a:rPr lang="fr-BE" sz="3200" b="1" baseline="0" dirty="0" smtClean="0">
                          <a:solidFill>
                            <a:srgbClr val="C00000"/>
                          </a:solidFill>
                        </a:rPr>
                        <a:t> totalitaires</a:t>
                      </a:r>
                      <a:endParaRPr lang="fr-BE" sz="3200" b="1" dirty="0">
                        <a:solidFill>
                          <a:srgbClr val="C00000"/>
                        </a:solidFill>
                      </a:endParaRPr>
                    </a:p>
                  </a:txBody>
                  <a:tcPr>
                    <a:solidFill>
                      <a:schemeClr val="accent5">
                        <a:lumMod val="40000"/>
                        <a:lumOff val="60000"/>
                      </a:schemeClr>
                    </a:solidFill>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r>
              <a:tr h="853757">
                <a:tc>
                  <a:txBody>
                    <a:bodyPr/>
                    <a:lstStyle/>
                    <a:p>
                      <a:pPr algn="ctr"/>
                      <a:r>
                        <a:rPr lang="fr-BE" sz="2000" dirty="0" smtClean="0"/>
                        <a:t>Où?</a:t>
                      </a:r>
                      <a:endParaRPr lang="fr-BE" sz="2000" dirty="0"/>
                    </a:p>
                  </a:txBody>
                  <a:tcPr>
                    <a:solidFill>
                      <a:schemeClr val="accent5">
                        <a:lumMod val="40000"/>
                        <a:lumOff val="60000"/>
                      </a:schemeClr>
                    </a:solidFill>
                  </a:tcPr>
                </a:tc>
                <a:tc>
                  <a:txBody>
                    <a:bodyPr/>
                    <a:lstStyle/>
                    <a:p>
                      <a:pPr algn="ctr"/>
                      <a:r>
                        <a:rPr lang="fr-BE" sz="2000" dirty="0" smtClean="0"/>
                        <a:t>En RUSSIE</a:t>
                      </a:r>
                      <a:endParaRPr lang="fr-BE" sz="2000" dirty="0"/>
                    </a:p>
                  </a:txBody>
                  <a:tcPr>
                    <a:solidFill>
                      <a:schemeClr val="accent5">
                        <a:lumMod val="40000"/>
                        <a:lumOff val="60000"/>
                      </a:schemeClr>
                    </a:solidFill>
                  </a:tcPr>
                </a:tc>
                <a:tc>
                  <a:txBody>
                    <a:bodyPr/>
                    <a:lstStyle/>
                    <a:p>
                      <a:pPr algn="ctr"/>
                      <a:r>
                        <a:rPr lang="fr-BE" sz="2000" dirty="0" smtClean="0"/>
                        <a:t>En ITALIE</a:t>
                      </a:r>
                      <a:endParaRPr lang="fr-BE" sz="2000" dirty="0"/>
                    </a:p>
                  </a:txBody>
                  <a:tcPr>
                    <a:solidFill>
                      <a:schemeClr val="accent5">
                        <a:lumMod val="40000"/>
                        <a:lumOff val="60000"/>
                      </a:schemeClr>
                    </a:solidFill>
                  </a:tcPr>
                </a:tc>
                <a:tc>
                  <a:txBody>
                    <a:bodyPr/>
                    <a:lstStyle/>
                    <a:p>
                      <a:pPr algn="ctr"/>
                      <a:r>
                        <a:rPr lang="fr-BE" sz="2000" dirty="0" smtClean="0"/>
                        <a:t>En ALLEMAGNE</a:t>
                      </a:r>
                      <a:endParaRPr lang="fr-BE" sz="2000" dirty="0"/>
                    </a:p>
                  </a:txBody>
                  <a:tcPr>
                    <a:solidFill>
                      <a:schemeClr val="accent5">
                        <a:lumMod val="40000"/>
                        <a:lumOff val="60000"/>
                      </a:schemeClr>
                    </a:solidFill>
                  </a:tcPr>
                </a:tc>
              </a:tr>
              <a:tr h="800921">
                <a:tc>
                  <a:txBody>
                    <a:bodyPr/>
                    <a:lstStyle/>
                    <a:p>
                      <a:pPr algn="ctr"/>
                      <a:r>
                        <a:rPr lang="fr-BE" sz="2000" dirty="0" smtClean="0"/>
                        <a:t>Quand? </a:t>
                      </a:r>
                      <a:endParaRPr lang="fr-BE" sz="2000" dirty="0"/>
                    </a:p>
                  </a:txBody>
                  <a:tcPr>
                    <a:solidFill>
                      <a:schemeClr val="accent5">
                        <a:lumMod val="40000"/>
                        <a:lumOff val="60000"/>
                      </a:schemeClr>
                    </a:solidFill>
                  </a:tcPr>
                </a:tc>
                <a:tc>
                  <a:txBody>
                    <a:bodyPr/>
                    <a:lstStyle/>
                    <a:p>
                      <a:pPr algn="ctr"/>
                      <a:r>
                        <a:rPr lang="fr-BE" sz="2000" dirty="0" smtClean="0"/>
                        <a:t>Dès 1917</a:t>
                      </a:r>
                      <a:endParaRPr lang="fr-BE" sz="2000" dirty="0"/>
                    </a:p>
                  </a:txBody>
                  <a:tcPr>
                    <a:solidFill>
                      <a:schemeClr val="accent5">
                        <a:lumMod val="40000"/>
                        <a:lumOff val="60000"/>
                      </a:schemeClr>
                    </a:solidFill>
                  </a:tcPr>
                </a:tc>
                <a:tc>
                  <a:txBody>
                    <a:bodyPr/>
                    <a:lstStyle/>
                    <a:p>
                      <a:pPr algn="ctr"/>
                      <a:r>
                        <a:rPr lang="fr-BE" sz="2000" dirty="0" smtClean="0"/>
                        <a:t>Dès 1922</a:t>
                      </a:r>
                      <a:endParaRPr lang="fr-BE" sz="2000" dirty="0"/>
                    </a:p>
                  </a:txBody>
                  <a:tcPr>
                    <a:solidFill>
                      <a:schemeClr val="accent5">
                        <a:lumMod val="40000"/>
                        <a:lumOff val="60000"/>
                      </a:schemeClr>
                    </a:solidFill>
                  </a:tcPr>
                </a:tc>
                <a:tc>
                  <a:txBody>
                    <a:bodyPr/>
                    <a:lstStyle/>
                    <a:p>
                      <a:pPr algn="ctr"/>
                      <a:r>
                        <a:rPr lang="fr-BE" sz="2000" dirty="0" smtClean="0"/>
                        <a:t>Dès 1933</a:t>
                      </a:r>
                      <a:endParaRPr lang="fr-BE" sz="2000" dirty="0"/>
                    </a:p>
                  </a:txBody>
                  <a:tcPr>
                    <a:solidFill>
                      <a:schemeClr val="accent5">
                        <a:lumMod val="40000"/>
                        <a:lumOff val="60000"/>
                      </a:schemeClr>
                    </a:solidFill>
                  </a:tcPr>
                </a:tc>
              </a:tr>
              <a:tr h="1224955">
                <a:tc>
                  <a:txBody>
                    <a:bodyPr/>
                    <a:lstStyle/>
                    <a:p>
                      <a:pPr algn="ctr"/>
                      <a:r>
                        <a:rPr lang="fr-BE" sz="2000" dirty="0" smtClean="0"/>
                        <a:t>Dans quel contexte?</a:t>
                      </a:r>
                      <a:endParaRPr lang="fr-BE" sz="2000" dirty="0"/>
                    </a:p>
                  </a:txBody>
                  <a:tcPr>
                    <a:solidFill>
                      <a:schemeClr val="accent5">
                        <a:lumMod val="40000"/>
                        <a:lumOff val="60000"/>
                      </a:schemeClr>
                    </a:solidFill>
                  </a:tcPr>
                </a:tc>
                <a:tc>
                  <a:txBody>
                    <a:bodyPr/>
                    <a:lstStyle/>
                    <a:p>
                      <a:pPr algn="ctr"/>
                      <a:r>
                        <a:rPr lang="fr-BE" sz="2000" dirty="0" smtClean="0"/>
                        <a:t>Climat</a:t>
                      </a:r>
                      <a:r>
                        <a:rPr lang="fr-BE" sz="2000" baseline="0" dirty="0" smtClean="0"/>
                        <a:t> de guerre 14-18) et ensuite de révolution (17)</a:t>
                      </a:r>
                      <a:endParaRPr lang="fr-BE" sz="2000" dirty="0"/>
                    </a:p>
                  </a:txBody>
                  <a:tcPr>
                    <a:solidFill>
                      <a:schemeClr val="accent5">
                        <a:lumMod val="40000"/>
                        <a:lumOff val="60000"/>
                      </a:schemeClr>
                    </a:solidFill>
                  </a:tcPr>
                </a:tc>
                <a:tc>
                  <a:txBody>
                    <a:bodyPr/>
                    <a:lstStyle/>
                    <a:p>
                      <a:pPr algn="ctr"/>
                      <a:r>
                        <a:rPr lang="fr-BE" sz="2000" dirty="0" smtClean="0"/>
                        <a:t>Conflits sociaux et économiques</a:t>
                      </a:r>
                      <a:endParaRPr lang="fr-BE" sz="2000" dirty="0"/>
                    </a:p>
                  </a:txBody>
                  <a:tcPr>
                    <a:solidFill>
                      <a:schemeClr val="accent5">
                        <a:lumMod val="40000"/>
                        <a:lumOff val="60000"/>
                      </a:schemeClr>
                    </a:solidFill>
                  </a:tcPr>
                </a:tc>
                <a:tc>
                  <a:txBody>
                    <a:bodyPr/>
                    <a:lstStyle/>
                    <a:p>
                      <a:pPr algn="ctr"/>
                      <a:r>
                        <a:rPr lang="fr-BE" sz="2000" dirty="0" smtClean="0"/>
                        <a:t>Crise économique grave</a:t>
                      </a:r>
                      <a:endParaRPr lang="fr-BE" sz="2000" dirty="0"/>
                    </a:p>
                  </a:txBody>
                  <a:tcPr>
                    <a:solidFill>
                      <a:schemeClr val="accent5">
                        <a:lumMod val="40000"/>
                        <a:lumOff val="60000"/>
                      </a:schemeClr>
                    </a:solidFill>
                  </a:tcPr>
                </a:tc>
              </a:tr>
              <a:tr h="1224955">
                <a:tc>
                  <a:txBody>
                    <a:bodyPr/>
                    <a:lstStyle/>
                    <a:p>
                      <a:pPr algn="ctr"/>
                      <a:r>
                        <a:rPr lang="fr-BE" sz="2000" dirty="0" smtClean="0"/>
                        <a:t>Qui?</a:t>
                      </a:r>
                      <a:endParaRPr lang="fr-BE" sz="2000" dirty="0"/>
                    </a:p>
                  </a:txBody>
                  <a:tcPr>
                    <a:solidFill>
                      <a:schemeClr val="accent5">
                        <a:lumMod val="40000"/>
                        <a:lumOff val="60000"/>
                      </a:schemeClr>
                    </a:solidFill>
                  </a:tcPr>
                </a:tc>
                <a:tc>
                  <a:txBody>
                    <a:bodyPr/>
                    <a:lstStyle/>
                    <a:p>
                      <a:pPr algn="ctr"/>
                      <a:r>
                        <a:rPr lang="fr-BE" sz="2000" dirty="0" smtClean="0"/>
                        <a:t>Staline et le Parti communiste</a:t>
                      </a:r>
                      <a:endParaRPr lang="fr-BE" sz="2000" dirty="0"/>
                    </a:p>
                  </a:txBody>
                  <a:tcPr>
                    <a:solidFill>
                      <a:schemeClr val="accent5">
                        <a:lumMod val="40000"/>
                        <a:lumOff val="60000"/>
                      </a:schemeClr>
                    </a:solidFill>
                  </a:tcPr>
                </a:tc>
                <a:tc>
                  <a:txBody>
                    <a:bodyPr/>
                    <a:lstStyle/>
                    <a:p>
                      <a:pPr algn="ctr"/>
                      <a:r>
                        <a:rPr lang="fr-BE" sz="2000" dirty="0" smtClean="0"/>
                        <a:t>Mussolini et le Parti national fasciste</a:t>
                      </a:r>
                      <a:endParaRPr lang="fr-BE" sz="2000" dirty="0"/>
                    </a:p>
                  </a:txBody>
                  <a:tcPr>
                    <a:solidFill>
                      <a:schemeClr val="accent5">
                        <a:lumMod val="40000"/>
                        <a:lumOff val="60000"/>
                      </a:schemeClr>
                    </a:solidFill>
                  </a:tcPr>
                </a:tc>
                <a:tc>
                  <a:txBody>
                    <a:bodyPr/>
                    <a:lstStyle/>
                    <a:p>
                      <a:pPr algn="ctr"/>
                      <a:r>
                        <a:rPr lang="fr-BE" sz="2000" dirty="0" smtClean="0"/>
                        <a:t>Hitler et le Parti</a:t>
                      </a:r>
                      <a:r>
                        <a:rPr lang="fr-BE" sz="2000" baseline="0" dirty="0" smtClean="0"/>
                        <a:t> national-socialiste</a:t>
                      </a:r>
                      <a:endParaRPr lang="fr-BE" sz="2000" dirty="0"/>
                    </a:p>
                  </a:txBody>
                  <a:tcPr>
                    <a:solidFill>
                      <a:schemeClr val="accent5">
                        <a:lumMod val="40000"/>
                        <a:lumOff val="60000"/>
                      </a:schemeClr>
                    </a:solidFill>
                  </a:tcPr>
                </a:tc>
              </a:tr>
              <a:tr h="1224955">
                <a:tc gridSpan="4">
                  <a:txBody>
                    <a:bodyPr/>
                    <a:lstStyle/>
                    <a:p>
                      <a:r>
                        <a:rPr lang="fr-BE" sz="2400" dirty="0" smtClean="0"/>
                        <a:t>Point commun: Tous les aspects de la vie sociale sont l’objet d’une surveillance constante de l’Etat ou du Parti unique, d’où le nom de totalitarisme.</a:t>
                      </a:r>
                      <a:endParaRPr lang="fr-BE" sz="2400" dirty="0"/>
                    </a:p>
                  </a:txBody>
                  <a:tcPr>
                    <a:solidFill>
                      <a:schemeClr val="accent5">
                        <a:lumMod val="40000"/>
                        <a:lumOff val="60000"/>
                      </a:schemeClr>
                    </a:solidFill>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dirty="0" smtClean="0"/>
              <a:t>Les régimes totalitaires en Europe en 1930</a:t>
            </a:r>
            <a:endParaRPr lang="fr-BE" dirty="0"/>
          </a:p>
        </p:txBody>
      </p:sp>
      <p:pic>
        <p:nvPicPr>
          <p:cNvPr id="1026" name="Picture 2" descr="C:\Users\Dominique\Pictures\totalitarisme\europe carte 1930.bmp"/>
          <p:cNvPicPr>
            <a:picLocks noGrp="1" noChangeAspect="1" noChangeArrowheads="1"/>
          </p:cNvPicPr>
          <p:nvPr>
            <p:ph idx="1"/>
          </p:nvPr>
        </p:nvPicPr>
        <p:blipFill>
          <a:blip r:embed="rId2"/>
          <a:stretch>
            <a:fillRect/>
          </a:stretch>
        </p:blipFill>
        <p:spPr bwMode="auto">
          <a:xfrm>
            <a:off x="1719262" y="1673225"/>
            <a:ext cx="5705475" cy="456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Les personnages clés de ces dictatures</a:t>
            </a:r>
            <a:endParaRPr lang="fr-BE" dirty="0"/>
          </a:p>
        </p:txBody>
      </p:sp>
      <p:pic>
        <p:nvPicPr>
          <p:cNvPr id="2052" name="Picture 4" descr="C:\Users\Dominique\Pictures\totalitarisme\130249[1].jpg"/>
          <p:cNvPicPr>
            <a:picLocks noGrp="1" noChangeAspect="1" noChangeArrowheads="1"/>
          </p:cNvPicPr>
          <p:nvPr>
            <p:ph idx="1"/>
          </p:nvPr>
        </p:nvPicPr>
        <p:blipFill>
          <a:blip r:embed="rId2"/>
          <a:srcRect/>
          <a:stretch>
            <a:fillRect/>
          </a:stretch>
        </p:blipFill>
        <p:spPr bwMode="auto">
          <a:xfrm>
            <a:off x="857224" y="1428736"/>
            <a:ext cx="3228586" cy="4525963"/>
          </a:xfrm>
          <a:prstGeom prst="rect">
            <a:avLst/>
          </a:prstGeom>
          <a:noFill/>
        </p:spPr>
      </p:pic>
      <p:sp>
        <p:nvSpPr>
          <p:cNvPr id="9" name="ZoneTexte 8"/>
          <p:cNvSpPr txBox="1"/>
          <p:nvPr/>
        </p:nvSpPr>
        <p:spPr>
          <a:xfrm>
            <a:off x="4214810" y="2143116"/>
            <a:ext cx="4429156" cy="1323439"/>
          </a:xfrm>
          <a:prstGeom prst="rect">
            <a:avLst/>
          </a:prstGeom>
          <a:noFill/>
        </p:spPr>
        <p:txBody>
          <a:bodyPr wrap="square" rtlCol="0">
            <a:spAutoFit/>
          </a:bodyPr>
          <a:lstStyle/>
          <a:p>
            <a:r>
              <a:rPr lang="fr-BE" sz="4000" dirty="0" smtClean="0">
                <a:solidFill>
                  <a:srgbClr val="C00000"/>
                </a:solidFill>
                <a:latin typeface="Arial" pitchFamily="34" charset="0"/>
                <a:cs typeface="Arial" pitchFamily="34" charset="0"/>
              </a:rPr>
              <a:t>En Italie, Benito MUSSOLINI</a:t>
            </a:r>
            <a:endParaRPr lang="fr-BE" sz="40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blinds(horizontal)">
                                      <p:cBhvr>
                                        <p:cTn id="13" dur="20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2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 Russie: Joseph STALINE</a:t>
            </a:r>
            <a:endParaRPr lang="fr-BE" dirty="0"/>
          </a:p>
        </p:txBody>
      </p:sp>
      <p:pic>
        <p:nvPicPr>
          <p:cNvPr id="3075" name="Picture 3" descr="C:\Users\Dominique\Pictures\totalitarisme\images[9].jpg"/>
          <p:cNvPicPr>
            <a:picLocks noGrp="1" noChangeAspect="1" noChangeArrowheads="1"/>
          </p:cNvPicPr>
          <p:nvPr>
            <p:ph idx="1"/>
          </p:nvPr>
        </p:nvPicPr>
        <p:blipFill>
          <a:blip r:embed="rId2"/>
          <a:srcRect/>
          <a:stretch>
            <a:fillRect/>
          </a:stretch>
        </p:blipFill>
        <p:spPr bwMode="auto">
          <a:xfrm>
            <a:off x="2714612" y="1785926"/>
            <a:ext cx="3214710" cy="45327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1797040"/>
          </a:xfrm>
        </p:spPr>
        <p:txBody>
          <a:bodyPr>
            <a:noAutofit/>
          </a:bodyPr>
          <a:lstStyle/>
          <a:p>
            <a:r>
              <a:rPr lang="fr-BE" sz="6000" dirty="0" smtClean="0"/>
              <a:t>En Allemagne: Adolf HITLER</a:t>
            </a:r>
            <a:endParaRPr lang="fr-BE" sz="6000" dirty="0"/>
          </a:p>
        </p:txBody>
      </p:sp>
      <p:pic>
        <p:nvPicPr>
          <p:cNvPr id="4098" name="Picture 2" descr="C:\Users\Dominique\Pictures\totalitarisme\hitler.jpg"/>
          <p:cNvPicPr>
            <a:picLocks noGrp="1" noChangeAspect="1" noChangeArrowheads="1"/>
          </p:cNvPicPr>
          <p:nvPr>
            <p:ph idx="1"/>
          </p:nvPr>
        </p:nvPicPr>
        <p:blipFill>
          <a:blip r:embed="rId2"/>
          <a:srcRect/>
          <a:stretch>
            <a:fillRect/>
          </a:stretch>
        </p:blipFill>
        <p:spPr bwMode="auto">
          <a:xfrm>
            <a:off x="2857488" y="2428868"/>
            <a:ext cx="3214710" cy="38756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A chaque dictature ses symboles</a:t>
            </a:r>
            <a:endParaRPr lang="fr-BE" dirty="0"/>
          </a:p>
        </p:txBody>
      </p:sp>
      <p:pic>
        <p:nvPicPr>
          <p:cNvPr id="5122" name="Picture 2" descr="C:\Users\Dominique\Pictures\totalitarisme\faucille et marteau.jpg"/>
          <p:cNvPicPr>
            <a:picLocks noGrp="1" noChangeAspect="1" noChangeArrowheads="1"/>
          </p:cNvPicPr>
          <p:nvPr>
            <p:ph idx="1"/>
          </p:nvPr>
        </p:nvPicPr>
        <p:blipFill>
          <a:blip r:embed="rId2"/>
          <a:srcRect/>
          <a:stretch>
            <a:fillRect/>
          </a:stretch>
        </p:blipFill>
        <p:spPr bwMode="auto">
          <a:xfrm>
            <a:off x="3929058" y="1357298"/>
            <a:ext cx="1571636" cy="1571636"/>
          </a:xfrm>
          <a:prstGeom prst="rect">
            <a:avLst/>
          </a:prstGeom>
          <a:noFill/>
        </p:spPr>
      </p:pic>
      <p:sp>
        <p:nvSpPr>
          <p:cNvPr id="5" name="ZoneTexte 4"/>
          <p:cNvSpPr txBox="1"/>
          <p:nvPr/>
        </p:nvSpPr>
        <p:spPr>
          <a:xfrm>
            <a:off x="642910" y="1643050"/>
            <a:ext cx="2000264" cy="584775"/>
          </a:xfrm>
          <a:prstGeom prst="rect">
            <a:avLst/>
          </a:prstGeom>
          <a:noFill/>
        </p:spPr>
        <p:txBody>
          <a:bodyPr wrap="square" rtlCol="0">
            <a:spAutoFit/>
          </a:bodyPr>
          <a:lstStyle/>
          <a:p>
            <a:r>
              <a:rPr lang="fr-BE" sz="3200" dirty="0" smtClean="0"/>
              <a:t>En Russie</a:t>
            </a:r>
            <a:endParaRPr lang="fr-BE" sz="3200" dirty="0"/>
          </a:p>
        </p:txBody>
      </p:sp>
      <p:sp>
        <p:nvSpPr>
          <p:cNvPr id="6" name="ZoneTexte 5"/>
          <p:cNvSpPr txBox="1"/>
          <p:nvPr/>
        </p:nvSpPr>
        <p:spPr>
          <a:xfrm>
            <a:off x="714348" y="3286124"/>
            <a:ext cx="2000264" cy="954107"/>
          </a:xfrm>
          <a:prstGeom prst="rect">
            <a:avLst/>
          </a:prstGeom>
          <a:noFill/>
        </p:spPr>
        <p:txBody>
          <a:bodyPr wrap="square" rtlCol="0">
            <a:spAutoFit/>
          </a:bodyPr>
          <a:lstStyle/>
          <a:p>
            <a:r>
              <a:rPr lang="fr-BE" sz="2800" dirty="0" smtClean="0"/>
              <a:t>En Allemagne</a:t>
            </a:r>
            <a:endParaRPr lang="fr-BE" sz="2800" dirty="0"/>
          </a:p>
        </p:txBody>
      </p:sp>
      <p:pic>
        <p:nvPicPr>
          <p:cNvPr id="5123" name="Picture 3" descr="C:\Users\Dominique\Pictures\totalitarisme\croix gammée.jpg"/>
          <p:cNvPicPr>
            <a:picLocks noChangeAspect="1" noChangeArrowheads="1"/>
          </p:cNvPicPr>
          <p:nvPr/>
        </p:nvPicPr>
        <p:blipFill>
          <a:blip r:embed="rId3"/>
          <a:srcRect/>
          <a:stretch>
            <a:fillRect/>
          </a:stretch>
        </p:blipFill>
        <p:spPr bwMode="auto">
          <a:xfrm>
            <a:off x="6286512" y="2500306"/>
            <a:ext cx="1571636" cy="1571636"/>
          </a:xfrm>
          <a:prstGeom prst="rect">
            <a:avLst/>
          </a:prstGeom>
          <a:noFill/>
        </p:spPr>
      </p:pic>
      <p:sp>
        <p:nvSpPr>
          <p:cNvPr id="8" name="ZoneTexte 7"/>
          <p:cNvSpPr txBox="1"/>
          <p:nvPr/>
        </p:nvSpPr>
        <p:spPr>
          <a:xfrm>
            <a:off x="857224" y="5143512"/>
            <a:ext cx="1785950" cy="523220"/>
          </a:xfrm>
          <a:prstGeom prst="rect">
            <a:avLst/>
          </a:prstGeom>
          <a:noFill/>
        </p:spPr>
        <p:txBody>
          <a:bodyPr wrap="square" rtlCol="0">
            <a:spAutoFit/>
          </a:bodyPr>
          <a:lstStyle/>
          <a:p>
            <a:r>
              <a:rPr lang="fr-BE" sz="2800" dirty="0" smtClean="0"/>
              <a:t>En Italie </a:t>
            </a:r>
            <a:endParaRPr lang="fr-BE" sz="2800" dirty="0"/>
          </a:p>
        </p:txBody>
      </p:sp>
      <p:pic>
        <p:nvPicPr>
          <p:cNvPr id="5124" name="Picture 4" descr="C:\Users\Dominique\Pictures\totalitarisme\faisceaux3.jpg"/>
          <p:cNvPicPr>
            <a:picLocks noChangeAspect="1" noChangeArrowheads="1"/>
          </p:cNvPicPr>
          <p:nvPr/>
        </p:nvPicPr>
        <p:blipFill>
          <a:blip r:embed="rId4"/>
          <a:srcRect/>
          <a:stretch>
            <a:fillRect/>
          </a:stretch>
        </p:blipFill>
        <p:spPr bwMode="auto">
          <a:xfrm>
            <a:off x="2928926" y="4357694"/>
            <a:ext cx="2428875" cy="232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linds(horizontal)">
                                      <p:cBhvr>
                                        <p:cTn id="19" dur="30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30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linds(horizontal)">
                                      <p:cBhvr>
                                        <p:cTn id="41" dur="3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RUSSIE</a:t>
            </a:r>
            <a:endParaRPr lang="fr-BE" dirty="0"/>
          </a:p>
        </p:txBody>
      </p:sp>
      <p:pic>
        <p:nvPicPr>
          <p:cNvPr id="6148" name="Picture 4" descr="C:\Users\Dominique\Pictures\totalitarisme\medium_Nicolas_II_photographie_couleur[1].jpg"/>
          <p:cNvPicPr>
            <a:picLocks noGrp="1" noChangeAspect="1" noChangeArrowheads="1"/>
          </p:cNvPicPr>
          <p:nvPr>
            <p:ph idx="1"/>
          </p:nvPr>
        </p:nvPicPr>
        <p:blipFill>
          <a:blip r:embed="rId2"/>
          <a:srcRect/>
          <a:stretch>
            <a:fillRect/>
          </a:stretch>
        </p:blipFill>
        <p:spPr bwMode="auto">
          <a:xfrm>
            <a:off x="6929454" y="2143116"/>
            <a:ext cx="1905000" cy="2647950"/>
          </a:xfrm>
          <a:prstGeom prst="rect">
            <a:avLst/>
          </a:prstGeom>
          <a:noFill/>
        </p:spPr>
      </p:pic>
      <p:sp>
        <p:nvSpPr>
          <p:cNvPr id="8" name="ZoneTexte 7"/>
          <p:cNvSpPr txBox="1"/>
          <p:nvPr/>
        </p:nvSpPr>
        <p:spPr>
          <a:xfrm>
            <a:off x="714348" y="1857364"/>
            <a:ext cx="6072230" cy="369332"/>
          </a:xfrm>
          <a:prstGeom prst="rect">
            <a:avLst/>
          </a:prstGeom>
          <a:noFill/>
        </p:spPr>
        <p:txBody>
          <a:bodyPr wrap="square" rtlCol="0">
            <a:spAutoFit/>
          </a:bodyPr>
          <a:lstStyle/>
          <a:p>
            <a:endParaRPr lang="fr-BE" dirty="0"/>
          </a:p>
        </p:txBody>
      </p:sp>
      <p:sp>
        <p:nvSpPr>
          <p:cNvPr id="9" name="ZoneTexte 8"/>
          <p:cNvSpPr txBox="1"/>
          <p:nvPr/>
        </p:nvSpPr>
        <p:spPr>
          <a:xfrm>
            <a:off x="428596" y="1928802"/>
            <a:ext cx="6286544" cy="4031873"/>
          </a:xfrm>
          <a:prstGeom prst="rect">
            <a:avLst/>
          </a:prstGeom>
          <a:noFill/>
        </p:spPr>
        <p:txBody>
          <a:bodyPr wrap="square" rtlCol="0">
            <a:spAutoFit/>
          </a:bodyPr>
          <a:lstStyle/>
          <a:p>
            <a:r>
              <a:rPr lang="fr-BE" sz="3200" dirty="0" smtClean="0"/>
              <a:t>Avant 1917, la Russie était sous la coupe d’un régime tsariste autoritaire et répressif. Le dernier tsar en  était Nicolas II. </a:t>
            </a:r>
          </a:p>
          <a:p>
            <a:endParaRPr lang="fr-BE" sz="3200" dirty="0"/>
          </a:p>
          <a:p>
            <a:r>
              <a:rPr lang="fr-BE" sz="3200" dirty="0" smtClean="0"/>
              <a:t>En février 1917, le peuple russe se révolte et se débarrasse de ce dernier.</a:t>
            </a:r>
            <a:endParaRPr lang="fr-BE"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2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blinds(horizontal)">
                                      <p:cBhvr>
                                        <p:cTn id="19" dur="20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7170" name="Picture 2" descr="C:\Users\Dominique\Pictures\totalitarisme\p09_oktober_11_(800_x_600)[1].jpg"/>
          <p:cNvPicPr>
            <a:picLocks noGrp="1" noChangeAspect="1" noChangeArrowheads="1"/>
          </p:cNvPicPr>
          <p:nvPr>
            <p:ph idx="1"/>
          </p:nvPr>
        </p:nvPicPr>
        <p:blipFill>
          <a:blip r:embed="rId2"/>
          <a:srcRect/>
          <a:stretch>
            <a:fillRect/>
          </a:stretch>
        </p:blipFill>
        <p:spPr bwMode="auto">
          <a:xfrm>
            <a:off x="1071538" y="714356"/>
            <a:ext cx="7591657" cy="55229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412</TotalTime>
  <Words>979</Words>
  <Application>Microsoft Office PowerPoint</Application>
  <PresentationFormat>Affichage à l'écran (4:3)</PresentationFormat>
  <Paragraphs>75</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Apex</vt:lpstr>
      <vt:lpstr>   Le XXème siècle: Le siècle des régimes totalitaires</vt:lpstr>
      <vt:lpstr>Diapositive 2</vt:lpstr>
      <vt:lpstr>Les régimes totalitaires en Europe en 1930</vt:lpstr>
      <vt:lpstr>Les personnages clés de ces dictatures</vt:lpstr>
      <vt:lpstr>En Russie: Joseph STALINE</vt:lpstr>
      <vt:lpstr>En Allemagne: Adolf HITLER</vt:lpstr>
      <vt:lpstr>A chaque dictature ses symboles</vt:lpstr>
      <vt:lpstr>LA RUSSIE</vt:lpstr>
      <vt:lpstr>Diapositive 9</vt:lpstr>
      <vt:lpstr>Diapositive 10</vt:lpstr>
      <vt:lpstr>Diapositive 11</vt:lpstr>
      <vt:lpstr>Diapositive 12</vt:lpstr>
      <vt:lpstr>Diapositive 13</vt:lpstr>
      <vt:lpstr>Diapositive 14</vt:lpstr>
      <vt:lpstr>Diapositive 15</vt:lpstr>
      <vt:lpstr>Diapositive 16</vt:lpstr>
      <vt:lpstr>L’ITALIE</vt:lpstr>
      <vt:lpstr>Diapositive 18</vt:lpstr>
      <vt:lpstr>Diapositive 19</vt:lpstr>
      <vt:lpstr>Diapositive 20</vt:lpstr>
      <vt:lpstr>Diapositive 21</vt:lpstr>
      <vt:lpstr>L’Allemagne</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XXème siècle: Le siècle des régimes totalitaires</dc:title>
  <dc:creator>Dominique</dc:creator>
  <cp:lastModifiedBy>Dominique</cp:lastModifiedBy>
  <cp:revision>73</cp:revision>
  <dcterms:created xsi:type="dcterms:W3CDTF">2012-01-30T09:14:57Z</dcterms:created>
  <dcterms:modified xsi:type="dcterms:W3CDTF">2012-01-30T17:17:07Z</dcterms:modified>
</cp:coreProperties>
</file>