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96" autoAdjust="0"/>
  </p:normalViewPr>
  <p:slideViewPr>
    <p:cSldViewPr>
      <p:cViewPr varScale="1">
        <p:scale>
          <a:sx n="92" d="100"/>
          <a:sy n="92" d="100"/>
        </p:scale>
        <p:origin x="-1099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0B617-5AD5-4032-A22E-DDA2193BA5D2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71DD7-527A-4346-9970-ECED9ABB884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69962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5882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60669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4393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17886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828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124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102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9549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39132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198735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562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4CC9E-611E-4122-91CB-9DC1E27F3A2B}" type="datetimeFigureOut">
              <a:rPr lang="fr-BE" smtClean="0"/>
              <a:t>07 mars 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401F0-5FB1-4131-BA3F-2B1FE628FB42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8498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6.emf"/><Relationship Id="rId4" Type="http://schemas.openxmlformats.org/officeDocument/2006/relationships/image" Target="../media/image3.png"/><Relationship Id="rId9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4624" y="-2222415"/>
            <a:ext cx="7128792" cy="100826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/>
              <p:cNvSpPr txBox="1"/>
              <p:nvPr/>
            </p:nvSpPr>
            <p:spPr>
              <a:xfrm>
                <a:off x="250489" y="552943"/>
                <a:ext cx="8619878" cy="498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  <a:scene3d>
                  <a:camera prst="orthographicFront"/>
                  <a:lightRig rig="harsh" dir="t"/>
                </a:scene3d>
                <a:sp3d/>
              </a:bodyPr>
              <a:lstStyle>
                <a:defPPr>
                  <a:defRPr lang="fr-FR"/>
                </a:defPPr>
                <a:lvl3pPr marL="457200" lvl="2">
                  <a:defRPr sz="2000" b="1" i="1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defRPr>
                </a:lvl3pPr>
              </a:lstStyle>
              <a:p>
                <a:r>
                  <a:rPr lang="fr-BE" sz="2000" b="1" i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Équation cartésienne de la parabole de foyer </a:t>
                </a:r>
                <a:r>
                  <a:rPr lang="fr-BE" sz="20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F(0,</a:t>
                </a:r>
                <a14:m>
                  <m:oMath xmlns:m="http://schemas.openxmlformats.org/officeDocument/2006/math">
                    <m:r>
                      <a:rPr lang="fr-BE" sz="2000" b="1" i="0">
                        <a:solidFill>
                          <a:schemeClr val="tx2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rPr>
                      <m:t> </m:t>
                    </m:r>
                    <m:f>
                      <m:fPr>
                        <m:ctrlPr>
                          <a:rPr lang="fr-BE" sz="20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fr-BE" sz="2000" b="1" i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𝐩</m:t>
                        </m:r>
                      </m:num>
                      <m:den>
                        <m:r>
                          <a:rPr lang="fr-BE" sz="2000" b="1" i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𝟐</m:t>
                        </m:r>
                      </m:den>
                    </m:f>
                  </m:oMath>
                </a14:m>
                <a:r>
                  <a:rPr lang="fr-BE" sz="2000" b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) </a:t>
                </a:r>
                <a:r>
                  <a:rPr lang="fr-BE" sz="2000" b="1" i="1" dirty="0">
                    <a:solidFill>
                      <a:schemeClr val="tx2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a:rPr>
                  <a:t>et de directrice </a:t>
                </a:r>
                <a14:m>
                  <m:oMath xmlns:m="http://schemas.openxmlformats.org/officeDocument/2006/math">
                    <m:r>
                      <a:rPr lang="fr-BE" sz="2000" b="1" i="1">
                        <a:solidFill>
                          <a:schemeClr val="tx2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rPr>
                      <m:t>≡</m:t>
                    </m:r>
                    <m:r>
                      <a:rPr lang="fr-BE" sz="2000" b="1" i="0">
                        <a:solidFill>
                          <a:schemeClr val="tx2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rPr>
                      <m:t>𝐲</m:t>
                    </m:r>
                    <m:r>
                      <a:rPr lang="fr-BE" sz="2000" b="1" i="0">
                        <a:solidFill>
                          <a:schemeClr val="tx2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rPr>
                      <m:t>=−</m:t>
                    </m:r>
                    <m:f>
                      <m:fPr>
                        <m:ctrlPr>
                          <a:rPr lang="fr-BE" sz="2000" b="1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fr-BE" sz="2000" b="1" i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𝐩</m:t>
                        </m:r>
                      </m:num>
                      <m:den>
                        <m:r>
                          <a:rPr lang="fr-BE" sz="2000" b="1" i="0">
                            <a:solidFill>
                              <a:schemeClr val="tx2"/>
                            </a:solidFill>
                            <a:effectLst>
                              <a:outerShdw blurRad="50800" dist="38100" dir="2700000" algn="tl" rotWithShape="0">
                                <a:prstClr val="black">
                                  <a:alpha val="40000"/>
                                </a:prstClr>
                              </a:outerShdw>
                            </a:effectLst>
                          </a:rPr>
                          <m:t>𝟐</m:t>
                        </m:r>
                      </m:den>
                    </m:f>
                  </m:oMath>
                </a14:m>
                <a:endParaRPr lang="fr-BE" sz="2000" b="1" dirty="0"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89" y="552943"/>
                <a:ext cx="8619878" cy="498150"/>
              </a:xfrm>
              <a:prstGeom prst="rect">
                <a:avLst/>
              </a:prstGeom>
              <a:blipFill rotWithShape="1">
                <a:blip r:embed="rId4"/>
                <a:stretch>
                  <a:fillRect l="-849" t="-1235" b="-17284"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50489" y="1113001"/>
            <a:ext cx="828092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B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Soit </a:t>
            </a:r>
            <a:r>
              <a:rPr lang="fr-BE" dirty="0" smtClean="0">
                <a:solidFill>
                  <a:srgbClr val="003399"/>
                </a:solidFill>
                <a:effectLst/>
                <a:latin typeface="Arial"/>
                <a:ea typeface="Calibri"/>
                <a:cs typeface="Times New Roman"/>
              </a:rPr>
              <a:t>P(</a:t>
            </a:r>
            <a:r>
              <a:rPr lang="fr-BE" dirty="0" err="1" smtClean="0">
                <a:solidFill>
                  <a:srgbClr val="003399"/>
                </a:solidFill>
                <a:effectLst/>
                <a:latin typeface="Arial"/>
                <a:ea typeface="Calibri"/>
                <a:cs typeface="Times New Roman"/>
              </a:rPr>
              <a:t>x,y</a:t>
            </a:r>
            <a:r>
              <a:rPr lang="fr-BE" dirty="0" smtClean="0">
                <a:solidFill>
                  <a:srgbClr val="003399"/>
                </a:solidFill>
                <a:effectLst/>
                <a:latin typeface="Arial"/>
                <a:ea typeface="Calibri"/>
                <a:cs typeface="Times New Roman"/>
              </a:rPr>
              <a:t>)</a:t>
            </a:r>
            <a:r>
              <a:rPr lang="fr-B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 un point quelconque de la parabole, de par la définition : |</a:t>
            </a:r>
            <a:r>
              <a:rPr lang="fr-BE" dirty="0" smtClean="0">
                <a:solidFill>
                  <a:srgbClr val="000080"/>
                </a:solidFill>
                <a:effectLst/>
                <a:latin typeface="Arial"/>
                <a:ea typeface="Calibri"/>
                <a:cs typeface="Times New Roman"/>
              </a:rPr>
              <a:t>P</a:t>
            </a:r>
            <a:r>
              <a:rPr lang="fr-BE" dirty="0" smtClean="0">
                <a:solidFill>
                  <a:srgbClr val="FF0000"/>
                </a:solidFill>
                <a:effectLst/>
                <a:latin typeface="Arial"/>
                <a:ea typeface="Calibri"/>
                <a:cs typeface="Times New Roman"/>
              </a:rPr>
              <a:t>F</a:t>
            </a:r>
            <a:r>
              <a:rPr lang="fr-B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|=|</a:t>
            </a:r>
            <a:r>
              <a:rPr lang="fr-BE" dirty="0" smtClean="0">
                <a:solidFill>
                  <a:srgbClr val="000080"/>
                </a:solidFill>
                <a:effectLst/>
                <a:latin typeface="Arial"/>
                <a:ea typeface="Calibri"/>
                <a:cs typeface="Times New Roman"/>
              </a:rPr>
              <a:t>P</a:t>
            </a:r>
            <a:r>
              <a:rPr lang="fr-B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,</a:t>
            </a:r>
            <a:r>
              <a:rPr lang="fr-BE" dirty="0" smtClean="0">
                <a:solidFill>
                  <a:srgbClr val="00FF00"/>
                </a:solidFill>
                <a:effectLst/>
                <a:latin typeface="Arial"/>
                <a:ea typeface="Calibri"/>
                <a:cs typeface="Times New Roman"/>
              </a:rPr>
              <a:t>dir</a:t>
            </a:r>
            <a:r>
              <a:rPr lang="fr-BE" dirty="0" smtClean="0">
                <a:solidFill>
                  <a:srgbClr val="000000"/>
                </a:solidFill>
                <a:effectLst/>
                <a:latin typeface="Arial"/>
                <a:ea typeface="Calibri"/>
                <a:cs typeface="Times New Roman"/>
              </a:rPr>
              <a:t>|</a:t>
            </a:r>
            <a:endParaRPr lang="fr-BE" sz="1600" dirty="0">
              <a:ea typeface="Calibri"/>
              <a:cs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90021" y="1628800"/>
                <a:ext cx="3286989" cy="868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fr-BE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fr-BE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fr-BE" i="1">
                                      <a:solidFill>
                                        <a:srgbClr val="0070C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𝑥</m:t>
                                  </m:r>
                                  <m:r>
                                    <a:rPr lang="fr-BE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−</m:t>
                                  </m:r>
                                  <m:r>
                                    <a:rPr lang="fr-BE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0</m:t>
                                  </m:r>
                                </m:e>
                              </m:d>
                            </m:e>
                            <m:sup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+</m:t>
                          </m:r>
                          <m:sSup>
                            <m:sSupPr>
                              <m:ctrlP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(</m:t>
                              </m:r>
                              <m:r>
                                <a:rPr lang="fr-BE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𝑦</m:t>
                              </m:r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fr-BE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fPr>
                                <m:num>
                                  <m:r>
                                    <a:rPr lang="fr-BE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fr-BE" i="1">
                                      <a:solidFill>
                                        <a:srgbClr val="FF0000"/>
                                      </a:solidFill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)</m:t>
                              </m:r>
                            </m:e>
                            <m:sup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fr-BE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𝑦</m:t>
                          </m:r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+</m:t>
                          </m:r>
                          <m:f>
                            <m:fPr>
                              <m:ctrlP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021" y="1628800"/>
                <a:ext cx="3286989" cy="86882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390949" y="2319293"/>
                <a:ext cx="4058739" cy="9991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BE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fr-BE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fr-BE" i="1"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fr-BE" i="1">
                                              <a:solidFill>
                                                <a:srgbClr val="0070C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𝑥</m:t>
                                          </m:r>
                                          <m:r>
                                            <a:rPr lang="fr-BE" i="1"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−</m:t>
                                          </m:r>
                                          <m:r>
                                            <a:rPr lang="fr-BE" i="1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0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fr-BE" i="1">
                                      <a:effectLst/>
                                      <a:latin typeface="Cambria Math"/>
                                      <a:ea typeface="Calibri"/>
                                      <a:cs typeface="Times New Roman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(</m:t>
                                      </m:r>
                                      <m:r>
                                        <a:rPr lang="fr-BE" i="1">
                                          <a:solidFill>
                                            <a:srgbClr val="0070C0"/>
                                          </a:solidFill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𝑦</m:t>
                                      </m:r>
                                      <m: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fr-BE" i="1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fr-BE" i="1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𝑝</m:t>
                                          </m:r>
                                        </m:num>
                                        <m:den>
                                          <m:r>
                                            <a:rPr lang="fr-BE" i="1">
                                              <a:solidFill>
                                                <a:srgbClr val="FF0000"/>
                                              </a:solidFill>
                                              <a:effectLst/>
                                              <a:latin typeface="Cambria Math"/>
                                              <a:ea typeface="Calibri"/>
                                              <a:cs typeface="Times New Roman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  <m: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fr-BE" i="1">
                                          <a:effectLst/>
                                          <a:latin typeface="Cambria Math"/>
                                          <a:ea typeface="Calibri"/>
                                          <a:cs typeface="Times New Roman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BE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fr-BE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fr-BE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𝑦</m:t>
                                  </m:r>
                                  <m:r>
                                    <a:rPr lang="fr-BE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fr-BE" i="1">
                                          <a:solidFill>
                                            <a:srgbClr val="FF00FF"/>
                                          </a:solidFill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BE" i="1">
                                          <a:solidFill>
                                            <a:srgbClr val="FF00FF"/>
                                          </a:solidFill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fr-BE" i="1">
                                          <a:solidFill>
                                            <a:srgbClr val="FF00FF"/>
                                          </a:solidFill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949" y="2319293"/>
                <a:ext cx="4058739" cy="99918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000474" y="3126166"/>
                <a:ext cx="3449214" cy="8503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dPr>
                            <m:e>
                              <m:r>
                                <a:rPr lang="fr-BE" i="1">
                                  <a:solidFill>
                                    <a:srgbClr val="0070C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𝑥</m:t>
                              </m:r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−</m:t>
                              </m:r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0</m:t>
                              </m:r>
                            </m:e>
                          </m:d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(</m:t>
                          </m:r>
                          <m:r>
                            <a:rPr lang="fr-BE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𝑦</m:t>
                          </m:r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−</m:t>
                          </m:r>
                          <m:f>
                            <m:fPr>
                              <m:ctrlP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fPr>
                            <m:num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den>
                          </m:f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)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fr-BE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d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fr-BE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</m:ctrlPr>
                                </m:dPr>
                                <m:e>
                                  <m:r>
                                    <a:rPr lang="fr-BE" i="1">
                                      <a:solidFill>
                                        <a:srgbClr val="00B050"/>
                                      </a:solidFill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𝑦</m:t>
                                  </m:r>
                                  <m:r>
                                    <a:rPr lang="fr-BE" i="1">
                                      <a:effectLst/>
                                      <a:latin typeface="Cambria Math"/>
                                      <a:ea typeface="Times New Roman"/>
                                      <a:cs typeface="Times New Roman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fr-BE" i="1">
                                          <a:solidFill>
                                            <a:srgbClr val="FF00FF"/>
                                          </a:solidFill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BE" i="1">
                                          <a:solidFill>
                                            <a:srgbClr val="FF00FF"/>
                                          </a:solidFill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fr-BE" i="1">
                                          <a:solidFill>
                                            <a:srgbClr val="FF00FF"/>
                                          </a:solidFill>
                                          <a:effectLst/>
                                          <a:latin typeface="Cambria Math"/>
                                          <a:ea typeface="Times New Roman"/>
                                          <a:cs typeface="Times New Roman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474" y="3126166"/>
                <a:ext cx="3449214" cy="8503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837" y="3890346"/>
            <a:ext cx="6972748" cy="71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944" y="4486861"/>
            <a:ext cx="6972748" cy="71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845" y="5083547"/>
            <a:ext cx="6972748" cy="745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868054" y="5622149"/>
                <a:ext cx="4002313" cy="857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fr-BE" i="1" strike="sngStrike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BE" i="1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𝑦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𝑝</m:t>
                          </m:r>
                        </m:num>
                        <m:den>
                          <m:r>
                            <a:rPr lang="fr-BE" i="1" strike="sngStrike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den>
                      </m:f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4</m:t>
                          </m:r>
                        </m:den>
                      </m:f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r>
                        <a:rPr lang="fr-BE" i="1" strike="sngStrike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BE" i="1">
                          <a:solidFill>
                            <a:srgbClr val="00B05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𝑦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𝑝</m:t>
                          </m:r>
                        </m:num>
                        <m:den>
                          <m:r>
                            <a:rPr lang="fr-BE" i="1" strike="sngStrike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r>
                        <a:rPr lang="fr-BE" i="1">
                          <a:solidFill>
                            <a:srgbClr val="FF00FF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054" y="5622149"/>
                <a:ext cx="4002313" cy="85767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173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4624" y="-2222415"/>
            <a:ext cx="7128792" cy="100826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894009" y="130522"/>
                <a:ext cx="4002313" cy="8576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fr-BE" i="1" strike="sngStrike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BE" i="1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𝑦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𝑝</m:t>
                          </m:r>
                        </m:num>
                        <m:den>
                          <m:r>
                            <a:rPr lang="fr-BE" i="1" strike="sngStrike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den>
                      </m:f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fr-BE" i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BE" i="1">
                              <a:solidFill>
                                <a:srgbClr val="FF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4</m:t>
                          </m:r>
                        </m:den>
                      </m:f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sSup>
                        <m:sSupPr>
                          <m:ctrlP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B050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𝑦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r>
                        <a:rPr lang="fr-BE" i="1" strike="sngStrike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2</m:t>
                      </m:r>
                      <m:r>
                        <a:rPr lang="fr-BE" i="1">
                          <a:solidFill>
                            <a:srgbClr val="00B05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𝑦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𝑝</m:t>
                          </m:r>
                        </m:num>
                        <m:den>
                          <m:r>
                            <a:rPr lang="fr-BE" i="1" strike="sngStrike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</m:den>
                      </m:f>
                      <m:r>
                        <a:rPr lang="fr-BE" i="1">
                          <a:solidFill>
                            <a:srgbClr val="FF00FF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fr-BE" i="1">
                                  <a:solidFill>
                                    <a:srgbClr val="FF00FF"/>
                                  </a:solidFill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BE" i="1">
                              <a:solidFill>
                                <a:srgbClr val="FF00FF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4009" y="130522"/>
                <a:ext cx="4002313" cy="85767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791" y="988193"/>
            <a:ext cx="6972748" cy="745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105237" y="1770700"/>
                <a:ext cx="1579855" cy="539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solidFill>
                                <a:srgbClr val="0070C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−</m:t>
                      </m:r>
                      <m:r>
                        <a:rPr lang="fr-BE" i="1">
                          <a:solidFill>
                            <a:srgbClr val="0070C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𝑦</m:t>
                      </m:r>
                      <m:r>
                        <a:rPr lang="fr-BE" i="1">
                          <a:solidFill>
                            <a:srgbClr val="FF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𝑝</m:t>
                      </m:r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fr-BE" i="1">
                          <a:solidFill>
                            <a:srgbClr val="00B050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𝑦</m:t>
                      </m:r>
                      <m:r>
                        <a:rPr lang="fr-BE" i="1">
                          <a:solidFill>
                            <a:srgbClr val="FF00FF"/>
                          </a:solidFill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𝑝</m:t>
                      </m:r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237" y="1770700"/>
                <a:ext cx="1579855" cy="53912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622201" y="2317908"/>
                <a:ext cx="1171475" cy="539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BE" i="1" smtClean="0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𝑥</m:t>
                          </m:r>
                        </m:e>
                        <m:sup>
                          <m:r>
                            <a:rPr lang="fr-BE" i="1"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2</m:t>
                          </m:r>
                        </m:sup>
                      </m:sSup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=2</m:t>
                      </m:r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𝑦𝑝</m:t>
                      </m:r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201" y="2317908"/>
                <a:ext cx="1171475" cy="53912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622201" y="2842943"/>
                <a:ext cx="932050" cy="9133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BE" i="1" smtClean="0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fr-BE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2</m:t>
                          </m:r>
                          <m:r>
                            <a:rPr lang="fr-BE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𝑝</m:t>
                          </m:r>
                        </m:den>
                      </m:f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r>
                        <a:rPr lang="fr-BE" i="1">
                          <a:effectLst/>
                          <a:latin typeface="Cambria Math"/>
                          <a:ea typeface="Times New Roman"/>
                          <a:cs typeface="Times New Roman"/>
                        </a:rPr>
                        <m:t>𝑦</m:t>
                      </m:r>
                    </m:oMath>
                  </m:oMathPara>
                </a14:m>
                <a:endParaRPr lang="fr-BE" sz="1200" dirty="0"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2201" y="2842943"/>
                <a:ext cx="932050" cy="91339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B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852" y="3756335"/>
            <a:ext cx="6972748" cy="1196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463016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894</TotalTime>
  <Words>217</Words>
  <Application>Microsoft Office PowerPoint</Application>
  <PresentationFormat>Affichage à l'écran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Jean-Marc GARD</dc:creator>
  <cp:lastModifiedBy>Jean-Marc GARD</cp:lastModifiedBy>
  <cp:revision>14</cp:revision>
  <dcterms:created xsi:type="dcterms:W3CDTF">2013-02-05T18:23:12Z</dcterms:created>
  <dcterms:modified xsi:type="dcterms:W3CDTF">2013-03-07T18:23:40Z</dcterms:modified>
</cp:coreProperties>
</file>