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8F8"/>
    <a:srgbClr val="FFFF8B"/>
    <a:srgbClr val="BCBAFE"/>
    <a:srgbClr val="A7CBFF"/>
    <a:srgbClr val="A8C6EA"/>
    <a:srgbClr val="FC9EE1"/>
    <a:srgbClr val="FFAE9B"/>
    <a:srgbClr val="FF6969"/>
    <a:srgbClr val="FF714F"/>
    <a:srgbClr val="FF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-55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260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286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085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821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41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533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9387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27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3167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4678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991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A489-DE63-438A-8B4D-4647350EC60C}" type="datetimeFigureOut">
              <a:rPr lang="fr-BE" smtClean="0"/>
              <a:t>04 mars 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F9DAD-999F-484A-A317-B3C3859F18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766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Feuille_de_calcul_Microsoft_Excel1.xlsx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181802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/>
          </a:bodyPr>
          <a:lstStyle/>
          <a:p>
            <a:pPr marL="0" lvl="1"/>
            <a:r>
              <a:rPr lang="fr-FR" sz="2400" b="1" i="1" dirty="0" smtClean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6.2   Représentation </a:t>
            </a:r>
            <a:r>
              <a:rPr lang="fr-FR" sz="2400" b="1" i="1" dirty="0">
                <a:solidFill>
                  <a:schemeClr val="accent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graphique des fonctions du second degré</a:t>
            </a:r>
            <a:endParaRPr lang="fr-BE" sz="2400" b="1" i="1" dirty="0"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8" y="2253006"/>
            <a:ext cx="2952328" cy="4349457"/>
          </a:xfrm>
          <a:prstGeom prst="rect">
            <a:avLst/>
          </a:prstGeom>
          <a:ln w="12700" cmpd="sng">
            <a:gradFill>
              <a:gsLst>
                <a:gs pos="0">
                  <a:schemeClr val="tx2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539999" y="692696"/>
            <a:ext cx="8352481" cy="646331"/>
          </a:xfrm>
          <a:prstGeom prst="rect">
            <a:avLst/>
          </a:prstGeom>
          <a:gradFill>
            <a:gsLst>
              <a:gs pos="0">
                <a:srgbClr val="FFFF8B"/>
              </a:gs>
              <a:gs pos="65000">
                <a:srgbClr val="FFFF00"/>
              </a:gs>
              <a:gs pos="100000">
                <a:srgbClr val="DDD8F8"/>
              </a:gs>
            </a:gsLst>
            <a:lin ang="5400000" scaled="0"/>
          </a:gradFill>
          <a:ln w="19050">
            <a:solidFill>
              <a:srgbClr val="FF3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7030A0"/>
                </a:solidFill>
              </a:rPr>
              <a:t>Toute fonction du second degré f(x)= a.x² + </a:t>
            </a:r>
            <a:r>
              <a:rPr lang="fr-BE" b="1" dirty="0" err="1" smtClean="0">
                <a:solidFill>
                  <a:srgbClr val="7030A0"/>
                </a:solidFill>
              </a:rPr>
              <a:t>b.x</a:t>
            </a:r>
            <a:r>
              <a:rPr lang="fr-BE" b="1" dirty="0" smtClean="0">
                <a:solidFill>
                  <a:srgbClr val="7030A0"/>
                </a:solidFill>
              </a:rPr>
              <a:t> + c (a ≠ 0) peut se connecter à la fonction f(x) = x² en appliquant à celle-ci des transformations (étirement, translations</a:t>
            </a:r>
            <a:r>
              <a:rPr lang="fr-BE" dirty="0" smtClean="0">
                <a:solidFill>
                  <a:srgbClr val="7030A0"/>
                </a:solidFill>
              </a:rPr>
              <a:t>) </a:t>
            </a:r>
            <a:endParaRPr lang="fr-BE" dirty="0">
              <a:solidFill>
                <a:srgbClr val="7030A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96990" y="1428267"/>
            <a:ext cx="1324029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Rappel 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95836" y="1412776"/>
            <a:ext cx="59406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BE" dirty="0"/>
              <a:t>S</a:t>
            </a:r>
            <a:r>
              <a:rPr lang="fr-BE" dirty="0" smtClean="0"/>
              <a:t>i on passe de </a:t>
            </a:r>
            <a:r>
              <a:rPr lang="fr-BE" b="1" dirty="0" smtClean="0">
                <a:solidFill>
                  <a:srgbClr val="0000FF"/>
                </a:solidFill>
              </a:rPr>
              <a:t>x²</a:t>
            </a:r>
            <a:r>
              <a:rPr lang="fr-BE" dirty="0" smtClean="0"/>
              <a:t> à </a:t>
            </a:r>
            <a:r>
              <a:rPr lang="fr-BE" b="1" dirty="0">
                <a:solidFill>
                  <a:srgbClr val="0000FF"/>
                </a:solidFill>
              </a:rPr>
              <a:t>(</a:t>
            </a:r>
            <a:r>
              <a:rPr lang="fr-BE" b="1" dirty="0" err="1">
                <a:solidFill>
                  <a:srgbClr val="0000FF"/>
                </a:solidFill>
              </a:rPr>
              <a:t>x+p</a:t>
            </a:r>
            <a:r>
              <a:rPr lang="fr-BE" b="1" dirty="0">
                <a:solidFill>
                  <a:srgbClr val="0000FF"/>
                </a:solidFill>
              </a:rPr>
              <a:t>)²</a:t>
            </a:r>
            <a:r>
              <a:rPr lang="fr-BE" dirty="0" smtClean="0"/>
              <a:t>, on effectue une </a:t>
            </a:r>
            <a:r>
              <a:rPr lang="fr-BE" b="1" dirty="0" smtClean="0">
                <a:solidFill>
                  <a:srgbClr val="FF0000"/>
                </a:solidFill>
              </a:rPr>
              <a:t>translation horizontale</a:t>
            </a:r>
            <a:r>
              <a:rPr lang="fr-BE" dirty="0" smtClean="0"/>
              <a:t> de p vers la gauche ou vers la droite selon que p est positif ou négatif.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BE" dirty="0" smtClean="0"/>
              <a:t>Si on passe de </a:t>
            </a:r>
            <a:r>
              <a:rPr lang="fr-BE" b="1" dirty="0">
                <a:solidFill>
                  <a:srgbClr val="0000FF"/>
                </a:solidFill>
              </a:rPr>
              <a:t>(</a:t>
            </a:r>
            <a:r>
              <a:rPr lang="fr-BE" b="1" dirty="0" err="1">
                <a:solidFill>
                  <a:srgbClr val="0000FF"/>
                </a:solidFill>
              </a:rPr>
              <a:t>x+p</a:t>
            </a:r>
            <a:r>
              <a:rPr lang="fr-BE" b="1" dirty="0">
                <a:solidFill>
                  <a:srgbClr val="0000FF"/>
                </a:solidFill>
              </a:rPr>
              <a:t>)² </a:t>
            </a:r>
            <a:r>
              <a:rPr lang="fr-BE" dirty="0" smtClean="0"/>
              <a:t>à </a:t>
            </a:r>
            <a:r>
              <a:rPr lang="fr-BE" b="1" dirty="0">
                <a:solidFill>
                  <a:srgbClr val="0000FF"/>
                </a:solidFill>
              </a:rPr>
              <a:t>a.(</a:t>
            </a:r>
            <a:r>
              <a:rPr lang="fr-BE" b="1" dirty="0" err="1">
                <a:solidFill>
                  <a:srgbClr val="0000FF"/>
                </a:solidFill>
              </a:rPr>
              <a:t>x+p</a:t>
            </a:r>
            <a:r>
              <a:rPr lang="fr-BE" b="1" dirty="0">
                <a:solidFill>
                  <a:srgbClr val="0000FF"/>
                </a:solidFill>
              </a:rPr>
              <a:t>)²</a:t>
            </a:r>
            <a:r>
              <a:rPr lang="fr-BE" dirty="0" smtClean="0"/>
              <a:t>, on effectue un </a:t>
            </a:r>
            <a:r>
              <a:rPr lang="fr-BE" b="1" dirty="0" smtClean="0">
                <a:solidFill>
                  <a:srgbClr val="FF0000"/>
                </a:solidFill>
              </a:rPr>
              <a:t>étirement.</a:t>
            </a:r>
            <a:endParaRPr lang="fr-BE" b="1" dirty="0">
              <a:solidFill>
                <a:srgbClr val="FF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BE" dirty="0" smtClean="0"/>
              <a:t>Si on passe de </a:t>
            </a:r>
            <a:r>
              <a:rPr lang="fr-BE" b="1" dirty="0">
                <a:solidFill>
                  <a:srgbClr val="0000FF"/>
                </a:solidFill>
              </a:rPr>
              <a:t>a.(</a:t>
            </a:r>
            <a:r>
              <a:rPr lang="fr-BE" b="1" dirty="0" err="1">
                <a:solidFill>
                  <a:srgbClr val="0000FF"/>
                </a:solidFill>
              </a:rPr>
              <a:t>x+p</a:t>
            </a:r>
            <a:r>
              <a:rPr lang="fr-BE" b="1" dirty="0">
                <a:solidFill>
                  <a:srgbClr val="0000FF"/>
                </a:solidFill>
              </a:rPr>
              <a:t>)² </a:t>
            </a:r>
            <a:r>
              <a:rPr lang="fr-BE" dirty="0" smtClean="0"/>
              <a:t>à </a:t>
            </a:r>
            <a:r>
              <a:rPr lang="fr-BE" b="1" dirty="0">
                <a:solidFill>
                  <a:srgbClr val="0000FF"/>
                </a:solidFill>
              </a:rPr>
              <a:t>a.(</a:t>
            </a:r>
            <a:r>
              <a:rPr lang="fr-BE" b="1" dirty="0" err="1" smtClean="0">
                <a:solidFill>
                  <a:srgbClr val="0000FF"/>
                </a:solidFill>
              </a:rPr>
              <a:t>x+p</a:t>
            </a:r>
            <a:r>
              <a:rPr lang="fr-BE" b="1" dirty="0" smtClean="0">
                <a:solidFill>
                  <a:srgbClr val="0000FF"/>
                </a:solidFill>
              </a:rPr>
              <a:t>)² + </a:t>
            </a:r>
            <a:r>
              <a:rPr lang="fr-BE" b="1" dirty="0">
                <a:solidFill>
                  <a:srgbClr val="0000FF"/>
                </a:solidFill>
              </a:rPr>
              <a:t>q</a:t>
            </a:r>
            <a:r>
              <a:rPr lang="fr-BE" dirty="0" smtClean="0"/>
              <a:t>, on effectue une </a:t>
            </a:r>
            <a:r>
              <a:rPr lang="fr-BE" b="1" dirty="0">
                <a:solidFill>
                  <a:srgbClr val="FF0000"/>
                </a:solidFill>
              </a:rPr>
              <a:t>translation verticale</a:t>
            </a:r>
            <a:r>
              <a:rPr lang="fr-BE" dirty="0" smtClean="0"/>
              <a:t> vers le haut ou vers le bas selon que q est positif ou négatif.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158948" y="3911295"/>
            <a:ext cx="311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a.x² + </a:t>
            </a:r>
            <a:r>
              <a:rPr lang="fr-BE" dirty="0" err="1"/>
              <a:t>b.x</a:t>
            </a:r>
            <a:r>
              <a:rPr lang="fr-BE" dirty="0"/>
              <a:t> + </a:t>
            </a:r>
            <a:r>
              <a:rPr lang="fr-BE" dirty="0" smtClean="0"/>
              <a:t>c = </a:t>
            </a:r>
            <a:r>
              <a:rPr lang="fr-BE" dirty="0"/>
              <a:t>a.(</a:t>
            </a:r>
            <a:r>
              <a:rPr lang="fr-BE" dirty="0" err="1"/>
              <a:t>x+p</a:t>
            </a:r>
            <a:r>
              <a:rPr lang="fr-BE" dirty="0"/>
              <a:t>)²+ </a:t>
            </a:r>
            <a:r>
              <a:rPr lang="fr-BE" dirty="0" smtClean="0"/>
              <a:t>q</a:t>
            </a:r>
          </a:p>
          <a:p>
            <a:r>
              <a:rPr lang="fr-BE" dirty="0" smtClean="0"/>
              <a:t>a.x² + </a:t>
            </a:r>
            <a:r>
              <a:rPr lang="fr-BE" dirty="0" err="1" smtClean="0"/>
              <a:t>b.x</a:t>
            </a:r>
            <a:r>
              <a:rPr lang="fr-BE" dirty="0" smtClean="0"/>
              <a:t> + c = a.(x²+2xp+p²)+ q</a:t>
            </a:r>
          </a:p>
          <a:p>
            <a:r>
              <a:rPr lang="fr-BE" dirty="0" smtClean="0"/>
              <a:t>a.x² + </a:t>
            </a:r>
            <a:r>
              <a:rPr lang="fr-BE" dirty="0" err="1" smtClean="0"/>
              <a:t>b.x</a:t>
            </a:r>
            <a:r>
              <a:rPr lang="fr-BE" dirty="0" smtClean="0"/>
              <a:t> + c = ax²+2apx+ap²+ q</a:t>
            </a:r>
          </a:p>
          <a:p>
            <a:r>
              <a:rPr lang="fr-BE" dirty="0" smtClean="0"/>
              <a:t>a.x² + </a:t>
            </a:r>
            <a:r>
              <a:rPr lang="fr-BE" dirty="0" err="1" smtClean="0">
                <a:solidFill>
                  <a:srgbClr val="0000FF"/>
                </a:solidFill>
              </a:rPr>
              <a:t>b.x</a:t>
            </a:r>
            <a:r>
              <a:rPr lang="fr-BE" dirty="0" smtClean="0"/>
              <a:t> + </a:t>
            </a:r>
            <a:r>
              <a:rPr lang="fr-BE" dirty="0" smtClean="0">
                <a:solidFill>
                  <a:srgbClr val="00A249"/>
                </a:solidFill>
              </a:rPr>
              <a:t>c</a:t>
            </a:r>
            <a:r>
              <a:rPr lang="fr-BE" dirty="0" smtClean="0"/>
              <a:t> = ax²+</a:t>
            </a:r>
            <a:r>
              <a:rPr lang="fr-BE" dirty="0" smtClean="0">
                <a:solidFill>
                  <a:srgbClr val="0000FF"/>
                </a:solidFill>
              </a:rPr>
              <a:t>2apx</a:t>
            </a:r>
            <a:r>
              <a:rPr lang="fr-BE" dirty="0" smtClean="0"/>
              <a:t>+</a:t>
            </a:r>
            <a:r>
              <a:rPr lang="fr-BE" dirty="0" smtClean="0">
                <a:solidFill>
                  <a:srgbClr val="00B050"/>
                </a:solidFill>
              </a:rPr>
              <a:t>ap²+ q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248366" y="3452262"/>
            <a:ext cx="1539829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Formules 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6228184" y="3420707"/>
                <a:ext cx="1152128" cy="1464760"/>
              </a:xfrm>
              <a:prstGeom prst="rect">
                <a:avLst/>
              </a:prstGeom>
              <a:gradFill>
                <a:gsLst>
                  <a:gs pos="0">
                    <a:srgbClr val="A7CBFF"/>
                  </a:gs>
                  <a:gs pos="39999">
                    <a:srgbClr val="C1E0FF"/>
                  </a:gs>
                  <a:gs pos="70000">
                    <a:srgbClr val="C4D6EB"/>
                  </a:gs>
                  <a:gs pos="100000">
                    <a:srgbClr val="F9FCCC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fr-BE" dirty="0" smtClean="0">
                    <a:solidFill>
                      <a:srgbClr val="0000FF"/>
                    </a:solidFill>
                  </a:rPr>
                  <a:t>b.x</a:t>
                </a:r>
                <a:r>
                  <a:rPr lang="fr-BE" dirty="0" smtClean="0"/>
                  <a:t> = </a:t>
                </a:r>
                <a:r>
                  <a:rPr lang="fr-BE" dirty="0" smtClean="0">
                    <a:solidFill>
                      <a:srgbClr val="0000FF"/>
                    </a:solidFill>
                  </a:rPr>
                  <a:t>2apx</a:t>
                </a:r>
              </a:p>
              <a:p>
                <a:r>
                  <a:rPr lang="fr-BE" dirty="0" err="1" smtClean="0"/>
                  <a:t>b.</a:t>
                </a:r>
                <a:r>
                  <a:rPr lang="fr-BE" strike="sngStrike" dirty="0" err="1" smtClean="0"/>
                  <a:t>x</a:t>
                </a:r>
                <a:r>
                  <a:rPr lang="fr-BE" dirty="0" smtClean="0"/>
                  <a:t> = 2ap</a:t>
                </a:r>
                <a:r>
                  <a:rPr lang="fr-BE" strike="sngStrike" dirty="0"/>
                  <a:t>x</a:t>
                </a:r>
              </a:p>
              <a:p>
                <a:r>
                  <a:rPr lang="fr-BE" dirty="0" smtClean="0"/>
                  <a:t>    b= 2ap</a:t>
                </a:r>
              </a:p>
              <a:p>
                <a:r>
                  <a:rPr lang="fr-BE" dirty="0" smtClean="0"/>
                  <a:t>    </a:t>
                </a:r>
                <a:r>
                  <a:rPr lang="fr-BE" sz="2400" b="1" dirty="0" smtClean="0">
                    <a:solidFill>
                      <a:srgbClr val="0000FF"/>
                    </a:solidFill>
                  </a:rPr>
                  <a:t>p</a:t>
                </a:r>
                <a14:m>
                  <m:oMath xmlns:m="http://schemas.openxmlformats.org/officeDocument/2006/math">
                    <m:r>
                      <a:rPr lang="fr-BE" sz="2400" b="1" i="0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24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𝐛</m:t>
                        </m:r>
                      </m:num>
                      <m:den>
                        <m:r>
                          <a:rPr lang="fr-BE" sz="2400" b="1" i="0">
                            <a:solidFill>
                              <a:srgbClr val="0000FF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fr-BE" sz="24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𝐚</m:t>
                        </m:r>
                      </m:den>
                    </m:f>
                  </m:oMath>
                </a14:m>
                <a:endParaRPr lang="fr-BE" sz="2400" b="1" dirty="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3420707"/>
                <a:ext cx="1152128" cy="14647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7434407" y="3429000"/>
                <a:ext cx="1468257" cy="2890022"/>
              </a:xfrm>
              <a:prstGeom prst="rect">
                <a:avLst/>
              </a:prstGeom>
              <a:gradFill>
                <a:gsLst>
                  <a:gs pos="0">
                    <a:srgbClr val="B6DF89"/>
                  </a:gs>
                  <a:gs pos="39999">
                    <a:schemeClr val="accent3">
                      <a:lumMod val="40000"/>
                      <a:lumOff val="60000"/>
                    </a:schemeClr>
                  </a:gs>
                  <a:gs pos="7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F9FCCC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fr-BE" dirty="0" smtClean="0">
                    <a:solidFill>
                      <a:srgbClr val="00A249"/>
                    </a:solidFill>
                  </a:rPr>
                  <a:t>c</a:t>
                </a:r>
                <a:r>
                  <a:rPr lang="fr-BE" dirty="0" smtClean="0"/>
                  <a:t> = </a:t>
                </a:r>
                <a:r>
                  <a:rPr lang="fr-BE" dirty="0" err="1" smtClean="0">
                    <a:solidFill>
                      <a:srgbClr val="00B050"/>
                    </a:solidFill>
                  </a:rPr>
                  <a:t>ap</a:t>
                </a:r>
                <a:r>
                  <a:rPr lang="fr-BE" dirty="0" smtClean="0">
                    <a:solidFill>
                      <a:srgbClr val="00B050"/>
                    </a:solidFill>
                  </a:rPr>
                  <a:t>²+ q</a:t>
                </a:r>
              </a:p>
              <a:p>
                <a:r>
                  <a:rPr lang="fr-BE" dirty="0" smtClean="0"/>
                  <a:t>c - </a:t>
                </a:r>
                <a:r>
                  <a:rPr lang="fr-BE" dirty="0" err="1" smtClean="0"/>
                  <a:t>ap</a:t>
                </a:r>
                <a:r>
                  <a:rPr lang="fr-BE" dirty="0" smtClean="0"/>
                  <a:t>² = q</a:t>
                </a:r>
              </a:p>
              <a:p>
                <a:r>
                  <a:rPr lang="fr-BE" dirty="0" smtClean="0">
                    <a:solidFill>
                      <a:srgbClr val="00A249"/>
                    </a:solidFill>
                  </a:rPr>
                  <a:t>c</a:t>
                </a:r>
                <a:r>
                  <a:rPr lang="fr-BE" dirty="0" smtClean="0"/>
                  <a:t> - </a:t>
                </a:r>
                <a:r>
                  <a:rPr lang="fr-BE" dirty="0" err="1" smtClean="0">
                    <a:solidFill>
                      <a:srgbClr val="00B05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fr-BE" b="0" i="0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𝐛</m:t>
                        </m:r>
                      </m:num>
                      <m:den>
                        <m:r>
                          <a:rPr lang="fr-BE" b="1" i="0">
                            <a:solidFill>
                              <a:srgbClr val="0000FF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𝐚</m:t>
                        </m:r>
                      </m:den>
                    </m:f>
                    <m:r>
                      <a:rPr lang="fr-BE" b="1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fr-BE" dirty="0" smtClean="0">
                    <a:solidFill>
                      <a:srgbClr val="00B050"/>
                    </a:solidFill>
                  </a:rPr>
                  <a:t>² = q</a:t>
                </a:r>
              </a:p>
              <a:p>
                <a:r>
                  <a:rPr lang="fr-BE" dirty="0" smtClean="0">
                    <a:solidFill>
                      <a:srgbClr val="00A249"/>
                    </a:solidFill>
                  </a:rPr>
                  <a:t>c</a:t>
                </a:r>
                <a:r>
                  <a:rPr lang="fr-BE" dirty="0" smtClean="0"/>
                  <a:t> - </a:t>
                </a:r>
                <a:r>
                  <a:rPr lang="fr-BE" dirty="0" err="1" smtClean="0">
                    <a:solidFill>
                      <a:srgbClr val="00B050"/>
                    </a:solidFill>
                  </a:rPr>
                  <a:t>a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𝟒𝐚</m:t>
                        </m:r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fr-BE" dirty="0" smtClean="0">
                    <a:solidFill>
                      <a:srgbClr val="00B050"/>
                    </a:solidFill>
                  </a:rPr>
                  <a:t> = q</a:t>
                </a:r>
              </a:p>
              <a:p>
                <a:r>
                  <a:rPr lang="fr-BE" dirty="0" smtClean="0">
                    <a:solidFill>
                      <a:srgbClr val="00A249"/>
                    </a:solidFill>
                  </a:rPr>
                  <a:t>c</a:t>
                </a:r>
                <a:r>
                  <a:rPr lang="fr-BE" dirty="0" smtClean="0"/>
                  <a:t> - </a:t>
                </a:r>
                <a:r>
                  <a:rPr lang="fr-BE" strike="sngStrike" dirty="0" smtClean="0">
                    <a:solidFill>
                      <a:srgbClr val="00B050"/>
                    </a:solidFill>
                  </a:rPr>
                  <a:t>a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𝟒𝐚</m:t>
                        </m:r>
                        <m:r>
                          <a:rPr lang="fr-BE" b="1" i="0" strike="sngStrike" baseline="3000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fr-BE" dirty="0" smtClean="0">
                    <a:solidFill>
                      <a:srgbClr val="00B050"/>
                    </a:solidFill>
                  </a:rPr>
                  <a:t> = q</a:t>
                </a:r>
              </a:p>
              <a:p>
                <a:r>
                  <a:rPr lang="fr-BE" dirty="0" smtClean="0">
                    <a:solidFill>
                      <a:srgbClr val="00A249"/>
                    </a:solidFill>
                  </a:rPr>
                  <a:t>c</a:t>
                </a:r>
                <a:r>
                  <a:rPr lang="fr-BE" dirty="0" smtClean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𝟒𝐚</m:t>
                        </m:r>
                      </m:den>
                    </m:f>
                  </m:oMath>
                </a14:m>
                <a:r>
                  <a:rPr lang="fr-BE" dirty="0" smtClean="0">
                    <a:solidFill>
                      <a:srgbClr val="00B050"/>
                    </a:solidFill>
                  </a:rPr>
                  <a:t> = q</a:t>
                </a:r>
              </a:p>
              <a:p>
                <a:r>
                  <a:rPr lang="fr-BE" sz="2400" b="1" dirty="0">
                    <a:solidFill>
                      <a:srgbClr val="00B050"/>
                    </a:solidFill>
                  </a:rPr>
                  <a:t>q</a:t>
                </a:r>
                <a14:m>
                  <m:oMath xmlns:m="http://schemas.openxmlformats.org/officeDocument/2006/math">
                    <m:r>
                      <a:rPr lang="fr-BE" sz="2400">
                        <a:solidFill>
                          <a:srgbClr val="00B05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2400" b="1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𝟒𝐚𝐜</m:t>
                        </m:r>
                        <m:r>
                          <a:rPr lang="fr-BE" sz="2400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 sz="2400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sz="2400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sz="2400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𝟒𝐚</m:t>
                        </m:r>
                      </m:den>
                    </m:f>
                  </m:oMath>
                </a14:m>
                <a:endParaRPr lang="fr-BE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4407" y="3429000"/>
                <a:ext cx="1468257" cy="289002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ZoneTexte 16"/>
          <p:cNvSpPr txBox="1"/>
          <p:nvPr/>
        </p:nvSpPr>
        <p:spPr>
          <a:xfrm>
            <a:off x="3248366" y="5111624"/>
            <a:ext cx="1773092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Conclusion 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347864" y="5661248"/>
                <a:ext cx="3888432" cy="1027589"/>
              </a:xfrm>
              <a:prstGeom prst="rect">
                <a:avLst/>
              </a:prstGeom>
              <a:gradFill flip="none" rotWithShape="0">
                <a:gsLst>
                  <a:gs pos="0">
                    <a:srgbClr val="FFFF8B"/>
                  </a:gs>
                  <a:gs pos="65000">
                    <a:srgbClr val="FFFF00"/>
                  </a:gs>
                  <a:gs pos="100000">
                    <a:srgbClr val="DDD8F8"/>
                  </a:gs>
                </a:gsLst>
                <a:lin ang="5400000" scaled="0"/>
                <a:tileRect/>
              </a:grad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BE" sz="2400" b="1" dirty="0">
                    <a:solidFill>
                      <a:srgbClr val="7030A0"/>
                    </a:solidFill>
                  </a:rPr>
                  <a:t>a.x² + </a:t>
                </a:r>
                <a:r>
                  <a:rPr lang="fr-BE" sz="2400" b="1" dirty="0" err="1">
                    <a:solidFill>
                      <a:srgbClr val="7030A0"/>
                    </a:solidFill>
                  </a:rPr>
                  <a:t>b.x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 + c = a.(</a:t>
                </a:r>
                <a:r>
                  <a:rPr lang="fr-BE" sz="2400" b="1" dirty="0" err="1">
                    <a:solidFill>
                      <a:srgbClr val="7030A0"/>
                    </a:solidFill>
                  </a:rPr>
                  <a:t>x+p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)²+ </a:t>
                </a:r>
                <a:r>
                  <a:rPr lang="fr-BE" sz="2400" b="1" dirty="0" smtClean="0">
                    <a:solidFill>
                      <a:srgbClr val="7030A0"/>
                    </a:solidFill>
                  </a:rPr>
                  <a:t>q</a:t>
                </a:r>
              </a:p>
              <a:p>
                <a:pPr algn="ctr"/>
                <a:r>
                  <a:rPr lang="fr-BE" sz="2400" b="1" dirty="0" smtClean="0">
                    <a:solidFill>
                      <a:srgbClr val="7030A0"/>
                    </a:solidFill>
                  </a:rPr>
                  <a:t>Avec 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p</a:t>
                </a:r>
                <a14:m>
                  <m:oMath xmlns:m="http://schemas.openxmlformats.org/officeDocument/2006/math">
                    <m:r>
                      <a:rPr lang="fr-BE" sz="2400" b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𝐛</m:t>
                        </m:r>
                      </m:num>
                      <m:den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𝟐𝐚</m:t>
                        </m:r>
                      </m:den>
                    </m:f>
                  </m:oMath>
                </a14:m>
                <a:r>
                  <a:rPr lang="fr-BE" sz="2400" b="1" dirty="0" smtClean="0">
                    <a:solidFill>
                      <a:srgbClr val="7030A0"/>
                    </a:solidFill>
                  </a:rPr>
                  <a:t> et 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q</a:t>
                </a:r>
                <a14:m>
                  <m:oMath xmlns:m="http://schemas.openxmlformats.org/officeDocument/2006/math">
                    <m:r>
                      <a:rPr lang="fr-BE" sz="2400" b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𝟒𝐚𝐜</m:t>
                        </m:r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𝟒𝐚</m:t>
                        </m:r>
                      </m:den>
                    </m:f>
                  </m:oMath>
                </a14:m>
                <a:endParaRPr lang="fr-BE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5661248"/>
                <a:ext cx="3888432" cy="10275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3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4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9" grpId="0" build="p"/>
      <p:bldP spid="10" grpId="0" build="p"/>
      <p:bldP spid="12" grpId="0" animBg="1"/>
      <p:bldP spid="13" grpId="0" build="p" animBg="1"/>
      <p:bldP spid="15" grpId="0" build="p" animBg="1"/>
      <p:bldP spid="17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8" y="2348880"/>
            <a:ext cx="2952328" cy="4349457"/>
          </a:xfrm>
          <a:prstGeom prst="rect">
            <a:avLst/>
          </a:prstGeom>
          <a:ln w="12700" cmpd="sng">
            <a:gradFill>
              <a:gsLst>
                <a:gs pos="0">
                  <a:schemeClr val="tx2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ZoneTexte 7"/>
          <p:cNvSpPr txBox="1"/>
          <p:nvPr/>
        </p:nvSpPr>
        <p:spPr>
          <a:xfrm>
            <a:off x="251520" y="116632"/>
            <a:ext cx="1498846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sz="2400" b="1" u="sng" dirty="0" smtClean="0">
                <a:solidFill>
                  <a:schemeClr val="tx2"/>
                </a:solidFill>
              </a:rPr>
              <a:t>Exemple:</a:t>
            </a:r>
            <a:endParaRPr lang="fr-BE" sz="2400" b="1" u="sng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5201816" y="116632"/>
                <a:ext cx="3888432" cy="1027589"/>
              </a:xfrm>
              <a:prstGeom prst="rect">
                <a:avLst/>
              </a:prstGeom>
              <a:gradFill flip="none" rotWithShape="0">
                <a:gsLst>
                  <a:gs pos="0">
                    <a:srgbClr val="FFFF8B"/>
                  </a:gs>
                  <a:gs pos="65000">
                    <a:srgbClr val="FFFF00"/>
                  </a:gs>
                  <a:gs pos="100000">
                    <a:srgbClr val="DDD8F8"/>
                  </a:gs>
                </a:gsLst>
                <a:lin ang="5400000" scaled="0"/>
                <a:tileRect/>
              </a:grad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BE" sz="2400" b="1" dirty="0">
                    <a:solidFill>
                      <a:srgbClr val="7030A0"/>
                    </a:solidFill>
                  </a:rPr>
                  <a:t>a.x² + </a:t>
                </a:r>
                <a:r>
                  <a:rPr lang="fr-BE" sz="2400" b="1" dirty="0" err="1">
                    <a:solidFill>
                      <a:srgbClr val="7030A0"/>
                    </a:solidFill>
                  </a:rPr>
                  <a:t>b.x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 + c = a.(</a:t>
                </a:r>
                <a:r>
                  <a:rPr lang="fr-BE" sz="2400" b="1" dirty="0" err="1">
                    <a:solidFill>
                      <a:srgbClr val="7030A0"/>
                    </a:solidFill>
                  </a:rPr>
                  <a:t>x+p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)²+ </a:t>
                </a:r>
                <a:r>
                  <a:rPr lang="fr-BE" sz="2400" b="1" dirty="0" smtClean="0">
                    <a:solidFill>
                      <a:srgbClr val="7030A0"/>
                    </a:solidFill>
                  </a:rPr>
                  <a:t>q</a:t>
                </a:r>
              </a:p>
              <a:p>
                <a:pPr algn="ctr"/>
                <a:r>
                  <a:rPr lang="fr-BE" sz="2400" b="1" dirty="0" smtClean="0">
                    <a:solidFill>
                      <a:srgbClr val="7030A0"/>
                    </a:solidFill>
                  </a:rPr>
                  <a:t>Avec 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p</a:t>
                </a:r>
                <a14:m>
                  <m:oMath xmlns:m="http://schemas.openxmlformats.org/officeDocument/2006/math">
                    <m:r>
                      <a:rPr lang="fr-BE" sz="2400" b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𝐛</m:t>
                        </m:r>
                      </m:num>
                      <m:den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𝟐𝐚</m:t>
                        </m:r>
                      </m:den>
                    </m:f>
                  </m:oMath>
                </a14:m>
                <a:r>
                  <a:rPr lang="fr-BE" sz="2400" b="1" dirty="0" smtClean="0">
                    <a:solidFill>
                      <a:srgbClr val="7030A0"/>
                    </a:solidFill>
                  </a:rPr>
                  <a:t> et </a:t>
                </a:r>
                <a:r>
                  <a:rPr lang="fr-BE" sz="2400" b="1" dirty="0">
                    <a:solidFill>
                      <a:srgbClr val="7030A0"/>
                    </a:solidFill>
                  </a:rPr>
                  <a:t>q</a:t>
                </a:r>
                <a14:m>
                  <m:oMath xmlns:m="http://schemas.openxmlformats.org/officeDocument/2006/math">
                    <m:r>
                      <a:rPr lang="fr-BE" sz="2400" b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BE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𝟒𝐚𝐜</m:t>
                        </m:r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𝐛</m:t>
                        </m:r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fr-BE" sz="24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𝟒𝐚</m:t>
                        </m:r>
                      </m:den>
                    </m:f>
                  </m:oMath>
                </a14:m>
                <a:endParaRPr lang="fr-BE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1816" y="116632"/>
                <a:ext cx="3888432" cy="102758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9050"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0070C0"/>
                    </a:gs>
                    <a:gs pos="100000">
                      <a:srgbClr val="FF0000"/>
                    </a:gs>
                  </a:gsLst>
                  <a:lin ang="5400000" scaled="0"/>
                </a:gra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oneTexte 1"/>
          <p:cNvSpPr txBox="1"/>
          <p:nvPr/>
        </p:nvSpPr>
        <p:spPr>
          <a:xfrm>
            <a:off x="143508" y="692696"/>
            <a:ext cx="4932548" cy="923330"/>
          </a:xfrm>
          <a:prstGeom prst="rect">
            <a:avLst/>
          </a:prstGeom>
          <a:gradFill flip="none" rotWithShape="0">
            <a:gsLst>
              <a:gs pos="0">
                <a:srgbClr val="FFFF8B"/>
              </a:gs>
              <a:gs pos="65000">
                <a:srgbClr val="FFFF00"/>
              </a:gs>
              <a:gs pos="100000">
                <a:srgbClr val="DDD8F8"/>
              </a:gs>
            </a:gsLst>
            <a:lin ang="5400000" scaled="0"/>
            <a:tileRect/>
          </a:gradFill>
          <a:ln w="19050"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0070C0"/>
                </a:gs>
                <a:gs pos="100000">
                  <a:srgbClr val="FF0000"/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2400" b="1">
                <a:solidFill>
                  <a:srgbClr val="7030A0"/>
                </a:solidFill>
              </a:defRPr>
            </a:lvl1pPr>
          </a:lstStyle>
          <a:p>
            <a:r>
              <a:rPr lang="fr-BE" sz="1800" dirty="0">
                <a:solidFill>
                  <a:schemeClr val="tx1"/>
                </a:solidFill>
              </a:rPr>
              <a:t>f(x)= -3 x² + 24 x - 45 </a:t>
            </a:r>
            <a:r>
              <a:rPr lang="fr-BE" sz="1800" b="0" dirty="0">
                <a:solidFill>
                  <a:schemeClr val="tx1"/>
                </a:solidFill>
              </a:rPr>
              <a:t>(a</a:t>
            </a:r>
            <a:r>
              <a:rPr lang="fr-BE" sz="1800" b="0" dirty="0" smtClean="0">
                <a:solidFill>
                  <a:schemeClr val="tx1"/>
                </a:solidFill>
              </a:rPr>
              <a:t>= -</a:t>
            </a:r>
            <a:r>
              <a:rPr lang="fr-BE" sz="1800" b="0" dirty="0">
                <a:solidFill>
                  <a:schemeClr val="tx1"/>
                </a:solidFill>
              </a:rPr>
              <a:t>3, b</a:t>
            </a:r>
            <a:r>
              <a:rPr lang="fr-BE" sz="1800" b="0" dirty="0" smtClean="0">
                <a:solidFill>
                  <a:schemeClr val="tx1"/>
                </a:solidFill>
              </a:rPr>
              <a:t>= 24</a:t>
            </a:r>
            <a:r>
              <a:rPr lang="fr-BE" sz="1800" b="0" dirty="0">
                <a:solidFill>
                  <a:schemeClr val="tx1"/>
                </a:solidFill>
              </a:rPr>
              <a:t>, c</a:t>
            </a:r>
            <a:r>
              <a:rPr lang="fr-BE" sz="1800" b="0" dirty="0" smtClean="0">
                <a:solidFill>
                  <a:schemeClr val="tx1"/>
                </a:solidFill>
              </a:rPr>
              <a:t>= -</a:t>
            </a:r>
            <a:r>
              <a:rPr lang="fr-BE" sz="1800" b="0" dirty="0">
                <a:solidFill>
                  <a:schemeClr val="tx1"/>
                </a:solidFill>
              </a:rPr>
              <a:t>45)</a:t>
            </a:r>
          </a:p>
          <a:p>
            <a:r>
              <a:rPr lang="fr-BE" sz="1800" b="0" dirty="0">
                <a:solidFill>
                  <a:schemeClr val="tx1"/>
                </a:solidFill>
              </a:rPr>
              <a:t>On calcule p et q selon les formules : p = </a:t>
            </a:r>
            <a:r>
              <a:rPr lang="fr-BE" sz="180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-4</a:t>
            </a:r>
            <a:r>
              <a:rPr lang="fr-BE" sz="1800" b="0" dirty="0">
                <a:solidFill>
                  <a:schemeClr val="tx1"/>
                </a:solidFill>
              </a:rPr>
              <a:t> et q = </a:t>
            </a:r>
            <a:r>
              <a:rPr lang="fr-BE" sz="1800" b="0" dirty="0">
                <a:solidFill>
                  <a:srgbClr val="00B050"/>
                </a:solidFill>
              </a:rPr>
              <a:t>3</a:t>
            </a:r>
          </a:p>
          <a:p>
            <a:r>
              <a:rPr lang="fr-BE" sz="1800" b="0" dirty="0">
                <a:solidFill>
                  <a:schemeClr val="tx1"/>
                </a:solidFill>
              </a:rPr>
              <a:t>-3 x² + 24 x – 45 = -3.(x </a:t>
            </a:r>
            <a:r>
              <a:rPr lang="fr-BE" sz="180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- 4</a:t>
            </a:r>
            <a:r>
              <a:rPr lang="fr-BE" sz="1800" b="0" dirty="0">
                <a:solidFill>
                  <a:schemeClr val="tx1"/>
                </a:solidFill>
              </a:rPr>
              <a:t>)² + </a:t>
            </a:r>
            <a:r>
              <a:rPr lang="fr-BE" sz="1800" b="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294112" y="2271220"/>
            <a:ext cx="5670376" cy="1754326"/>
          </a:xfrm>
          <a:prstGeom prst="rect">
            <a:avLst/>
          </a:prstGeom>
          <a:gradFill>
            <a:gsLst>
              <a:gs pos="0">
                <a:srgbClr val="A7CBFF"/>
              </a:gs>
              <a:gs pos="39999">
                <a:srgbClr val="C1E0FF"/>
              </a:gs>
              <a:gs pos="70000">
                <a:srgbClr val="C4D6EB"/>
              </a:gs>
              <a:gs pos="100000">
                <a:srgbClr val="F9FCCC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r>
              <a:rPr lang="fr-BE" dirty="0"/>
              <a:t>Une </a:t>
            </a:r>
            <a:r>
              <a:rPr lang="fr-BE" dirty="0" smtClean="0"/>
              <a:t>translation horizontale de </a:t>
            </a:r>
            <a:r>
              <a:rPr lang="fr-BE" dirty="0" smtClean="0">
                <a:solidFill>
                  <a:srgbClr val="0070C0"/>
                </a:solidFill>
              </a:rPr>
              <a:t>4</a:t>
            </a:r>
            <a:r>
              <a:rPr lang="fr-BE" dirty="0" smtClean="0"/>
              <a:t> vers la droite,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BE" dirty="0" smtClean="0"/>
              <a:t>Un étirement de -3,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BE" dirty="0" smtClean="0"/>
              <a:t>Une translation verticale de </a:t>
            </a:r>
            <a:r>
              <a:rPr lang="fr-BE" dirty="0" smtClean="0">
                <a:solidFill>
                  <a:srgbClr val="00B050"/>
                </a:solidFill>
              </a:rPr>
              <a:t>3</a:t>
            </a:r>
            <a:r>
              <a:rPr lang="fr-BE" dirty="0" smtClean="0"/>
              <a:t> vers le haut.</a:t>
            </a:r>
          </a:p>
          <a:p>
            <a:r>
              <a:rPr lang="fr-BE" dirty="0" smtClean="0"/>
              <a:t>Son sommet est devenu le point (</a:t>
            </a:r>
            <a:r>
              <a:rPr lang="fr-BE" dirty="0" smtClean="0">
                <a:solidFill>
                  <a:srgbClr val="0070C0"/>
                </a:solidFill>
              </a:rPr>
              <a:t>4</a:t>
            </a:r>
            <a:r>
              <a:rPr lang="fr-BE" dirty="0" smtClean="0"/>
              <a:t>,</a:t>
            </a:r>
            <a:r>
              <a:rPr lang="fr-BE" dirty="0" smtClean="0">
                <a:solidFill>
                  <a:srgbClr val="00B050"/>
                </a:solidFill>
              </a:rPr>
              <a:t>3</a:t>
            </a:r>
            <a:r>
              <a:rPr lang="fr-BE" dirty="0" smtClean="0"/>
              <a:t>) ; son axe de symétrie est devenu x=4 ; ses racines sont 3 et 5 (∩ axe X) ; son ordonnée à l’origine est -45 (∩ axe Y, valeur de c).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012160" y="4221088"/>
            <a:ext cx="2952328" cy="1200329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BE" dirty="0" smtClean="0"/>
              <a:t>Pour terminer, on peut tracer son graphique : écrire un tableau avec les valeurs déjà calculées et le compléter.</a:t>
            </a:r>
          </a:p>
        </p:txBody>
      </p:sp>
      <p:graphicFrame>
        <p:nvGraphicFramePr>
          <p:cNvPr id="21" name="Obje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403433"/>
              </p:ext>
            </p:extLst>
          </p:nvPr>
        </p:nvGraphicFramePr>
        <p:xfrm>
          <a:off x="3230562" y="4076804"/>
          <a:ext cx="2682875" cy="268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Feuille de calcul" r:id="rId6" imgW="2682097" imgH="2689780" progId="Excel.Sheet.12">
                  <p:embed/>
                </p:oleObj>
              </mc:Choice>
              <mc:Fallback>
                <p:oleObj name="Feuille de calcul" r:id="rId6" imgW="2682097" imgH="26897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30562" y="4076804"/>
                        <a:ext cx="2682875" cy="2689225"/>
                      </a:xfrm>
                      <a:prstGeom prst="rect">
                        <a:avLst/>
                      </a:prstGeom>
                      <a:gradFill>
                        <a:gsLst>
                          <a:gs pos="0">
                            <a:srgbClr val="FBEAC7"/>
                          </a:gs>
                          <a:gs pos="17999">
                            <a:srgbClr val="FEE7F2"/>
                          </a:gs>
                          <a:gs pos="36000">
                            <a:srgbClr val="FAC77D"/>
                          </a:gs>
                          <a:gs pos="61000">
                            <a:srgbClr val="FBA97D"/>
                          </a:gs>
                          <a:gs pos="82001">
                            <a:srgbClr val="FBD49C"/>
                          </a:gs>
                          <a:gs pos="100000">
                            <a:srgbClr val="FEE7F2"/>
                          </a:gs>
                        </a:gsLst>
                        <a:lin ang="5400000" scaled="0"/>
                      </a:gra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ZoneTexte 21"/>
          <p:cNvSpPr txBox="1"/>
          <p:nvPr/>
        </p:nvSpPr>
        <p:spPr>
          <a:xfrm>
            <a:off x="143508" y="1616026"/>
            <a:ext cx="7812868" cy="646331"/>
          </a:xfrm>
          <a:prstGeom prst="rect">
            <a:avLst/>
          </a:prstGeom>
          <a:gradFill>
            <a:gsLst>
              <a:gs pos="0">
                <a:srgbClr val="A7CBFF"/>
              </a:gs>
              <a:gs pos="39999">
                <a:srgbClr val="C1E0FF"/>
              </a:gs>
              <a:gs pos="70000">
                <a:srgbClr val="C4D6EB"/>
              </a:gs>
              <a:gs pos="100000">
                <a:srgbClr val="F9FCCC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>
                <a:solidFill>
                  <a:srgbClr val="0000FF"/>
                </a:solidFill>
              </a:defRPr>
            </a:lvl1pPr>
          </a:lstStyle>
          <a:p>
            <a:r>
              <a:rPr lang="fr-BE" dirty="0">
                <a:solidFill>
                  <a:schemeClr val="tx1"/>
                </a:solidFill>
              </a:rPr>
              <a:t>On peut en conclure que le graphique de f(x)= -3 x² + 24 x – 45 est obtenu à partir du graphique de f(x) = x² en lui faisant subir :</a:t>
            </a:r>
          </a:p>
        </p:txBody>
      </p:sp>
    </p:spTree>
    <p:extLst>
      <p:ext uri="{BB962C8B-B14F-4D97-AF65-F5344CB8AC3E}">
        <p14:creationId xmlns:p14="http://schemas.microsoft.com/office/powerpoint/2010/main" val="1955431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" decel="50000" autoRev="1" fill="hold">
                                          <p:stCondLst>
                                            <p:cond delay="9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" fill="hold">
                                          <p:stCondLst>
                                            <p:cond delay="17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build="p" animBg="1"/>
      <p:bldP spid="3" grpId="0" build="p" bldLvl="2" animBg="1"/>
      <p:bldP spid="20" grpId="0" animBg="1"/>
      <p:bldP spid="2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495</Words>
  <Application>Microsoft Office PowerPoint</Application>
  <PresentationFormat>Affichage à l'écran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Feuille de calcul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Jean-Marc GARD</dc:creator>
  <cp:lastModifiedBy>Jean-Marc GARD</cp:lastModifiedBy>
  <cp:revision>36</cp:revision>
  <dcterms:created xsi:type="dcterms:W3CDTF">2013-02-27T09:14:58Z</dcterms:created>
  <dcterms:modified xsi:type="dcterms:W3CDTF">2013-03-04T17:59:24Z</dcterms:modified>
</cp:coreProperties>
</file>