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DA2E"/>
    <a:srgbClr val="339933"/>
    <a:srgbClr val="E9EDF4"/>
    <a:srgbClr val="D0D8E8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859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0D858322-8079-4969-93F9-C1356AA12A49}" type="datetimeFigureOut">
              <a:rPr lang="fr-BE" smtClean="0"/>
              <a:t>17 mars 2013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FA6428C-3674-4BE6-AAF6-15E2B950051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2707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6428C-3674-4BE6-AAF6-15E2B9500519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60044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6428C-3674-4BE6-AAF6-15E2B9500519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8927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6428C-3674-4BE6-AAF6-15E2B9500519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8927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6428C-3674-4BE6-AAF6-15E2B9500519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8927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62F3-5C5F-44DF-8A19-FE6AF02A4E6C}" type="datetimeFigureOut">
              <a:rPr lang="fr-BE" smtClean="0"/>
              <a:t>17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AD47-8A0E-49FC-A093-FA4325D775B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01610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62F3-5C5F-44DF-8A19-FE6AF02A4E6C}" type="datetimeFigureOut">
              <a:rPr lang="fr-BE" smtClean="0"/>
              <a:t>17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AD47-8A0E-49FC-A093-FA4325D775B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9781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62F3-5C5F-44DF-8A19-FE6AF02A4E6C}" type="datetimeFigureOut">
              <a:rPr lang="fr-BE" smtClean="0"/>
              <a:t>17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AD47-8A0E-49FC-A093-FA4325D775B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8364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62F3-5C5F-44DF-8A19-FE6AF02A4E6C}" type="datetimeFigureOut">
              <a:rPr lang="fr-BE" smtClean="0"/>
              <a:t>17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AD47-8A0E-49FC-A093-FA4325D775B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5548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62F3-5C5F-44DF-8A19-FE6AF02A4E6C}" type="datetimeFigureOut">
              <a:rPr lang="fr-BE" smtClean="0"/>
              <a:t>17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AD47-8A0E-49FC-A093-FA4325D775B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61411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62F3-5C5F-44DF-8A19-FE6AF02A4E6C}" type="datetimeFigureOut">
              <a:rPr lang="fr-BE" smtClean="0"/>
              <a:t>17 mars 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AD47-8A0E-49FC-A093-FA4325D775B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04336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62F3-5C5F-44DF-8A19-FE6AF02A4E6C}" type="datetimeFigureOut">
              <a:rPr lang="fr-BE" smtClean="0"/>
              <a:t>17 mars 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AD47-8A0E-49FC-A093-FA4325D775B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14099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62F3-5C5F-44DF-8A19-FE6AF02A4E6C}" type="datetimeFigureOut">
              <a:rPr lang="fr-BE" smtClean="0"/>
              <a:t>17 mars 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AD47-8A0E-49FC-A093-FA4325D775B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65780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62F3-5C5F-44DF-8A19-FE6AF02A4E6C}" type="datetimeFigureOut">
              <a:rPr lang="fr-BE" smtClean="0"/>
              <a:t>17 mars 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AD47-8A0E-49FC-A093-FA4325D775B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75071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62F3-5C5F-44DF-8A19-FE6AF02A4E6C}" type="datetimeFigureOut">
              <a:rPr lang="fr-BE" smtClean="0"/>
              <a:t>17 mars 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AD47-8A0E-49FC-A093-FA4325D775B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6485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62F3-5C5F-44DF-8A19-FE6AF02A4E6C}" type="datetimeFigureOut">
              <a:rPr lang="fr-BE" smtClean="0"/>
              <a:t>17 mars 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9AD47-8A0E-49FC-A093-FA4325D775B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48176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D62F3-5C5F-44DF-8A19-FE6AF02A4E6C}" type="datetimeFigureOut">
              <a:rPr lang="fr-BE" smtClean="0"/>
              <a:t>17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9AD47-8A0E-49FC-A093-FA4325D775B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38951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856" y="165558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/>
          </a:bodyPr>
          <a:lstStyle/>
          <a:p>
            <a:pPr marL="0" lvl="1"/>
            <a:r>
              <a:rPr lang="fr-BE" sz="2400" b="1" i="1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L’amortissement progressif</a:t>
            </a:r>
            <a:endParaRPr lang="fr-BE" sz="2400" b="1" i="1" dirty="0"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9513" y="662191"/>
            <a:ext cx="1224136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BE" sz="2400" b="1" u="sng" dirty="0" smtClean="0">
                <a:solidFill>
                  <a:schemeClr val="tx2"/>
                </a:solidFill>
              </a:rPr>
              <a:t>Rappel</a:t>
            </a:r>
            <a:r>
              <a:rPr lang="fr-BE" sz="2400" b="1" dirty="0" smtClean="0">
                <a:solidFill>
                  <a:schemeClr val="tx2"/>
                </a:solidFill>
              </a:rPr>
              <a:t> :</a:t>
            </a:r>
            <a:endParaRPr lang="fr-BE" sz="2400" b="1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1679908" y="651566"/>
                <a:ext cx="6780524" cy="1383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harsh" dir="t"/>
                </a:scene3d>
                <a:sp3d/>
              </a:bodyPr>
              <a:lstStyle>
                <a:defPPr>
                  <a:defRPr lang="fr-FR"/>
                </a:defPPr>
                <a:lvl3pPr marL="457200" lvl="2">
                  <a:defRPr sz="2000" b="1" i="1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defRPr>
                </a:lvl3pPr>
              </a:lstStyle>
              <a:p>
                <a:r>
                  <a:rPr lang="fr-BE" sz="2400" dirty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Lorsqu’on rembourse un emprunt  </a:t>
                </a:r>
                <a:r>
                  <a:rPr lang="fr-BE" sz="2400" b="1" dirty="0">
                    <a:solidFill>
                      <a:srgbClr val="C00000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V</a:t>
                </a:r>
                <a:r>
                  <a:rPr lang="fr-BE" sz="2400" dirty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par une annuité de </a:t>
                </a:r>
                <a:r>
                  <a:rPr lang="fr-BE" sz="2400" b="1" dirty="0">
                    <a:solidFill>
                      <a:srgbClr val="C00000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n</a:t>
                </a:r>
                <a:r>
                  <a:rPr lang="fr-BE" sz="2400" dirty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termes </a:t>
                </a:r>
                <a:r>
                  <a:rPr lang="fr-BE" sz="2400" b="1" dirty="0">
                    <a:solidFill>
                      <a:srgbClr val="C00000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a</a:t>
                </a:r>
                <a:r>
                  <a:rPr lang="fr-BE" sz="2400" dirty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au taux </a:t>
                </a:r>
                <a:r>
                  <a:rPr lang="fr-BE" sz="2400" b="1" dirty="0">
                    <a:solidFill>
                      <a:srgbClr val="C00000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i</a:t>
                </a:r>
                <a:r>
                  <a:rPr lang="fr-BE" sz="2400" dirty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(</a:t>
                </a:r>
                <a:r>
                  <a:rPr lang="fr-BE" sz="2400" b="1" dirty="0">
                    <a:solidFill>
                      <a:srgbClr val="C00000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u</a:t>
                </a:r>
                <a:r>
                  <a:rPr lang="fr-BE" sz="2400" dirty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= 1+i) : </a:t>
                </a:r>
              </a:p>
              <a:p>
                <a:pPr algn="ctr"/>
                <a:r>
                  <a:rPr lang="fr-BE" sz="2400" dirty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2400" smtClean="0">
                            <a:solidFill>
                              <a:srgbClr val="00B05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V</m:t>
                        </m:r>
                        <m:r>
                          <m:rPr>
                            <m:sty m:val="p"/>
                          </m:rPr>
                          <a:rPr lang="fr-BE" sz="240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i</m:t>
                        </m:r>
                        <m:sSup>
                          <m:sSupPr>
                            <m:ctrlPr>
                              <a:rPr lang="fr-BE" sz="2400" i="1" smtClean="0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fr-BE" sz="2400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fr-BE" sz="2400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fr-BE" sz="2400" b="0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 b="0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  <m:r>
                          <a:rPr lang="fr-BE" sz="2400" b="0" i="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fr-BE" sz="2400" dirty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2400" smtClean="0">
                            <a:solidFill>
                              <a:srgbClr val="00B05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A</m:t>
                        </m:r>
                        <m:r>
                          <m:rPr>
                            <m:sty m:val="p"/>
                          </m:rPr>
                          <a:rPr lang="fr-BE" sz="240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i</m:t>
                        </m:r>
                      </m:num>
                      <m:den>
                        <m:sSup>
                          <m:sSupPr>
                            <m:ctrlPr>
                              <a:rPr lang="fr-BE" sz="2400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fr-BE" sz="2400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  <m:r>
                          <a:rPr lang="fr-BE" sz="2400" i="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fr-BE" sz="2400" dirty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; </a:t>
                </a:r>
                <a:r>
                  <a:rPr lang="fr-BE" sz="2400" b="1" dirty="0">
                    <a:solidFill>
                      <a:srgbClr val="C00000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A</a:t>
                </a:r>
                <a:r>
                  <a:rPr lang="fr-BE" sz="2400" dirty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étant l’annuité</a:t>
                </a:r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9908" y="651566"/>
                <a:ext cx="6780524" cy="1383071"/>
              </a:xfrm>
              <a:prstGeom prst="rect">
                <a:avLst/>
              </a:prstGeom>
              <a:blipFill rotWithShape="1">
                <a:blip r:embed="rId4"/>
                <a:stretch>
                  <a:fillRect l="-1619" t="-4405" r="-1799" b="-6608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oneTexte 10"/>
              <p:cNvSpPr txBox="1"/>
              <p:nvPr/>
            </p:nvSpPr>
            <p:spPr>
              <a:xfrm>
                <a:off x="6464961" y="2255799"/>
                <a:ext cx="1995471" cy="12442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harsh" dir="t"/>
                </a:scene3d>
                <a:sp3d/>
              </a:bodyPr>
              <a:lstStyle/>
              <a:p>
                <a:pPr marL="0" lvl="1"/>
                <a:r>
                  <a:rPr lang="fr-BE" sz="2000" dirty="0" smtClean="0">
                    <a:solidFill>
                      <a:srgbClr val="FF0000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a</a:t>
                </a:r>
                <a:r>
                  <a:rPr lang="fr-BE" sz="2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.(</a:t>
                </a:r>
                <a:r>
                  <a:rPr lang="fr-BE" sz="2000" dirty="0" err="1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b+c</a:t>
                </a:r>
                <a:r>
                  <a:rPr lang="fr-BE" sz="2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)= </a:t>
                </a:r>
                <a:r>
                  <a:rPr lang="fr-BE" sz="2000" dirty="0" err="1" smtClean="0">
                    <a:solidFill>
                      <a:srgbClr val="FF0000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a</a:t>
                </a:r>
                <a:r>
                  <a:rPr lang="fr-BE" sz="2000" dirty="0" err="1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.b</a:t>
                </a:r>
                <a:r>
                  <a:rPr lang="fr-BE" sz="2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+ </a:t>
                </a:r>
                <a:r>
                  <a:rPr lang="fr-BE" sz="2000" dirty="0" err="1" smtClean="0">
                    <a:solidFill>
                      <a:srgbClr val="FF0000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a</a:t>
                </a:r>
                <a:r>
                  <a:rPr lang="fr-BE" sz="2000" dirty="0" err="1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.c</a:t>
                </a:r>
                <a:endParaRPr lang="fr-BE" sz="2000" dirty="0" smtClean="0">
                  <a:solidFill>
                    <a:schemeClr val="tx2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  <a:p>
                <a:pPr marL="0" lvl="1"/>
                <a:endParaRPr lang="fr-BE" sz="1400" dirty="0" smtClean="0">
                  <a:solidFill>
                    <a:schemeClr val="tx2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  <a:p>
                <a:pPr marL="0" lvl="1"/>
                <a14:m>
                  <m:oMath xmlns:m="http://schemas.openxmlformats.org/officeDocument/2006/math">
                    <m:f>
                      <m:fPr>
                        <m:ctrlPr>
                          <a:rPr lang="fr-BE" sz="2800" i="1" smtClean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2800" b="0" i="0" smtClean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a</m:t>
                        </m:r>
                        <m:r>
                          <a:rPr lang="fr-BE" sz="2800" b="0" i="0" smtClean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fr-BE" sz="2800" b="0" i="0" smtClean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r-BE" sz="2800" b="0" i="0" smtClean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c</m:t>
                        </m:r>
                      </m:den>
                    </m:f>
                  </m:oMath>
                </a14:m>
                <a:r>
                  <a:rPr lang="fr-BE" sz="28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800" i="1" smtClean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2800" b="0" i="0" smtClean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r-BE" sz="2800" b="0" i="0" smtClean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c</m:t>
                        </m:r>
                      </m:den>
                    </m:f>
                    <m:r>
                      <a:rPr lang="fr-BE" sz="2800" b="0" i="0" smtClean="0">
                        <a:solidFill>
                          <a:schemeClr val="tx2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fr-BE" sz="2800" b="0" i="1" smtClean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2800" b="0" i="0" smtClean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r-BE" sz="2800" b="0" i="0" smtClean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c</m:t>
                        </m:r>
                      </m:den>
                    </m:f>
                  </m:oMath>
                </a14:m>
                <a:endParaRPr lang="fr-BE" sz="2800" dirty="0">
                  <a:solidFill>
                    <a:schemeClr val="tx2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1" name="ZoneText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4961" y="2255799"/>
                <a:ext cx="1995471" cy="1244251"/>
              </a:xfrm>
              <a:prstGeom prst="rect">
                <a:avLst/>
              </a:prstGeom>
              <a:blipFill rotWithShape="1">
                <a:blip r:embed="rId5"/>
                <a:stretch>
                  <a:fillRect l="-3976" t="-3431" r="-1835" b="-9804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2143326" y="2132112"/>
                <a:ext cx="4113222" cy="2676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fr-BE" sz="2400" i="1" smtClean="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2400" smtClean="0">
                            <a:solidFill>
                              <a:schemeClr val="tx1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Vi</m:t>
                        </m:r>
                        <m:sSup>
                          <m:sSupPr>
                            <m:ctrlPr>
                              <a:rPr lang="fr-BE" sz="2400" i="1">
                                <a:solidFill>
                                  <a:schemeClr val="tx1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fr-BE" sz="2400">
                                <a:solidFill>
                                  <a:schemeClr val="tx1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>
                                <a:solidFill>
                                  <a:schemeClr val="tx1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fr-BE" sz="2400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fr-BE" sz="2400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  <m:r>
                          <a:rPr lang="fr-BE" sz="2400" i="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fr-BE" sz="2400" dirty="0" smtClean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240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Vi</m:t>
                        </m:r>
                        <m:sSup>
                          <m:sSupPr>
                            <m:ctrlPr>
                              <a:rPr lang="fr-BE" sz="2400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0" i="0" smtClean="0">
                                <a:solidFill>
                                  <a:srgbClr val="0070C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fr-BE" sz="240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  <m:r>
                          <a:rPr lang="fr-BE" sz="2400" b="0" i="1" smtClean="0">
                            <a:solidFill>
                              <a:srgbClr val="0070C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−1+1)</m:t>
                        </m:r>
                      </m:num>
                      <m:den>
                        <m:sSup>
                          <m:sSupPr>
                            <m:ctrlPr>
                              <a:rPr lang="fr-BE" sz="2400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fr-BE" sz="2400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  <m:r>
                          <a:rPr lang="fr-BE" sz="2400" i="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fr-BE" sz="2400" dirty="0" smtClean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i="1" smtClean="0">
                            <a:solidFill>
                              <a:schemeClr val="tx1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2400">
                            <a:solidFill>
                              <a:schemeClr val="tx1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Vi</m:t>
                        </m:r>
                        <m:sSup>
                          <m:sSupPr>
                            <m:ctrlPr>
                              <a:rPr lang="fr-BE" sz="2400" i="1" smtClean="0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smtClean="0">
                                <a:solidFill>
                                  <a:schemeClr val="tx1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fr-BE" sz="2400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  <m:r>
                          <a:rPr lang="fr-BE" sz="2400" i="1">
                            <a:solidFill>
                              <a:srgbClr val="00B05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  <m:r>
                          <a:rPr lang="fr-BE" sz="2400" i="1">
                            <a:solidFill>
                              <a:schemeClr val="tx1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+</m:t>
                        </m:r>
                        <m:r>
                          <a:rPr lang="fr-BE" sz="2400" i="1" smtClean="0">
                            <a:solidFill>
                              <a:srgbClr val="FF000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1</m:t>
                        </m:r>
                        <m:r>
                          <a:rPr lang="fr-BE" sz="2400" i="1">
                            <a:solidFill>
                              <a:schemeClr val="tx1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fr-BE" sz="2400" i="1">
                                <a:solidFill>
                                  <a:schemeClr val="tx1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fr-BE" sz="2400" i="0">
                                <a:solidFill>
                                  <a:schemeClr val="tx1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 i="0">
                                <a:solidFill>
                                  <a:schemeClr val="tx1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  <m:r>
                          <a:rPr lang="fr-BE" sz="2400" i="0">
                            <a:solidFill>
                              <a:schemeClr val="tx1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endParaRPr lang="fr-BE" sz="2400" dirty="0" smtClean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  <a:p>
                <a:endParaRPr lang="fr-BE" sz="800" dirty="0" smtClean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  <a:p>
                <a:r>
                  <a:rPr lang="fr-BE" sz="2400" dirty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=</a:t>
                </a:r>
                <a:r>
                  <a:rPr lang="fr-BE" sz="2400" dirty="0" smtClean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240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Vi</m:t>
                        </m:r>
                        <m:sSup>
                          <m:sSupPr>
                            <m:ctrlPr>
                              <a:rPr lang="fr-BE" sz="2400" i="1" smtClean="0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smtClean="0">
                                <a:solidFill>
                                  <a:schemeClr val="tx1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fr-BE" sz="2400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  <m:r>
                          <a:rPr lang="fr-BE" sz="2400" i="1">
                            <a:solidFill>
                              <a:srgbClr val="00B05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  <m:r>
                          <a:rPr lang="fr-BE" sz="2400" b="0" i="1" smtClean="0">
                            <a:solidFill>
                              <a:schemeClr val="tx1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)</m:t>
                        </m:r>
                        <m:r>
                          <a:rPr lang="fr-BE" sz="2400" i="1">
                            <a:solidFill>
                              <a:srgbClr val="0070C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fr-BE" sz="240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Vi</m:t>
                        </m:r>
                        <m:r>
                          <a:rPr lang="fr-BE" sz="2400" i="1">
                            <a:solidFill>
                              <a:srgbClr val="FF000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fr-BE" sz="2400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fr-BE" sz="2400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  <m:r>
                          <a:rPr lang="fr-BE" sz="2400" i="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fr-BE" sz="2400" dirty="0" smtClean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r>
                  <a:rPr lang="fr-BE" sz="2400" dirty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240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Vi</m:t>
                        </m:r>
                        <m:sSup>
                          <m:sSupPr>
                            <m:ctrlPr>
                              <a:rPr lang="fr-BE" sz="2400" i="1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fr-BE" sz="2400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  <m:r>
                          <a:rPr lang="fr-BE" sz="2400" i="1">
                            <a:solidFill>
                              <a:srgbClr val="00B05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  <m:r>
                          <a:rPr lang="fr-BE" sz="2400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)</m:t>
                        </m:r>
                        <m:r>
                          <a:rPr lang="fr-BE" sz="2400" i="1">
                            <a:solidFill>
                              <a:srgbClr val="0070C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fr-BE" sz="240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Vi</m:t>
                        </m:r>
                      </m:num>
                      <m:den>
                        <m:sSup>
                          <m:sSupPr>
                            <m:ctrlPr>
                              <a:rPr lang="fr-BE" sz="2400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fr-BE" sz="2400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  <m:r>
                          <a:rPr lang="fr-BE" sz="2400" i="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endParaRPr lang="fr-BE" sz="2400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  <a:p>
                <a:endParaRPr lang="fr-BE" sz="800" dirty="0" smtClean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  <a:p>
                <a:r>
                  <a:rPr lang="fr-BE" sz="2400" dirty="0" smtClean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=</a:t>
                </a:r>
                <a:r>
                  <a:rPr lang="fr-BE" sz="2400" dirty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240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Vi</m:t>
                        </m:r>
                        <m:sSup>
                          <m:sSupPr>
                            <m:ctrlPr>
                              <a:rPr lang="fr-BE" sz="2400" i="1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fr-BE" sz="2400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  <m:r>
                          <a:rPr lang="fr-BE" sz="2400" i="1">
                            <a:solidFill>
                              <a:srgbClr val="00B05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  <m:r>
                          <a:rPr lang="fr-BE" sz="2400" i="1" smtClean="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fr-BE" sz="2400" i="1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fr-BE" sz="2400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>
                                <a:solidFill>
                                  <a:srgbClr val="00B05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  <m:r>
                          <a:rPr lang="fr-BE" sz="2400" i="1">
                            <a:solidFill>
                              <a:srgbClr val="00B05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fr-BE" sz="2400" dirty="0" smtClean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240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Vi</m:t>
                        </m:r>
                      </m:num>
                      <m:den>
                        <m:sSup>
                          <m:sSupPr>
                            <m:ctrlPr>
                              <a:rPr lang="fr-BE" sz="2400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fr-BE" sz="2400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  <m:r>
                          <a:rPr lang="fr-BE" sz="2400" i="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fr-BE" sz="2400" dirty="0" smtClean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BE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mbria Math"/>
                      </a:rPr>
                      <m:t>Vi</m:t>
                    </m:r>
                    <m:r>
                      <a:rPr lang="fr-BE" i="1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mbria Math"/>
                      </a:rPr>
                      <m:t> </m:t>
                    </m:r>
                  </m:oMath>
                </a14:m>
                <a:r>
                  <a:rPr lang="fr-BE" sz="2400" dirty="0" smtClean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240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Vi</m:t>
                        </m:r>
                      </m:num>
                      <m:den>
                        <m:sSup>
                          <m:sSupPr>
                            <m:ctrlPr>
                              <a:rPr lang="fr-BE" sz="2400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fr-BE" sz="240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  <m:r>
                          <a:rPr lang="fr-BE" sz="240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endParaRPr lang="fr-BE" sz="2400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  <a:p>
                <a:endParaRPr lang="fr-BE" sz="800" dirty="0" smtClean="0"/>
              </a:p>
              <a:p>
                <a:r>
                  <a:rPr lang="fr-BE" sz="2400" dirty="0" smtClean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=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BE" sz="2400" smtClean="0">
                        <a:solidFill>
                          <a:srgbClr val="0070C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mbria Math"/>
                      </a:rPr>
                      <m:t>Vi</m:t>
                    </m:r>
                    <m:r>
                      <a:rPr lang="fr-BE" sz="2400" i="1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mbria Math"/>
                      </a:rPr>
                      <m:t> </m:t>
                    </m:r>
                  </m:oMath>
                </a14:m>
                <a:r>
                  <a:rPr lang="fr-BE" sz="2400" dirty="0" smtClean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i="1" smtClean="0">
                            <a:solidFill>
                              <a:srgbClr val="339933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2400">
                            <a:solidFill>
                              <a:srgbClr val="339933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Vi</m:t>
                        </m:r>
                      </m:num>
                      <m:den>
                        <m:sSup>
                          <m:sSupPr>
                            <m:ctrlPr>
                              <a:rPr lang="fr-BE" sz="2400" i="1">
                                <a:solidFill>
                                  <a:srgbClr val="339933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fr-BE" sz="2400">
                                <a:solidFill>
                                  <a:srgbClr val="339933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>
                                <a:solidFill>
                                  <a:srgbClr val="339933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  <m:r>
                          <a:rPr lang="fr-BE" sz="2400">
                            <a:solidFill>
                              <a:srgbClr val="339933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endParaRPr lang="fr-BE" sz="2400" dirty="0" smtClean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3326" y="2132112"/>
                <a:ext cx="4113222" cy="2676758"/>
              </a:xfrm>
              <a:prstGeom prst="rect">
                <a:avLst/>
              </a:prstGeom>
              <a:blipFill rotWithShape="1">
                <a:blip r:embed="rId6"/>
                <a:stretch>
                  <a:fillRect l="-2671" b="-2961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ZoneTexte 8"/>
          <p:cNvSpPr txBox="1"/>
          <p:nvPr/>
        </p:nvSpPr>
        <p:spPr>
          <a:xfrm>
            <a:off x="3923928" y="5517232"/>
            <a:ext cx="5112568" cy="830997"/>
          </a:xfrm>
          <a:prstGeom prst="rect">
            <a:avLst/>
          </a:prstGeom>
          <a:gradFill flip="none" rotWithShape="0">
            <a:gsLst>
              <a:gs pos="0">
                <a:srgbClr val="FFFF8B"/>
              </a:gs>
              <a:gs pos="65000">
                <a:srgbClr val="FFFF00"/>
              </a:gs>
              <a:gs pos="100000">
                <a:srgbClr val="DDD8F8"/>
              </a:gs>
            </a:gsLst>
            <a:lin ang="5400000" scaled="0"/>
            <a:tileRect/>
          </a:gradFill>
          <a:ln w="19050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0070C0"/>
                </a:gs>
                <a:gs pos="100000">
                  <a:srgbClr val="FF0000"/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2400" b="1">
                <a:solidFill>
                  <a:srgbClr val="7030A0"/>
                </a:solidFill>
              </a:defRPr>
            </a:lvl1pPr>
          </a:lstStyle>
          <a:p>
            <a:pPr marL="0" lvl="3" algn="ctr"/>
            <a:r>
              <a:rPr lang="fr-BE" sz="24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Ici on parle d’</a:t>
            </a:r>
            <a:r>
              <a:rPr lang="fr-BE" sz="2400" b="1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amortissement constant</a:t>
            </a:r>
            <a:r>
              <a:rPr lang="fr-BE" sz="24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parce que m est constant.</a:t>
            </a:r>
            <a:r>
              <a:rPr lang="fr-BE" sz="20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 </a:t>
            </a:r>
            <a:endParaRPr lang="fr-BE" sz="2000" b="1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79512" y="2132856"/>
            <a:ext cx="1440160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BE" sz="2400" b="1" u="sng" dirty="0">
                <a:solidFill>
                  <a:schemeClr val="tx2"/>
                </a:solidFill>
              </a:rPr>
              <a:t>F</a:t>
            </a:r>
            <a:r>
              <a:rPr lang="fr-BE" sz="2400" b="1" u="sng" dirty="0" smtClean="0">
                <a:solidFill>
                  <a:schemeClr val="tx2"/>
                </a:solidFill>
              </a:rPr>
              <a:t>ormule</a:t>
            </a:r>
            <a:r>
              <a:rPr lang="fr-BE" sz="2400" b="1" dirty="0" smtClean="0">
                <a:solidFill>
                  <a:schemeClr val="tx2"/>
                </a:solidFill>
              </a:rPr>
              <a:t> :</a:t>
            </a:r>
            <a:endParaRPr lang="fr-BE" sz="2400" b="1" dirty="0">
              <a:solidFill>
                <a:schemeClr val="tx2"/>
              </a:solidFill>
            </a:endParaRPr>
          </a:p>
        </p:txBody>
      </p:sp>
      <p:sp>
        <p:nvSpPr>
          <p:cNvPr id="15" name="Flèche en arc 14"/>
          <p:cNvSpPr/>
          <p:nvPr/>
        </p:nvSpPr>
        <p:spPr>
          <a:xfrm>
            <a:off x="6604453" y="2152591"/>
            <a:ext cx="580589" cy="395552"/>
          </a:xfrm>
          <a:prstGeom prst="circularArrow">
            <a:avLst/>
          </a:prstGeom>
          <a:ln w="63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2448176" y="4300109"/>
            <a:ext cx="432048" cy="422116"/>
          </a:xfrm>
          <a:prstGeom prst="roundRect">
            <a:avLst>
              <a:gd name="adj" fmla="val 0"/>
            </a:avLst>
          </a:prstGeom>
          <a:solidFill>
            <a:schemeClr val="accent1">
              <a:alpha val="12000"/>
            </a:schemeClr>
          </a:solidFill>
          <a:ln w="31750">
            <a:solidFill>
              <a:schemeClr val="tx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7" name="Rectangle à coins arrondis 16"/>
          <p:cNvSpPr/>
          <p:nvPr/>
        </p:nvSpPr>
        <p:spPr>
          <a:xfrm>
            <a:off x="3131840" y="4149080"/>
            <a:ext cx="720080" cy="678397"/>
          </a:xfrm>
          <a:prstGeom prst="roundRect">
            <a:avLst>
              <a:gd name="adj" fmla="val 0"/>
            </a:avLst>
          </a:prstGeom>
          <a:solidFill>
            <a:srgbClr val="92D050">
              <a:alpha val="12000"/>
            </a:srgbClr>
          </a:solidFill>
          <a:ln w="31750">
            <a:solidFill>
              <a:schemeClr val="accent3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8" name="ZoneTexte 17"/>
          <p:cNvSpPr txBox="1"/>
          <p:nvPr/>
        </p:nvSpPr>
        <p:spPr>
          <a:xfrm>
            <a:off x="179514" y="4808870"/>
            <a:ext cx="2308028" cy="1212418"/>
          </a:xfrm>
          <a:prstGeom prst="rect">
            <a:avLst/>
          </a:prstGeom>
          <a:solidFill>
            <a:schemeClr val="accent1">
              <a:alpha val="12000"/>
            </a:schemeClr>
          </a:solidFill>
          <a:ln w="31750">
            <a:solidFill>
              <a:schemeClr val="tx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r"/>
            <a:r>
              <a:rPr lang="fr-BE" sz="2400" dirty="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Intérêt annuel simple du capital emprunté</a:t>
            </a:r>
          </a:p>
        </p:txBody>
      </p:sp>
      <p:sp>
        <p:nvSpPr>
          <p:cNvPr id="19" name="Flèche à angle droit 18"/>
          <p:cNvSpPr/>
          <p:nvPr/>
        </p:nvSpPr>
        <p:spPr>
          <a:xfrm>
            <a:off x="2496932" y="4742191"/>
            <a:ext cx="216024" cy="343097"/>
          </a:xfrm>
          <a:prstGeom prst="bentUpArrow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0" name="Flèche à angle droit 19"/>
          <p:cNvSpPr/>
          <p:nvPr/>
        </p:nvSpPr>
        <p:spPr>
          <a:xfrm flipH="1">
            <a:off x="3448236" y="4848640"/>
            <a:ext cx="475692" cy="343097"/>
          </a:xfrm>
          <a:prstGeom prst="bentUpArrow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1" name="ZoneTexte 20"/>
          <p:cNvSpPr txBox="1"/>
          <p:nvPr/>
        </p:nvSpPr>
        <p:spPr>
          <a:xfrm>
            <a:off x="3923928" y="4149080"/>
            <a:ext cx="5112568" cy="1195208"/>
          </a:xfrm>
          <a:prstGeom prst="rect">
            <a:avLst/>
          </a:prstGeom>
          <a:solidFill>
            <a:srgbClr val="92D050">
              <a:alpha val="12000"/>
            </a:srgbClr>
          </a:solidFill>
          <a:ln w="31750">
            <a:solidFill>
              <a:schemeClr val="accent3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fr-BE" sz="24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Partie qui sert au remboursement ou à l’amortissement de l’emprunt : c’est le </a:t>
            </a:r>
            <a:r>
              <a:rPr lang="fr-BE" sz="2400" b="1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fond d’amortissement </a:t>
            </a:r>
            <a:r>
              <a:rPr lang="fr-BE" sz="24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(noté </a:t>
            </a:r>
            <a:r>
              <a:rPr lang="fr-BE" sz="2400" b="1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</a:t>
            </a:r>
            <a:r>
              <a:rPr lang="fr-BE" sz="24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) </a:t>
            </a:r>
          </a:p>
        </p:txBody>
      </p:sp>
      <p:sp>
        <p:nvSpPr>
          <p:cNvPr id="14" name="Flèche en arc 13"/>
          <p:cNvSpPr/>
          <p:nvPr/>
        </p:nvSpPr>
        <p:spPr>
          <a:xfrm>
            <a:off x="6608978" y="2231533"/>
            <a:ext cx="288032" cy="237668"/>
          </a:xfrm>
          <a:prstGeom prst="circularArrow">
            <a:avLst/>
          </a:prstGeom>
          <a:ln w="63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2"/>
              <p:cNvSpPr txBox="1"/>
              <p:nvPr/>
            </p:nvSpPr>
            <p:spPr>
              <a:xfrm>
                <a:off x="179514" y="6117396"/>
                <a:ext cx="3312778" cy="624017"/>
              </a:xfrm>
              <a:prstGeom prst="rect">
                <a:avLst/>
              </a:prstGeom>
              <a:gradFill flip="none" rotWithShape="0">
                <a:gsLst>
                  <a:gs pos="0">
                    <a:srgbClr val="FFFF8B"/>
                  </a:gs>
                  <a:gs pos="65000">
                    <a:srgbClr val="FFFF00"/>
                  </a:gs>
                  <a:gs pos="100000">
                    <a:srgbClr val="DDD8F8"/>
                  </a:gs>
                </a:gsLst>
                <a:lin ang="5400000" scaled="0"/>
                <a:tileRect/>
              </a:gradFill>
              <a:ln w="19050">
                <a:gradFill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0070C0"/>
                    </a:gs>
                    <a:gs pos="100000">
                      <a:srgbClr val="FF0000"/>
                    </a:gs>
                  </a:gsLst>
                  <a:lin ang="5400000" scaled="0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>
                <a:defPPr>
                  <a:defRPr lang="fr-FR"/>
                </a:defPPr>
                <a:lvl1pPr algn="ctr">
                  <a:defRPr sz="2400" b="1">
                    <a:solidFill>
                      <a:srgbClr val="7030A0"/>
                    </a:solidFill>
                  </a:defRPr>
                </a:lvl1pPr>
              </a:lstStyle>
              <a:p>
                <a:pPr marL="0" lvl="3" algn="ctr"/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a = </a:t>
                </a:r>
                <a:r>
                  <a:rPr lang="fr-BE" sz="2400" b="1" dirty="0" err="1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V.i</a:t>
                </a:r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+ m ; 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BE" sz="2400" b="1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Vi</m:t>
                        </m:r>
                      </m:num>
                      <m:den>
                        <m:sSup>
                          <m:sSupPr>
                            <m:ctrlPr>
                              <a:rPr lang="fr-BE" sz="2400" b="1" i="1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fr-BE" sz="2400" b="1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fr-BE" sz="2400" b="1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n</m:t>
                            </m:r>
                          </m:sup>
                        </m:sSup>
                        <m:r>
                          <a:rPr lang="fr-BE" sz="2400" b="1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endParaRPr lang="fr-BE" sz="2400" b="1" dirty="0">
                  <a:solidFill>
                    <a:schemeClr val="tx2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3" name="ZoneText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4" y="6117396"/>
                <a:ext cx="3312778" cy="62401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 w="19050">
                <a:gradFill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0070C0"/>
                    </a:gs>
                    <a:gs pos="100000">
                      <a:srgbClr val="FF0000"/>
                    </a:gs>
                  </a:gsLst>
                  <a:lin ang="5400000" scaled="0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0933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9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1" decel="50000" autoRev="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7" fill="hold">
                                          <p:stCondLst>
                                            <p:cond delay="173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7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8" dur="9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1" decel="50000" autoRev="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7" fill="hold">
                                          <p:stCondLst>
                                            <p:cond delay="173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 uiExpand="1" build="p"/>
      <p:bldP spid="11" grpId="0" uiExpand="1" build="p" bldLvl="3"/>
      <p:bldP spid="2" grpId="0" uiExpand="1" build="p"/>
      <p:bldP spid="9" grpId="0" uiExpand="1" build="p" animBg="1"/>
      <p:bldP spid="13" grpId="0" animBg="1"/>
      <p:bldP spid="15" grpId="0" uiExpand="1" animBg="1"/>
      <p:bldP spid="16" grpId="0" uiExpand="1" animBg="1"/>
      <p:bldP spid="17" grpId="0" uiExpand="1" animBg="1"/>
      <p:bldP spid="18" grpId="0" uiExpand="1" build="p" animBg="1" autoUpdateAnimBg="0"/>
      <p:bldP spid="19" grpId="0" uiExpand="1" animBg="1"/>
      <p:bldP spid="20" grpId="0" uiExpand="1" animBg="1"/>
      <p:bldP spid="21" grpId="0" uiExpand="1" build="p" animBg="1"/>
      <p:bldP spid="14" grpId="0" uiExpand="1" animBg="1"/>
      <p:bldP spid="2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179512" y="260648"/>
            <a:ext cx="1440160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BE" sz="2400" b="1" u="sng" dirty="0" smtClean="0">
                <a:solidFill>
                  <a:schemeClr val="tx2"/>
                </a:solidFill>
              </a:rPr>
              <a:t>Principe</a:t>
            </a:r>
            <a:r>
              <a:rPr lang="fr-BE" sz="2400" b="1" dirty="0" smtClean="0">
                <a:solidFill>
                  <a:schemeClr val="tx2"/>
                </a:solidFill>
              </a:rPr>
              <a:t> :</a:t>
            </a:r>
            <a:endParaRPr lang="fr-BE" sz="2400" b="1" dirty="0">
              <a:solidFill>
                <a:schemeClr val="tx2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737048" y="75981"/>
            <a:ext cx="6780524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/>
          </a:bodyPr>
          <a:lstStyle>
            <a:defPPr>
              <a:defRPr lang="fr-FR"/>
            </a:defPPr>
            <a:lvl3pPr marL="457200" lvl="2">
              <a:defRPr sz="2000" b="1" i="1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3pPr>
          </a:lstStyle>
          <a:p>
            <a:r>
              <a:rPr lang="fr-BE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L’</a:t>
            </a:r>
            <a:r>
              <a:rPr lang="fr-BE" sz="2400" b="1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amortissement progressif</a:t>
            </a:r>
            <a:r>
              <a:rPr lang="fr-BE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consiste à partager le terme annuel a (constant) en deux parties </a:t>
            </a:r>
            <a:r>
              <a:rPr lang="fr-BE" sz="2400" b="1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variables</a:t>
            </a:r>
            <a:r>
              <a:rPr lang="fr-BE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:</a:t>
            </a:r>
            <a:endParaRPr lang="fr-BE" sz="2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763688" y="936000"/>
            <a:ext cx="2160240" cy="1212418"/>
          </a:xfrm>
          <a:prstGeom prst="rect">
            <a:avLst/>
          </a:prstGeom>
          <a:solidFill>
            <a:schemeClr val="accent1">
              <a:alpha val="12000"/>
            </a:schemeClr>
          </a:solidFill>
          <a:ln w="31750">
            <a:solidFill>
              <a:schemeClr val="tx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fr-BE" sz="2400" dirty="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Intérêt </a:t>
            </a:r>
            <a:r>
              <a:rPr lang="fr-BE" sz="2400" dirty="0" smtClean="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simple du capital qui </a:t>
            </a:r>
            <a:r>
              <a:rPr lang="fr-BE" sz="2400" b="1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reste</a:t>
            </a:r>
            <a:r>
              <a:rPr lang="fr-BE" sz="2400" dirty="0" smtClean="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fr-BE" sz="2400" dirty="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à amortir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788024" y="936000"/>
            <a:ext cx="3888432" cy="1195208"/>
          </a:xfrm>
          <a:prstGeom prst="rect">
            <a:avLst/>
          </a:prstGeom>
          <a:solidFill>
            <a:srgbClr val="92D050">
              <a:alpha val="12000"/>
            </a:srgbClr>
          </a:solidFill>
          <a:ln w="31750">
            <a:solidFill>
              <a:schemeClr val="accent3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fr-BE" sz="24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Remboursement d’une partie de la dette restante, c’est le </a:t>
            </a:r>
            <a:r>
              <a:rPr lang="fr-BE" sz="2400" b="1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terme d’amortissement</a:t>
            </a:r>
            <a:endParaRPr lang="fr-BE" sz="2400" dirty="0">
              <a:solidFill>
                <a:schemeClr val="accent3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010" y="792000"/>
            <a:ext cx="130516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8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</a:t>
            </a:r>
            <a:r>
              <a:rPr lang="fr-FR" sz="8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=</a:t>
            </a:r>
            <a:endParaRPr lang="fr-FR" sz="8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996000" y="792000"/>
            <a:ext cx="747319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8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+</a:t>
            </a:r>
            <a:endParaRPr lang="fr-FR" sz="8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160511" y="2556000"/>
            <a:ext cx="1243137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BE" sz="2400" b="1" u="sng" dirty="0" smtClean="0">
                <a:solidFill>
                  <a:schemeClr val="tx2"/>
                </a:solidFill>
              </a:rPr>
              <a:t>Calculs</a:t>
            </a:r>
            <a:r>
              <a:rPr lang="fr-BE" sz="2400" b="1" dirty="0" smtClean="0">
                <a:solidFill>
                  <a:schemeClr val="tx2"/>
                </a:solidFill>
              </a:rPr>
              <a:t> :</a:t>
            </a:r>
            <a:endParaRPr lang="fr-BE" sz="2400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499871"/>
              </p:ext>
            </p:extLst>
          </p:nvPr>
        </p:nvGraphicFramePr>
        <p:xfrm>
          <a:off x="1552647" y="2556000"/>
          <a:ext cx="7483849" cy="419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9113"/>
                <a:gridCol w="2016224"/>
                <a:gridCol w="1368152"/>
                <a:gridCol w="32403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solidFill>
                            <a:srgbClr val="FFFF00"/>
                          </a:solidFill>
                        </a:rPr>
                        <a:t>Année</a:t>
                      </a:r>
                    </a:p>
                    <a:p>
                      <a:pPr algn="ctr"/>
                      <a:r>
                        <a:rPr lang="fr-BE" dirty="0" smtClean="0">
                          <a:solidFill>
                            <a:srgbClr val="FFFF00"/>
                          </a:solidFill>
                        </a:rPr>
                        <a:t>p</a:t>
                      </a:r>
                      <a:r>
                        <a:rPr lang="fr-BE" baseline="0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fr-BE" dirty="0" smtClean="0">
                          <a:solidFill>
                            <a:srgbClr val="FFFF00"/>
                          </a:solidFill>
                        </a:rPr>
                        <a:t>=</a:t>
                      </a:r>
                      <a:endParaRPr lang="fr-BE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solidFill>
                            <a:srgbClr val="FFFF00"/>
                          </a:solidFill>
                        </a:rPr>
                        <a:t>Capital </a:t>
                      </a:r>
                      <a:r>
                        <a:rPr lang="fr-BE" dirty="0" smtClean="0">
                          <a:solidFill>
                            <a:srgbClr val="FF0000"/>
                          </a:solidFill>
                        </a:rPr>
                        <a:t>restant</a:t>
                      </a:r>
                      <a:r>
                        <a:rPr lang="fr-BE" dirty="0" smtClean="0">
                          <a:solidFill>
                            <a:srgbClr val="FFFF00"/>
                          </a:solidFill>
                        </a:rPr>
                        <a:t> à amortir</a:t>
                      </a:r>
                      <a:endParaRPr lang="fr-BE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solidFill>
                            <a:srgbClr val="FFFF00"/>
                          </a:solidFill>
                        </a:rPr>
                        <a:t>Intérêts à payer</a:t>
                      </a:r>
                      <a:endParaRPr lang="fr-BE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Amortissement à payer</a:t>
                      </a:r>
                      <a:endParaRPr lang="fr-B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40040"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1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V</a:t>
                      </a:r>
                      <a:r>
                        <a:rPr lang="fr-BE" baseline="-25000" dirty="0" smtClean="0"/>
                        <a:t>1 </a:t>
                      </a:r>
                      <a:r>
                        <a:rPr lang="fr-BE" dirty="0" smtClean="0"/>
                        <a:t>= V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V</a:t>
                      </a:r>
                      <a:r>
                        <a:rPr lang="fr-BE" baseline="-25000" dirty="0" smtClean="0"/>
                        <a:t>1</a:t>
                      </a:r>
                      <a:r>
                        <a:rPr lang="fr-BE" dirty="0" smtClean="0"/>
                        <a:t>.i</a:t>
                      </a:r>
                      <a:r>
                        <a:rPr lang="fr-BE" baseline="0" dirty="0" smtClean="0"/>
                        <a:t> = </a:t>
                      </a:r>
                      <a:r>
                        <a:rPr lang="fr-BE" baseline="0" dirty="0" err="1" smtClean="0"/>
                        <a:t>V.i</a:t>
                      </a:r>
                      <a:endParaRPr lang="fr-B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dirty="0" smtClean="0">
                          <a:solidFill>
                            <a:srgbClr val="7030A0"/>
                          </a:solidFill>
                        </a:rPr>
                        <a:t>k</a:t>
                      </a:r>
                      <a:r>
                        <a:rPr lang="fr-BE" baseline="-25000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r>
                        <a:rPr lang="fr-BE" dirty="0" smtClean="0"/>
                        <a:t> =  m = </a:t>
                      </a:r>
                      <a:r>
                        <a:rPr lang="fr-BE" dirty="0" smtClean="0">
                          <a:solidFill>
                            <a:srgbClr val="7030A0"/>
                          </a:solidFill>
                        </a:rPr>
                        <a:t>a – </a:t>
                      </a:r>
                      <a:r>
                        <a:rPr lang="fr-BE" dirty="0" err="1" smtClean="0">
                          <a:solidFill>
                            <a:srgbClr val="7030A0"/>
                          </a:solidFill>
                        </a:rPr>
                        <a:t>V.i</a:t>
                      </a:r>
                      <a:endParaRPr lang="fr-BE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2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>
                          <a:solidFill>
                            <a:srgbClr val="0070C0"/>
                          </a:solidFill>
                        </a:rPr>
                        <a:t>V</a:t>
                      </a:r>
                      <a:r>
                        <a:rPr lang="fr-BE" baseline="-25000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r>
                        <a:rPr lang="fr-BE" baseline="0" dirty="0" smtClean="0"/>
                        <a:t>=</a:t>
                      </a:r>
                      <a:r>
                        <a:rPr lang="fr-BE" dirty="0" smtClean="0"/>
                        <a:t>V</a:t>
                      </a:r>
                      <a:r>
                        <a:rPr lang="fr-BE" baseline="-25000" dirty="0" smtClean="0"/>
                        <a:t>1</a:t>
                      </a:r>
                      <a:r>
                        <a:rPr lang="fr-BE" dirty="0" smtClean="0"/>
                        <a:t> – k</a:t>
                      </a:r>
                      <a:r>
                        <a:rPr lang="fr-BE" baseline="-25000" dirty="0" smtClean="0"/>
                        <a:t>1</a:t>
                      </a:r>
                      <a:r>
                        <a:rPr lang="fr-BE" baseline="0" dirty="0" smtClean="0"/>
                        <a:t>=</a:t>
                      </a:r>
                      <a:r>
                        <a:rPr lang="fr-BE" dirty="0" smtClean="0">
                          <a:solidFill>
                            <a:srgbClr val="0070C0"/>
                          </a:solidFill>
                        </a:rPr>
                        <a:t>V – k</a:t>
                      </a:r>
                      <a:r>
                        <a:rPr lang="fr-BE" baseline="-25000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fr-BE" dirty="0" smtClean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(V – k</a:t>
                      </a:r>
                      <a:r>
                        <a:rPr lang="fr-BE" baseline="-25000" dirty="0" smtClean="0"/>
                        <a:t>1</a:t>
                      </a:r>
                      <a:r>
                        <a:rPr lang="fr-BE" dirty="0" smtClean="0"/>
                        <a:t>).i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k</a:t>
                      </a:r>
                      <a:r>
                        <a:rPr lang="fr-BE" baseline="-25000" dirty="0" smtClean="0"/>
                        <a:t>2</a:t>
                      </a:r>
                      <a:r>
                        <a:rPr lang="fr-BE" dirty="0" smtClean="0"/>
                        <a:t> =  a – (V – k</a:t>
                      </a:r>
                      <a:r>
                        <a:rPr lang="fr-BE" baseline="-25000" dirty="0" smtClean="0"/>
                        <a:t>1</a:t>
                      </a:r>
                      <a:r>
                        <a:rPr lang="fr-BE" dirty="0" smtClean="0"/>
                        <a:t>).i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     = </a:t>
                      </a:r>
                      <a:r>
                        <a:rPr lang="fr-BE" dirty="0" smtClean="0">
                          <a:solidFill>
                            <a:srgbClr val="7030A0"/>
                          </a:solidFill>
                        </a:rPr>
                        <a:t>a</a:t>
                      </a:r>
                      <a:r>
                        <a:rPr lang="fr-BE" baseline="0" dirty="0" smtClean="0">
                          <a:solidFill>
                            <a:srgbClr val="7030A0"/>
                          </a:solidFill>
                        </a:rPr>
                        <a:t> – </a:t>
                      </a:r>
                      <a:r>
                        <a:rPr lang="fr-BE" baseline="0" dirty="0" err="1" smtClean="0">
                          <a:solidFill>
                            <a:srgbClr val="7030A0"/>
                          </a:solidFill>
                        </a:rPr>
                        <a:t>V.i</a:t>
                      </a:r>
                      <a:r>
                        <a:rPr lang="fr-BE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fr-BE" baseline="0" dirty="0" smtClean="0"/>
                        <a:t>+ </a:t>
                      </a:r>
                      <a:r>
                        <a:rPr lang="fr-BE" dirty="0" smtClean="0"/>
                        <a:t>k</a:t>
                      </a:r>
                      <a:r>
                        <a:rPr lang="fr-BE" baseline="-25000" dirty="0" smtClean="0"/>
                        <a:t>1</a:t>
                      </a:r>
                      <a:r>
                        <a:rPr lang="fr-BE" dirty="0" smtClean="0"/>
                        <a:t>.i = </a:t>
                      </a:r>
                      <a:r>
                        <a:rPr lang="fr-BE" dirty="0" smtClean="0">
                          <a:solidFill>
                            <a:srgbClr val="7030A0"/>
                          </a:solidFill>
                        </a:rPr>
                        <a:t>k</a:t>
                      </a:r>
                      <a:r>
                        <a:rPr lang="fr-BE" baseline="-25000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r>
                        <a:rPr lang="fr-BE" baseline="0" dirty="0" smtClean="0"/>
                        <a:t>+ </a:t>
                      </a:r>
                      <a:r>
                        <a:rPr lang="fr-BE" dirty="0" smtClean="0"/>
                        <a:t>k</a:t>
                      </a:r>
                      <a:r>
                        <a:rPr lang="fr-BE" baseline="-25000" dirty="0" smtClean="0"/>
                        <a:t>1</a:t>
                      </a:r>
                      <a:r>
                        <a:rPr lang="fr-BE" dirty="0" smtClean="0"/>
                        <a:t>.i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     = k</a:t>
                      </a:r>
                      <a:r>
                        <a:rPr lang="fr-BE" baseline="-25000" dirty="0" smtClean="0"/>
                        <a:t>1</a:t>
                      </a:r>
                      <a:r>
                        <a:rPr lang="fr-BE" dirty="0" smtClean="0"/>
                        <a:t>.</a:t>
                      </a:r>
                      <a:r>
                        <a:rPr lang="fr-BE" baseline="0" dirty="0" smtClean="0"/>
                        <a:t>(</a:t>
                      </a:r>
                      <a:r>
                        <a:rPr lang="fr-BE" baseline="0" dirty="0" smtClean="0">
                          <a:solidFill>
                            <a:srgbClr val="339933"/>
                          </a:solidFill>
                        </a:rPr>
                        <a:t>1+i</a:t>
                      </a:r>
                      <a:r>
                        <a:rPr lang="fr-BE" baseline="0" dirty="0" smtClean="0"/>
                        <a:t>) = </a:t>
                      </a:r>
                      <a:r>
                        <a:rPr lang="fr-BE" dirty="0" smtClean="0"/>
                        <a:t>k</a:t>
                      </a:r>
                      <a:r>
                        <a:rPr lang="fr-BE" baseline="-25000" dirty="0" smtClean="0"/>
                        <a:t>1</a:t>
                      </a:r>
                      <a:r>
                        <a:rPr lang="fr-BE" dirty="0" smtClean="0"/>
                        <a:t>.</a:t>
                      </a:r>
                      <a:r>
                        <a:rPr lang="fr-BE" dirty="0" smtClean="0">
                          <a:solidFill>
                            <a:srgbClr val="339933"/>
                          </a:solidFill>
                        </a:rPr>
                        <a:t>u</a:t>
                      </a:r>
                      <a:r>
                        <a:rPr lang="fr-BE" dirty="0" smtClean="0"/>
                        <a:t>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3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V</a:t>
                      </a:r>
                      <a:r>
                        <a:rPr lang="fr-BE" baseline="-25000" dirty="0" smtClean="0"/>
                        <a:t>3</a:t>
                      </a:r>
                      <a:r>
                        <a:rPr lang="fr-BE" baseline="0" dirty="0" smtClean="0"/>
                        <a:t>=</a:t>
                      </a:r>
                      <a:r>
                        <a:rPr lang="fr-BE" dirty="0" smtClean="0">
                          <a:solidFill>
                            <a:srgbClr val="0070C0"/>
                          </a:solidFill>
                        </a:rPr>
                        <a:t>V</a:t>
                      </a:r>
                      <a:r>
                        <a:rPr lang="fr-BE" baseline="-25000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r>
                        <a:rPr lang="fr-BE" dirty="0" smtClean="0"/>
                        <a:t> - </a:t>
                      </a:r>
                      <a:r>
                        <a:rPr lang="fr-B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k</a:t>
                      </a:r>
                      <a:r>
                        <a:rPr lang="fr-BE" baseline="-25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</a:t>
                      </a:r>
                      <a:r>
                        <a:rPr lang="fr-BE" baseline="0" dirty="0" smtClean="0"/>
                        <a:t>=</a:t>
                      </a:r>
                      <a:r>
                        <a:rPr lang="fr-BE" dirty="0" smtClean="0">
                          <a:solidFill>
                            <a:srgbClr val="0070C0"/>
                          </a:solidFill>
                        </a:rPr>
                        <a:t>V-</a:t>
                      </a:r>
                      <a:r>
                        <a:rPr lang="fr-BE" sz="18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fr-BE" baseline="-25000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r>
                        <a:rPr lang="fr-BE" baseline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fr-B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k</a:t>
                      </a:r>
                      <a:r>
                        <a:rPr lang="fr-BE" baseline="-25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</a:t>
                      </a:r>
                      <a:r>
                        <a:rPr lang="fr-B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.u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>
                          <a:solidFill>
                            <a:schemeClr val="dk1"/>
                          </a:solidFill>
                        </a:rPr>
                        <a:t>    =V-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fr-B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fr-BE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BE" baseline="0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fr-BE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.u)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    =V-</a:t>
                      </a:r>
                      <a:r>
                        <a:rPr lang="fr-B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fr-BE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BE" baseline="0" dirty="0" smtClean="0">
                          <a:solidFill>
                            <a:schemeClr val="tx1"/>
                          </a:solidFill>
                        </a:rPr>
                        <a:t>.(1+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u)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[V-</a:t>
                      </a:r>
                      <a:r>
                        <a:rPr lang="fr-B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fr-BE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BE" baseline="0" dirty="0" smtClean="0">
                          <a:solidFill>
                            <a:schemeClr val="tx1"/>
                          </a:solidFill>
                        </a:rPr>
                        <a:t>.(1+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u)].i</a:t>
                      </a:r>
                    </a:p>
                    <a:p>
                      <a:endParaRPr lang="fr-B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k</a:t>
                      </a:r>
                      <a:r>
                        <a:rPr lang="fr-BE" baseline="-25000" dirty="0" smtClean="0"/>
                        <a:t>3</a:t>
                      </a:r>
                      <a:r>
                        <a:rPr lang="fr-BE" dirty="0" smtClean="0"/>
                        <a:t> = a-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[V-</a:t>
                      </a:r>
                      <a:r>
                        <a:rPr lang="fr-B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fr-BE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BE" baseline="0" dirty="0" smtClean="0">
                          <a:solidFill>
                            <a:schemeClr val="tx1"/>
                          </a:solidFill>
                        </a:rPr>
                        <a:t>.(1+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u)].i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     = </a:t>
                      </a:r>
                      <a:r>
                        <a:rPr lang="fr-BE" sz="18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a-V.i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r>
                        <a:rPr lang="fr-B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fr-BE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BE" baseline="0" dirty="0" smtClean="0">
                          <a:solidFill>
                            <a:schemeClr val="tx1"/>
                          </a:solidFill>
                        </a:rPr>
                        <a:t>.i+</a:t>
                      </a:r>
                      <a:r>
                        <a:rPr lang="fr-B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fr-BE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BE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u.i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     = </a:t>
                      </a:r>
                      <a:r>
                        <a:rPr lang="fr-BE" dirty="0" smtClean="0">
                          <a:solidFill>
                            <a:srgbClr val="7030A0"/>
                          </a:solidFill>
                        </a:rPr>
                        <a:t>k</a:t>
                      </a:r>
                      <a:r>
                        <a:rPr lang="fr-BE" baseline="-25000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r>
                        <a:rPr lang="fr-BE" baseline="0" dirty="0" smtClean="0"/>
                        <a:t>+</a:t>
                      </a:r>
                      <a:r>
                        <a:rPr lang="fr-B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fr-BE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BE" baseline="0" dirty="0" smtClean="0">
                          <a:solidFill>
                            <a:schemeClr val="tx1"/>
                          </a:solidFill>
                        </a:rPr>
                        <a:t>.i+</a:t>
                      </a:r>
                      <a:r>
                        <a:rPr lang="fr-B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fr-BE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BE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u.i = k</a:t>
                      </a:r>
                      <a:r>
                        <a:rPr lang="fr-BE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BE" baseline="0" dirty="0" smtClean="0">
                          <a:solidFill>
                            <a:schemeClr val="tx1"/>
                          </a:solidFill>
                        </a:rPr>
                        <a:t>.(</a:t>
                      </a:r>
                      <a:r>
                        <a:rPr lang="fr-BE" sz="1800" kern="1200" baseline="0" dirty="0" smtClean="0">
                          <a:solidFill>
                            <a:srgbClr val="339933"/>
                          </a:solidFill>
                          <a:latin typeface="+mn-lt"/>
                          <a:ea typeface="+mn-ea"/>
                          <a:cs typeface="+mn-cs"/>
                        </a:rPr>
                        <a:t>1+i</a:t>
                      </a:r>
                      <a:r>
                        <a:rPr lang="fr-BE" baseline="0" dirty="0" smtClean="0">
                          <a:solidFill>
                            <a:schemeClr val="tx1"/>
                          </a:solidFill>
                        </a:rPr>
                        <a:t>+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u.i)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baseline="0" dirty="0" smtClean="0">
                          <a:solidFill>
                            <a:schemeClr val="tx1"/>
                          </a:solidFill>
                        </a:rPr>
                        <a:t>     = 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fr-BE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BE" baseline="0" dirty="0" smtClean="0">
                          <a:solidFill>
                            <a:schemeClr val="tx1"/>
                          </a:solidFill>
                        </a:rPr>
                        <a:t>.(</a:t>
                      </a:r>
                      <a:r>
                        <a:rPr lang="fr-BE" dirty="0" err="1" smtClean="0">
                          <a:solidFill>
                            <a:srgbClr val="339933"/>
                          </a:solidFill>
                        </a:rPr>
                        <a:t>u</a:t>
                      </a:r>
                      <a:r>
                        <a:rPr lang="fr-BE" baseline="0" dirty="0" err="1" smtClean="0">
                          <a:solidFill>
                            <a:schemeClr val="tx1"/>
                          </a:solidFill>
                        </a:rPr>
                        <a:t>+</a:t>
                      </a:r>
                      <a:r>
                        <a:rPr lang="fr-BE" dirty="0" err="1" smtClean="0">
                          <a:solidFill>
                            <a:schemeClr val="tx1"/>
                          </a:solidFill>
                        </a:rPr>
                        <a:t>u.i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) = k</a:t>
                      </a:r>
                      <a:r>
                        <a:rPr lang="fr-BE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BE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u.(</a:t>
                      </a:r>
                      <a:r>
                        <a:rPr lang="fr-BE" sz="1800" kern="1200" dirty="0" smtClean="0">
                          <a:solidFill>
                            <a:srgbClr val="339933"/>
                          </a:solidFill>
                          <a:latin typeface="+mn-lt"/>
                          <a:ea typeface="+mn-ea"/>
                          <a:cs typeface="+mn-cs"/>
                        </a:rPr>
                        <a:t>1+i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)=k</a:t>
                      </a:r>
                      <a:r>
                        <a:rPr lang="fr-BE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BE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u.</a:t>
                      </a:r>
                      <a:r>
                        <a:rPr lang="fr-BE" dirty="0" smtClean="0">
                          <a:solidFill>
                            <a:srgbClr val="339933"/>
                          </a:solidFill>
                        </a:rPr>
                        <a:t>u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>
                          <a:solidFill>
                            <a:srgbClr val="339933"/>
                          </a:solidFill>
                        </a:rPr>
                        <a:t>     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= k</a:t>
                      </a:r>
                      <a:r>
                        <a:rPr lang="fr-BE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BE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u²</a:t>
                      </a:r>
                      <a:endParaRPr lang="fr-BE" dirty="0" smtClean="0">
                        <a:solidFill>
                          <a:srgbClr val="339933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…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smtClean="0"/>
                        <a:t>…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n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 err="1" smtClean="0"/>
                        <a:t>k</a:t>
                      </a:r>
                      <a:r>
                        <a:rPr lang="fr-BE" baseline="-25000" dirty="0" err="1" smtClean="0"/>
                        <a:t>n</a:t>
                      </a:r>
                      <a:r>
                        <a:rPr lang="fr-BE" dirty="0" smtClean="0"/>
                        <a:t> = 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fr-BE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BE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fr-BE" dirty="0" smtClean="0">
                          <a:solidFill>
                            <a:schemeClr val="tx1"/>
                          </a:solidFill>
                        </a:rPr>
                        <a:t>u</a:t>
                      </a:r>
                      <a:r>
                        <a:rPr lang="fr-BE" baseline="30000" dirty="0" smtClean="0">
                          <a:solidFill>
                            <a:schemeClr val="tx1"/>
                          </a:solidFill>
                        </a:rPr>
                        <a:t>n-1</a:t>
                      </a:r>
                      <a:endParaRPr lang="fr-BE" baseline="30000" dirty="0" smtClean="0">
                        <a:solidFill>
                          <a:srgbClr val="339933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5" name="Connecteur en angle 34"/>
          <p:cNvCxnSpPr>
            <a:stCxn id="14" idx="2"/>
            <a:endCxn id="5" idx="0"/>
          </p:cNvCxnSpPr>
          <p:nvPr/>
        </p:nvCxnSpPr>
        <p:spPr>
          <a:xfrm rot="16200000" flipH="1">
            <a:off x="3779808" y="1223999"/>
            <a:ext cx="396000" cy="2268000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en angle 38"/>
          <p:cNvCxnSpPr/>
          <p:nvPr/>
        </p:nvCxnSpPr>
        <p:spPr>
          <a:xfrm rot="16200000" flipH="1">
            <a:off x="6834420" y="2023208"/>
            <a:ext cx="396000" cy="612000"/>
          </a:xfrm>
          <a:prstGeom prst="bentConnector3">
            <a:avLst>
              <a:gd name="adj1" fmla="val 46151"/>
            </a:avLst>
          </a:prstGeom>
          <a:ln w="254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2987824" y="3212976"/>
            <a:ext cx="792088" cy="360040"/>
          </a:xfrm>
          <a:prstGeom prst="rect">
            <a:avLst/>
          </a:prstGeom>
          <a:solidFill>
            <a:srgbClr val="D0D8E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5" name="Rectangle 44"/>
          <p:cNvSpPr/>
          <p:nvPr/>
        </p:nvSpPr>
        <p:spPr>
          <a:xfrm>
            <a:off x="4587250" y="3212976"/>
            <a:ext cx="1080120" cy="360040"/>
          </a:xfrm>
          <a:prstGeom prst="rect">
            <a:avLst/>
          </a:prstGeom>
          <a:solidFill>
            <a:srgbClr val="D0D8E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6" name="Rectangle 45"/>
          <p:cNvSpPr/>
          <p:nvPr/>
        </p:nvSpPr>
        <p:spPr>
          <a:xfrm>
            <a:off x="5868144" y="3212976"/>
            <a:ext cx="1470276" cy="360040"/>
          </a:xfrm>
          <a:prstGeom prst="rect">
            <a:avLst/>
          </a:prstGeom>
          <a:solidFill>
            <a:srgbClr val="D0D8E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7" name="Rectangle 46"/>
          <p:cNvSpPr/>
          <p:nvPr/>
        </p:nvSpPr>
        <p:spPr>
          <a:xfrm>
            <a:off x="2489711" y="4653136"/>
            <a:ext cx="1879947" cy="792088"/>
          </a:xfrm>
          <a:prstGeom prst="rect">
            <a:avLst/>
          </a:prstGeom>
          <a:solidFill>
            <a:srgbClr val="D0D8E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8" name="Rectangle 47"/>
          <p:cNvSpPr/>
          <p:nvPr/>
        </p:nvSpPr>
        <p:spPr>
          <a:xfrm>
            <a:off x="4506581" y="4643988"/>
            <a:ext cx="1210454" cy="792088"/>
          </a:xfrm>
          <a:prstGeom prst="rect">
            <a:avLst/>
          </a:prstGeom>
          <a:solidFill>
            <a:srgbClr val="D0D8E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9" name="Rectangle 48"/>
          <p:cNvSpPr/>
          <p:nvPr/>
        </p:nvSpPr>
        <p:spPr>
          <a:xfrm>
            <a:off x="5868144" y="4608000"/>
            <a:ext cx="3024336" cy="1377300"/>
          </a:xfrm>
          <a:prstGeom prst="rect">
            <a:avLst/>
          </a:prstGeom>
          <a:solidFill>
            <a:srgbClr val="D0D8E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1" name="Rectangle 50"/>
          <p:cNvSpPr/>
          <p:nvPr/>
        </p:nvSpPr>
        <p:spPr>
          <a:xfrm>
            <a:off x="2494316" y="3717032"/>
            <a:ext cx="1879947" cy="432048"/>
          </a:xfrm>
          <a:prstGeom prst="rect">
            <a:avLst/>
          </a:prstGeom>
          <a:solidFill>
            <a:srgbClr val="E9EDF4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2" name="Rectangle 51"/>
          <p:cNvSpPr/>
          <p:nvPr/>
        </p:nvSpPr>
        <p:spPr>
          <a:xfrm>
            <a:off x="5867360" y="3717032"/>
            <a:ext cx="2809096" cy="792088"/>
          </a:xfrm>
          <a:prstGeom prst="rect">
            <a:avLst/>
          </a:prstGeom>
          <a:solidFill>
            <a:srgbClr val="E9EDF4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3" name="Rectangle 52"/>
          <p:cNvSpPr/>
          <p:nvPr/>
        </p:nvSpPr>
        <p:spPr>
          <a:xfrm>
            <a:off x="4640216" y="3717032"/>
            <a:ext cx="1061187" cy="432048"/>
          </a:xfrm>
          <a:prstGeom prst="rect">
            <a:avLst/>
          </a:prstGeom>
          <a:solidFill>
            <a:srgbClr val="E9EDF4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4" name="Rectangle 53"/>
          <p:cNvSpPr/>
          <p:nvPr/>
        </p:nvSpPr>
        <p:spPr>
          <a:xfrm>
            <a:off x="5867360" y="6408000"/>
            <a:ext cx="1165060" cy="305132"/>
          </a:xfrm>
          <a:prstGeom prst="rect">
            <a:avLst/>
          </a:prstGeom>
          <a:solidFill>
            <a:srgbClr val="D0D8E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 useBgFill="1">
        <p:nvSpPr>
          <p:cNvPr id="55" name="Rectangle 54"/>
          <p:cNvSpPr/>
          <p:nvPr/>
        </p:nvSpPr>
        <p:spPr>
          <a:xfrm>
            <a:off x="1492294" y="3212976"/>
            <a:ext cx="7646100" cy="37220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518220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9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1" decel="50000" autoRev="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7" fill="hold">
                                          <p:stCondLst>
                                            <p:cond delay="173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1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2" dur="9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1" decel="50000" autoRev="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7" fill="hold">
                                          <p:stCondLst>
                                            <p:cond delay="173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xit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build="p"/>
      <p:bldP spid="14" grpId="0" uiExpand="1" build="p" animBg="1" autoUpdateAnimBg="0"/>
      <p:bldP spid="15" grpId="0" uiExpand="1" build="p" animBg="1"/>
      <p:bldP spid="3" grpId="0"/>
      <p:bldP spid="16" grpId="0"/>
      <p:bldP spid="17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/>
        </p:nvSpPr>
        <p:spPr>
          <a:xfrm>
            <a:off x="1691680" y="70258"/>
            <a:ext cx="3024336" cy="461665"/>
          </a:xfrm>
          <a:prstGeom prst="rect">
            <a:avLst/>
          </a:prstGeom>
          <a:gradFill flip="none" rotWithShape="0">
            <a:gsLst>
              <a:gs pos="0">
                <a:srgbClr val="FFFF8B"/>
              </a:gs>
              <a:gs pos="65000">
                <a:srgbClr val="FFFF00"/>
              </a:gs>
              <a:gs pos="100000">
                <a:srgbClr val="DDD8F8"/>
              </a:gs>
            </a:gsLst>
            <a:lin ang="5400000" scaled="0"/>
            <a:tileRect/>
          </a:gradFill>
          <a:ln w="19050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0070C0"/>
                </a:gs>
                <a:gs pos="100000">
                  <a:srgbClr val="FF0000"/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2400" b="1">
                <a:solidFill>
                  <a:srgbClr val="7030A0"/>
                </a:solidFill>
              </a:defRPr>
            </a:lvl1pPr>
          </a:lstStyle>
          <a:p>
            <a:pPr marL="0" lvl="3" algn="ctr"/>
            <a:r>
              <a:rPr lang="fr-BE" sz="2400" b="1" dirty="0" err="1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k</a:t>
            </a:r>
            <a:r>
              <a:rPr lang="fr-BE" sz="2400" b="1" baseline="-25000" dirty="0" err="1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</a:t>
            </a:r>
            <a:r>
              <a:rPr lang="fr-BE" sz="24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= k</a:t>
            </a:r>
            <a:r>
              <a:rPr lang="fr-BE" sz="2400" b="1" baseline="-25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</a:t>
            </a:r>
            <a:r>
              <a:rPr lang="fr-BE" sz="24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. u</a:t>
            </a:r>
            <a:r>
              <a:rPr lang="fr-BE" sz="2400" b="1" baseline="30000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</a:t>
            </a:r>
            <a:r>
              <a:rPr lang="fr-BE" sz="2400" b="1" baseline="30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-1</a:t>
            </a:r>
            <a:r>
              <a:rPr lang="fr-BE" sz="24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fr-BE" sz="2400" b="1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= m</a:t>
            </a:r>
            <a:r>
              <a:rPr lang="fr-BE" sz="24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fr-BE" sz="2400" b="1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  <a:r>
              <a:rPr lang="fr-BE" sz="24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</a:t>
            </a:r>
            <a:r>
              <a:rPr lang="fr-BE" sz="2400" b="1" baseline="30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p-1</a:t>
            </a:r>
            <a:r>
              <a:rPr lang="fr-BE" sz="24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lang="fr-BE" sz="2400" b="1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208896" y="70258"/>
            <a:ext cx="1410776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/>
          </a:bodyPr>
          <a:lstStyle/>
          <a:p>
            <a:pPr marL="0" lvl="1"/>
            <a:r>
              <a:rPr lang="fr-BE" sz="2000" b="1" i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En résumé :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208896" y="778123"/>
            <a:ext cx="1698808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BE" sz="2400" b="1" u="sng" dirty="0" smtClean="0">
                <a:solidFill>
                  <a:schemeClr val="tx2"/>
                </a:solidFill>
              </a:rPr>
              <a:t>Problèmes :</a:t>
            </a:r>
            <a:endParaRPr lang="fr-BE" sz="2400" b="1" dirty="0">
              <a:solidFill>
                <a:schemeClr val="tx2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208896" y="1424930"/>
            <a:ext cx="5731256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/>
          </a:bodyPr>
          <a:lstStyle/>
          <a:p>
            <a:pPr marL="0" lvl="1"/>
            <a:r>
              <a:rPr lang="fr-BE" sz="2000" b="1" i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a) Calculer la somme de n termes d’amortissement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2143326" y="1844824"/>
                <a:ext cx="4444898" cy="15701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∑ = m + </a:t>
                </a:r>
                <a:r>
                  <a:rPr lang="fr-BE" sz="2400" b="1" dirty="0" err="1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m.u</a:t>
                </a:r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+ m.u² + … + m.u</a:t>
                </a:r>
                <a:r>
                  <a:rPr lang="fr-BE" sz="2400" b="1" baseline="30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n-1</a:t>
                </a:r>
              </a:p>
              <a:p>
                <a:r>
                  <a:rPr lang="fr-BE" sz="2400" b="1" baseline="30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  = m.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 smtClean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BE" sz="2400" b="1" i="1" smtClean="0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 i="0" smtClean="0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 i="0" smtClean="0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 i="0" smtClean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 i="0" smtClean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fr-BE" sz="2400" b="1" i="0" smtClean="0">
                            <a:solidFill>
                              <a:srgbClr val="339933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𝐮</m:t>
                        </m:r>
                        <m:r>
                          <a:rPr lang="fr-BE" sz="2400" b="1" i="0" smtClean="0">
                            <a:solidFill>
                              <a:srgbClr val="339933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 i="0" smtClean="0">
                            <a:solidFill>
                              <a:srgbClr val="339933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r>
                  <a:rPr lang="fr-BE" sz="2400" b="1" baseline="30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r>
                  <a:rPr lang="fr-BE" sz="24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=</a:t>
                </a:r>
                <a:r>
                  <a:rPr lang="fr-BE" sz="2400" b="1" baseline="30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r>
                  <a:rPr lang="fr-BE" sz="2400" b="1" dirty="0">
                    <a:solidFill>
                      <a:srgbClr val="7030A0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m</a:t>
                </a:r>
                <a:r>
                  <a:rPr lang="fr-BE" sz="24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BE" sz="2400" b="1" i="1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fr-BE" sz="2400" b="1" i="0" smtClean="0">
                            <a:solidFill>
                              <a:srgbClr val="339933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𝐢</m:t>
                        </m:r>
                      </m:den>
                    </m:f>
                  </m:oMath>
                </a14:m>
                <a:r>
                  <a:rPr lang="fr-BE" sz="2400" b="1" baseline="30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r>
                  <a:rPr lang="fr-BE" sz="24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=</a:t>
                </a:r>
                <a:r>
                  <a:rPr lang="fr-BE" sz="2400" b="1" baseline="30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 smtClean="0">
                            <a:solidFill>
                              <a:srgbClr val="7030A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fr-BE" sz="2400" b="1" i="0">
                            <a:solidFill>
                              <a:srgbClr val="7030A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𝐕𝐢</m:t>
                        </m:r>
                      </m:num>
                      <m:den>
                        <m:sSup>
                          <m:sSupPr>
                            <m:ctrlPr>
                              <a:rPr lang="fr-BE" sz="2400" b="1" i="1">
                                <a:solidFill>
                                  <a:srgbClr val="7030A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 i="0">
                                <a:solidFill>
                                  <a:srgbClr val="7030A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 i="0">
                                <a:solidFill>
                                  <a:srgbClr val="7030A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 i="0">
                            <a:solidFill>
                              <a:srgbClr val="7030A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 i="0">
                            <a:solidFill>
                              <a:srgbClr val="7030A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r>
                  <a:rPr lang="fr-BE" sz="24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BE" sz="2400" b="1" i="1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fr-BE" sz="2400" b="1">
                            <a:solidFill>
                              <a:srgbClr val="339933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𝐢</m:t>
                        </m:r>
                      </m:den>
                    </m:f>
                  </m:oMath>
                </a14:m>
                <a:endParaRPr lang="fr-BE" sz="2400" b="1" baseline="30000" dirty="0" smtClean="0">
                  <a:solidFill>
                    <a:schemeClr val="tx2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  <a:p>
                <a:r>
                  <a:rPr lang="fr-BE" sz="2400" b="1" baseline="30000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r>
                  <a:rPr lang="fr-BE" sz="2400" b="1" baseline="30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   </a:t>
                </a:r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=</a:t>
                </a:r>
                <a:r>
                  <a:rPr lang="fr-BE" sz="2400" b="1" baseline="30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 smtClean="0">
                            <a:solidFill>
                              <a:schemeClr val="tx1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fr-BE" sz="2400" b="1" i="0">
                            <a:solidFill>
                              <a:schemeClr val="tx1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𝐕</m:t>
                        </m:r>
                        <m:r>
                          <a:rPr lang="fr-BE" sz="2400" b="1" i="0" smtClean="0">
                            <a:solidFill>
                              <a:srgbClr val="FF000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𝐢</m:t>
                        </m:r>
                      </m:num>
                      <m:den>
                        <m:sSup>
                          <m:sSupPr>
                            <m:ctrlPr>
                              <a:rPr lang="fr-BE" sz="2400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 i="0">
                                <a:solidFill>
                                  <a:srgbClr val="0070C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 i="0">
                                <a:solidFill>
                                  <a:srgbClr val="0070C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 i="0">
                            <a:solidFill>
                              <a:srgbClr val="0070C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>
                            <a:solidFill>
                              <a:srgbClr val="0070C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r>
                  <a:rPr lang="fr-BE" sz="2400" b="1" dirty="0">
                    <a:solidFill>
                      <a:schemeClr val="tx1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>
                            <a:solidFill>
                              <a:schemeClr val="tx1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BE" sz="2400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solidFill>
                                  <a:srgbClr val="0070C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solidFill>
                                  <a:srgbClr val="0070C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>
                            <a:solidFill>
                              <a:srgbClr val="0070C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>
                            <a:solidFill>
                              <a:srgbClr val="0070C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fr-BE" sz="2400" b="1" smtClean="0">
                            <a:solidFill>
                              <a:srgbClr val="FF000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𝐢</m:t>
                        </m:r>
                      </m:den>
                    </m:f>
                  </m:oMath>
                </a14:m>
                <a:r>
                  <a:rPr lang="fr-BE" sz="24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= V</a:t>
                </a:r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3326" y="1844824"/>
                <a:ext cx="4444898" cy="1570173"/>
              </a:xfrm>
              <a:prstGeom prst="rect">
                <a:avLst/>
              </a:prstGeom>
              <a:blipFill rotWithShape="1">
                <a:blip r:embed="rId4"/>
                <a:stretch>
                  <a:fillRect l="-2469" t="-3891" b="-6226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ZoneTexte 27"/>
          <p:cNvSpPr txBox="1"/>
          <p:nvPr/>
        </p:nvSpPr>
        <p:spPr>
          <a:xfrm>
            <a:off x="6588224" y="1825040"/>
            <a:ext cx="2232248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/>
          </a:bodyPr>
          <a:lstStyle/>
          <a:p>
            <a:pPr marL="0" lvl="1"/>
            <a:r>
              <a:rPr lang="fr-BE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Suite géométrique de 1</a:t>
            </a:r>
            <a:r>
              <a:rPr lang="fr-BE" sz="2000" baseline="30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er</a:t>
            </a:r>
            <a:r>
              <a:rPr lang="fr-BE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terme m et de raison u</a:t>
            </a:r>
            <a:endParaRPr lang="fr-BE" sz="20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208896" y="3464331"/>
            <a:ext cx="8179528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/>
          </a:bodyPr>
          <a:lstStyle/>
          <a:p>
            <a:pPr marL="0" lvl="1"/>
            <a:r>
              <a:rPr lang="fr-BE" sz="2000" b="1" i="1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</a:t>
            </a:r>
            <a:r>
              <a:rPr lang="fr-BE" sz="2000" b="1" i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 somme de n termes d’amortissement est donc égale au capital emprunté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208896" y="4005064"/>
            <a:ext cx="8683584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/>
          </a:bodyPr>
          <a:lstStyle/>
          <a:p>
            <a:pPr marL="0" lvl="1"/>
            <a:r>
              <a:rPr lang="fr-BE" sz="2000" b="1" i="1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</a:t>
            </a:r>
            <a:r>
              <a:rPr lang="fr-BE" sz="2000" b="1" i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) Calculer à tout moment le capital amorti </a:t>
            </a:r>
            <a:r>
              <a:rPr lang="fr-BE" sz="2000" b="1" dirty="0" err="1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X</a:t>
            </a:r>
            <a:r>
              <a:rPr lang="fr-BE" sz="2000" b="1" baseline="-25000" dirty="0" err="1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</a:t>
            </a:r>
            <a:r>
              <a:rPr lang="fr-BE" sz="2000" b="1" i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et le reste à amortir </a:t>
            </a:r>
            <a:r>
              <a:rPr lang="fr-BE" sz="2000" b="1" dirty="0" err="1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</a:t>
            </a:r>
            <a:r>
              <a:rPr lang="fr-BE" sz="2000" b="1" baseline="-25000" dirty="0" err="1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</a:t>
            </a:r>
            <a:r>
              <a:rPr lang="fr-BE" sz="2000" b="1" i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: </a:t>
            </a:r>
            <a:r>
              <a:rPr lang="fr-BE" sz="20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 = </a:t>
            </a:r>
            <a:r>
              <a:rPr lang="fr-BE" sz="2000" b="1" dirty="0" err="1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X</a:t>
            </a:r>
            <a:r>
              <a:rPr lang="fr-BE" sz="2000" b="1" baseline="-25000" dirty="0" err="1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</a:t>
            </a:r>
            <a:r>
              <a:rPr lang="fr-BE" sz="20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+ </a:t>
            </a:r>
            <a:r>
              <a:rPr lang="fr-BE" sz="2000" b="1" dirty="0" err="1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</a:t>
            </a:r>
            <a:r>
              <a:rPr lang="fr-BE" sz="2000" b="1" baseline="-25000" dirty="0" err="1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</a:t>
            </a:r>
            <a:endParaRPr lang="fr-BE" sz="2000" b="1" dirty="0" smtClean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ZoneTexte 31"/>
              <p:cNvSpPr txBox="1"/>
              <p:nvPr/>
            </p:nvSpPr>
            <p:spPr>
              <a:xfrm>
                <a:off x="224920" y="4597876"/>
                <a:ext cx="4444898" cy="16985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sz="2400" b="1" dirty="0" err="1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X</a:t>
                </a:r>
                <a:r>
                  <a:rPr lang="fr-BE" sz="2400" b="1" baseline="-25000" dirty="0" err="1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p</a:t>
                </a:r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= m + </a:t>
                </a:r>
                <a:r>
                  <a:rPr lang="fr-BE" sz="2400" b="1" dirty="0" err="1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m.u</a:t>
                </a:r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+ m.u² + … + m.u</a:t>
                </a:r>
                <a:r>
                  <a:rPr lang="fr-BE" sz="2400" b="1" baseline="30000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p</a:t>
                </a:r>
                <a:r>
                  <a:rPr lang="fr-BE" sz="2400" b="1" baseline="30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-1</a:t>
                </a:r>
              </a:p>
              <a:p>
                <a:r>
                  <a:rPr lang="fr-BE" sz="2400" b="1" baseline="30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  = m.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 smtClean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BE" sz="2400" b="1" i="1" smtClean="0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 i="0" smtClean="0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 i="0" smtClean="0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𝐩</m:t>
                            </m:r>
                          </m:sup>
                        </m:sSup>
                        <m:r>
                          <a:rPr lang="fr-BE" sz="2400" b="1" i="0" smtClean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 i="0" smtClean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fr-BE" sz="2400" b="1" i="0" smtClean="0">
                            <a:solidFill>
                              <a:srgbClr val="339933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𝐮</m:t>
                        </m:r>
                        <m:r>
                          <a:rPr lang="fr-BE" sz="2400" b="1" i="0" smtClean="0">
                            <a:solidFill>
                              <a:srgbClr val="339933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 i="0" smtClean="0">
                            <a:solidFill>
                              <a:srgbClr val="339933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r>
                  <a:rPr lang="fr-BE" sz="2400" b="1" baseline="30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r>
                  <a:rPr lang="fr-BE" sz="24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=</a:t>
                </a:r>
                <a:r>
                  <a:rPr lang="fr-BE" sz="2400" b="1" baseline="30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r>
                  <a:rPr lang="fr-BE" sz="2400" b="1" dirty="0">
                    <a:solidFill>
                      <a:srgbClr val="7030A0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m</a:t>
                </a:r>
                <a:r>
                  <a:rPr lang="fr-BE" sz="24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BE" sz="2400" b="1" i="1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 i="0" smtClean="0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𝐩</m:t>
                            </m:r>
                          </m:sup>
                        </m:sSup>
                        <m:r>
                          <a:rPr lang="fr-BE" sz="2400" b="1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fr-BE" sz="2400" b="1" i="0" smtClean="0">
                            <a:solidFill>
                              <a:srgbClr val="339933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𝐢</m:t>
                        </m:r>
                      </m:den>
                    </m:f>
                  </m:oMath>
                </a14:m>
                <a:r>
                  <a:rPr lang="fr-BE" sz="2400" b="1" baseline="30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r>
                  <a:rPr lang="fr-BE" sz="24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=</a:t>
                </a:r>
                <a:r>
                  <a:rPr lang="fr-BE" sz="2400" b="1" baseline="30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 smtClean="0">
                            <a:solidFill>
                              <a:srgbClr val="7030A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fr-BE" sz="2400" b="1" dirty="0" smtClean="0">
                            <a:solidFill>
                              <a:srgbClr val="7030A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a:rPr>
                          <m:t>V</m:t>
                        </m:r>
                        <m:r>
                          <a:rPr lang="fr-BE" sz="2400" b="1" i="0">
                            <a:solidFill>
                              <a:srgbClr val="7030A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𝐢</m:t>
                        </m:r>
                      </m:num>
                      <m:den>
                        <m:sSup>
                          <m:sSupPr>
                            <m:ctrlPr>
                              <a:rPr lang="fr-BE" sz="2400" b="1" i="1">
                                <a:solidFill>
                                  <a:srgbClr val="7030A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 i="0">
                                <a:solidFill>
                                  <a:srgbClr val="7030A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 i="0">
                                <a:solidFill>
                                  <a:srgbClr val="7030A0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 i="0">
                            <a:solidFill>
                              <a:srgbClr val="7030A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 i="0">
                            <a:solidFill>
                              <a:srgbClr val="7030A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r>
                  <a:rPr lang="fr-BE" sz="24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BE" sz="2400" b="1" i="1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 i="0" smtClean="0">
                                <a:solidFill>
                                  <a:schemeClr val="tx2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𝐩</m:t>
                            </m:r>
                          </m:sup>
                        </m:sSup>
                        <m:r>
                          <a:rPr lang="fr-BE" sz="2400" b="1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fr-BE" sz="2400" b="1">
                            <a:solidFill>
                              <a:srgbClr val="339933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𝐢</m:t>
                        </m:r>
                      </m:den>
                    </m:f>
                  </m:oMath>
                </a14:m>
                <a:endParaRPr lang="fr-BE" sz="2400" b="1" baseline="30000" dirty="0" smtClean="0">
                  <a:solidFill>
                    <a:schemeClr val="tx2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  <a:p>
                <a:endParaRPr lang="fr-BE" sz="800" b="1" baseline="30000" dirty="0" smtClean="0">
                  <a:solidFill>
                    <a:schemeClr val="tx2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  <a:p>
                <a:r>
                  <a:rPr lang="fr-BE" sz="2400" b="1" baseline="30000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r>
                  <a:rPr lang="fr-BE" sz="2400" b="1" baseline="30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   </a:t>
                </a:r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=</a:t>
                </a:r>
                <a:r>
                  <a:rPr lang="fr-BE" sz="2400" b="1" baseline="30000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 smtClean="0">
                            <a:solidFill>
                              <a:schemeClr val="tx1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fr-BE" sz="2400" b="1" dirty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a:rPr>
                          <m:t>V</m:t>
                        </m:r>
                        <m:r>
                          <a:rPr lang="fr-BE" sz="2400" b="1" i="0" smtClean="0">
                            <a:solidFill>
                              <a:srgbClr val="FF000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𝐢</m:t>
                        </m:r>
                      </m:num>
                      <m:den>
                        <m:sSup>
                          <m:sSupPr>
                            <m:ctrlPr>
                              <a:rPr lang="fr-BE" sz="2400" b="1" i="1" smtClean="0">
                                <a:solidFill>
                                  <a:schemeClr val="tx1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 i="0">
                                <a:solidFill>
                                  <a:schemeClr val="tx1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 i="0">
                                <a:solidFill>
                                  <a:schemeClr val="tx1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 i="0">
                            <a:solidFill>
                              <a:schemeClr val="tx1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>
                            <a:solidFill>
                              <a:schemeClr val="tx1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r>
                  <a:rPr lang="fr-BE" sz="2400" b="1" dirty="0">
                    <a:solidFill>
                      <a:schemeClr val="tx1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>
                            <a:solidFill>
                              <a:schemeClr val="tx1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BE" sz="2400" b="1" i="1" smtClean="0">
                                <a:solidFill>
                                  <a:schemeClr val="tx1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solidFill>
                                  <a:schemeClr val="tx1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 i="0" smtClean="0">
                                <a:solidFill>
                                  <a:schemeClr val="tx1"/>
                                </a:solidFill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𝐩</m:t>
                            </m:r>
                          </m:sup>
                        </m:sSup>
                        <m:r>
                          <a:rPr lang="fr-BE" sz="2400" b="1">
                            <a:solidFill>
                              <a:schemeClr val="tx1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>
                            <a:solidFill>
                              <a:schemeClr val="tx1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fr-BE" sz="2400" b="1" smtClean="0">
                            <a:solidFill>
                              <a:srgbClr val="FF000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𝐢</m:t>
                        </m:r>
                      </m:den>
                    </m:f>
                  </m:oMath>
                </a14:m>
                <a:r>
                  <a:rPr lang="fr-BE" sz="24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= V</a:t>
                </a:r>
                <a:r>
                  <a:rPr lang="fr-BE" sz="2400" b="1" dirty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𝐩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fr-BE" sz="24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endParaRPr lang="fr-BE" sz="2400" b="1" dirty="0" smtClean="0">
                  <a:solidFill>
                    <a:schemeClr val="tx2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32" name="ZoneText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920" y="4597876"/>
                <a:ext cx="4444898" cy="1698542"/>
              </a:xfrm>
              <a:prstGeom prst="rect">
                <a:avLst/>
              </a:prstGeom>
              <a:blipFill rotWithShape="1">
                <a:blip r:embed="rId5"/>
                <a:stretch>
                  <a:fillRect l="-2332" t="-3584" b="-5735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ZoneTexte 32"/>
              <p:cNvSpPr txBox="1"/>
              <p:nvPr/>
            </p:nvSpPr>
            <p:spPr>
              <a:xfrm>
                <a:off x="4685430" y="4509120"/>
                <a:ext cx="4423074" cy="204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sz="2400" b="1" dirty="0" err="1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Y</a:t>
                </a:r>
                <a:r>
                  <a:rPr lang="fr-BE" sz="2400" b="1" baseline="-25000" dirty="0" err="1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p</a:t>
                </a:r>
                <a:r>
                  <a:rPr lang="fr-BE" sz="2400" b="1" baseline="-25000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r>
                  <a:rPr lang="fr-BE" sz="24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= V- </a:t>
                </a:r>
                <a:r>
                  <a:rPr lang="fr-BE" sz="2400" b="1" dirty="0" err="1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X</a:t>
                </a:r>
                <a:r>
                  <a:rPr lang="fr-BE" sz="2400" b="1" baseline="-25000" dirty="0" err="1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p</a:t>
                </a:r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= V - V.</a:t>
                </a:r>
                <a:r>
                  <a:rPr lang="fr-BE" sz="2400" b="1" dirty="0" smtClean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𝐩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endParaRPr lang="fr-BE" sz="2400" b="1" dirty="0" smtClean="0">
                  <a:solidFill>
                    <a:schemeClr val="tx2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  <a:p>
                <a:endParaRPr lang="fr-BE" sz="800" b="1" dirty="0" smtClean="0">
                  <a:solidFill>
                    <a:schemeClr val="tx2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  <a:p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 =V.</a:t>
                </a:r>
                <a:r>
                  <a:rPr lang="fr-BE" sz="2400" b="1" dirty="0" smtClean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 i="0" smtClean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r>
                  <a:rPr lang="fr-BE" sz="24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-</a:t>
                </a:r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V.</a:t>
                </a:r>
                <a:r>
                  <a:rPr lang="fr-BE" sz="2400" b="1" dirty="0" smtClean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 i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𝐩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fr-BE" sz="2400" b="1" dirty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a:rPr>
                          <m:t>V</m:t>
                        </m:r>
                        <m:r>
                          <a:rPr lang="fr-BE" sz="2400" b="1" dirty="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.</m:t>
                        </m:r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fr-BE" sz="2400" b="1" dirty="0" smtClean="0">
                            <a:solidFill>
                              <a:srgbClr val="FF000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a:rPr>
                          <m:t>V</m:t>
                        </m:r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fr-BE" sz="2400" b="1" dirty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a:rPr>
                          <m:t>V</m:t>
                        </m:r>
                        <m:r>
                          <a:rPr lang="fr-BE" sz="2400" b="1" dirty="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.</m:t>
                        </m:r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 i="0" smtClean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𝐩</m:t>
                            </m:r>
                          </m:sup>
                        </m:sSup>
                        <m:r>
                          <a:rPr lang="fr-BE" sz="2400" b="1" i="0" smtClean="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fr-BE" sz="2400" b="1" dirty="0" smtClean="0">
                            <a:solidFill>
                              <a:srgbClr val="FF0000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a:rPr>
                          <m:t>V</m:t>
                        </m:r>
                      </m:num>
                      <m:den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endParaRPr lang="fr-BE" sz="2400" b="1" dirty="0" smtClean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Cambria Math"/>
                </a:endParaRPr>
              </a:p>
              <a:p>
                <a:endParaRPr lang="fr-BE" sz="800" b="1" dirty="0" smtClean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Cambria Math"/>
                </a:endParaRPr>
              </a:p>
              <a:p>
                <a:r>
                  <a:rPr lang="fr-BE" sz="2400" b="1" dirty="0" smtClean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 </a:t>
                </a:r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=</a:t>
                </a:r>
                <a:r>
                  <a:rPr lang="fr-BE" sz="2400" b="1" dirty="0" smtClean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fr-BE" sz="2400" b="1" dirty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a:rPr>
                          <m:t>V</m:t>
                        </m:r>
                        <m:r>
                          <a:rPr lang="fr-BE" sz="2400" b="1" dirty="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.</m:t>
                        </m:r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fr-BE" sz="2400" b="1" dirty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a:rPr>
                          <m:t>V</m:t>
                        </m:r>
                        <m:r>
                          <a:rPr lang="fr-BE" sz="2400" b="1" dirty="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.</m:t>
                        </m:r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𝐩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fr-BE" sz="24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=</a:t>
                </a:r>
                <a:r>
                  <a:rPr lang="fr-BE" sz="2400" b="1" dirty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fr-BE" sz="2400" b="1" dirty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a:rPr>
                          <m:t>V</m:t>
                        </m:r>
                        <m:r>
                          <a:rPr lang="fr-BE" sz="2400" b="1" dirty="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.</m:t>
                        </m:r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 i="0" smtClean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(</m:t>
                            </m:r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fr-BE" sz="2400" b="1" i="1" smtClean="0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𝐩</m:t>
                            </m:r>
                          </m:sup>
                        </m:sSup>
                        <m:r>
                          <a:rPr lang="fr-BE" sz="2400" b="1" i="1" smtClean="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endParaRPr lang="fr-BE" sz="2400" b="1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Cambria Math"/>
                </a:endParaRPr>
              </a:p>
            </p:txBody>
          </p:sp>
        </mc:Choice>
        <mc:Fallback xmlns="">
          <p:sp>
            <p:nvSpPr>
              <p:cNvPr id="33" name="ZoneTexte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5430" y="4509120"/>
                <a:ext cx="4423074" cy="2048510"/>
              </a:xfrm>
              <a:prstGeom prst="rect">
                <a:avLst/>
              </a:prstGeom>
              <a:blipFill rotWithShape="1">
                <a:blip r:embed="rId6"/>
                <a:stretch>
                  <a:fillRect l="-2483" b="-4167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72057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9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1" decel="50000" autoRev="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7" fill="hold">
                                          <p:stCondLst>
                                            <p:cond delay="173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 tmFilter="0,0; .5, 1; 1, 1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 tmFilter="0,0; .5, 1; 1, 1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 animBg="1"/>
      <p:bldP spid="24" grpId="0" build="p" bldLvl="3"/>
      <p:bldP spid="25" grpId="0" animBg="1"/>
      <p:bldP spid="26" grpId="0" build="p" bldLvl="3"/>
      <p:bldP spid="27" grpId="0" uiExpand="1" build="p"/>
      <p:bldP spid="28" grpId="0" build="p" bldLvl="3"/>
      <p:bldP spid="29" grpId="0" build="p" bldLvl="3"/>
      <p:bldP spid="31" grpId="0" build="p" bldLvl="3"/>
      <p:bldP spid="32" grpId="0" build="p"/>
      <p:bldP spid="3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/>
          <p:cNvSpPr txBox="1"/>
          <p:nvPr/>
        </p:nvSpPr>
        <p:spPr>
          <a:xfrm>
            <a:off x="208896" y="70258"/>
            <a:ext cx="1410776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/>
          </a:bodyPr>
          <a:lstStyle/>
          <a:p>
            <a:pPr marL="0" lvl="1"/>
            <a:r>
              <a:rPr lang="fr-BE" sz="2000" b="1" i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En résumé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1934756" y="70258"/>
                <a:ext cx="5112568" cy="669735"/>
              </a:xfrm>
              <a:prstGeom prst="rect">
                <a:avLst/>
              </a:prstGeom>
              <a:gradFill flip="none" rotWithShape="0">
                <a:gsLst>
                  <a:gs pos="0">
                    <a:srgbClr val="FFFF8B"/>
                  </a:gs>
                  <a:gs pos="65000">
                    <a:srgbClr val="FFFF00"/>
                  </a:gs>
                  <a:gs pos="100000">
                    <a:srgbClr val="DDD8F8"/>
                  </a:gs>
                </a:gsLst>
                <a:lin ang="5400000" scaled="0"/>
                <a:tileRect/>
              </a:gradFill>
              <a:ln w="19050">
                <a:gradFill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0070C0"/>
                    </a:gs>
                    <a:gs pos="100000">
                      <a:srgbClr val="FF0000"/>
                    </a:gs>
                  </a:gsLst>
                  <a:lin ang="5400000" scaled="0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>
                <a:defPPr>
                  <a:defRPr lang="fr-FR"/>
                </a:defPPr>
                <a:lvl1pPr algn="ctr">
                  <a:defRPr sz="2400" b="1">
                    <a:solidFill>
                      <a:srgbClr val="7030A0"/>
                    </a:solidFill>
                  </a:defRPr>
                </a:lvl1pPr>
              </a:lstStyle>
              <a:p>
                <a:pPr marL="0" lvl="3" algn="ctr"/>
                <a:r>
                  <a:rPr lang="fr-BE" sz="2400" b="1" dirty="0" err="1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X</a:t>
                </a:r>
                <a:r>
                  <a:rPr lang="fr-BE" sz="2400" b="1" baseline="-25000" dirty="0" err="1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p</a:t>
                </a:r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= </a:t>
                </a:r>
                <a:r>
                  <a:rPr lang="fr-BE" sz="24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V</a:t>
                </a:r>
                <a:r>
                  <a:rPr lang="fr-BE" sz="2400" b="1" dirty="0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𝐩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r>
                  <a:rPr lang="fr-BE" sz="24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et </a:t>
                </a:r>
                <a:r>
                  <a:rPr lang="fr-BE" sz="2400" b="1" dirty="0" err="1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Y</a:t>
                </a:r>
                <a:r>
                  <a:rPr lang="fr-BE" sz="2400" b="1" baseline="-25000" dirty="0" err="1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p</a:t>
                </a:r>
                <a:r>
                  <a:rPr lang="fr-BE" sz="2400" b="1" baseline="-25000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</a:t>
                </a:r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sz="2400" b="1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fr-BE" sz="2400" b="1" dirty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a:rPr>
                          <m:t>V</m:t>
                        </m:r>
                        <m:r>
                          <a:rPr lang="fr-BE" sz="2400" b="1" dirty="0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.</m:t>
                        </m:r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(</m:t>
                            </m:r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𝐩</m:t>
                            </m:r>
                          </m:sup>
                        </m:sSup>
                        <m:r>
                          <a:rPr lang="fr-BE" sz="2400" b="1" i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fr-BE" sz="2400" b="1" i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𝐮</m:t>
                            </m:r>
                          </m:e>
                          <m:sup>
                            <m:r>
                              <a:rPr lang="fr-BE" sz="2400" b="1">
                                <a:effectLst>
                                  <a:outerShdw blurRad="50800" dist="381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  <m:t>𝐧</m:t>
                            </m:r>
                          </m:sup>
                        </m:sSup>
                        <m:r>
                          <a:rPr lang="fr-BE" sz="2400" b="1"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; </a:t>
                </a:r>
                <a:r>
                  <a:rPr lang="fr-BE" sz="2400" b="1" dirty="0" err="1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X</a:t>
                </a:r>
                <a:r>
                  <a:rPr lang="fr-BE" sz="2400" b="1" baseline="-25000" dirty="0" err="1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p</a:t>
                </a:r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+ </a:t>
                </a:r>
                <a:r>
                  <a:rPr lang="fr-BE" sz="2400" b="1" dirty="0" err="1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Y</a:t>
                </a:r>
                <a:r>
                  <a:rPr lang="fr-BE" sz="2400" b="1" baseline="-25000" dirty="0" err="1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p</a:t>
                </a:r>
                <a:r>
                  <a:rPr lang="fr-BE" sz="2400" b="1" dirty="0" smtClean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 = V</a:t>
                </a:r>
                <a:endParaRPr lang="fr-BE" sz="2400" b="1" dirty="0">
                  <a:solidFill>
                    <a:schemeClr val="tx2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4756" y="70258"/>
                <a:ext cx="5112568" cy="66973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19050">
                <a:gradFill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0070C0"/>
                    </a:gs>
                    <a:gs pos="100000">
                      <a:srgbClr val="FF0000"/>
                    </a:gs>
                  </a:gsLst>
                  <a:lin ang="5400000" scaled="0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ZoneTexte 12"/>
          <p:cNvSpPr txBox="1"/>
          <p:nvPr/>
        </p:nvSpPr>
        <p:spPr>
          <a:xfrm>
            <a:off x="107504" y="1412776"/>
            <a:ext cx="2058848" cy="378565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/>
          </a:bodyPr>
          <a:lstStyle/>
          <a:p>
            <a:pPr marL="0" lvl="1"/>
            <a:r>
              <a:rPr lang="fr-BE" sz="2000" b="1" i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Ces formules permettent d’écrire un </a:t>
            </a:r>
            <a:r>
              <a:rPr lang="fr-BE" sz="2000" b="1" i="1" u="sng" dirty="0" smtClean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tableau d’amortissement</a:t>
            </a:r>
            <a:r>
              <a:rPr lang="fr-BE" sz="2000" b="1" i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il est à noter que le tableur permet d’obtenir les mêmes résultats sans appliquer les formules générales !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128393"/>
              </p:ext>
            </p:extLst>
          </p:nvPr>
        </p:nvGraphicFramePr>
        <p:xfrm>
          <a:off x="2166352" y="908720"/>
          <a:ext cx="6924765" cy="5812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1197"/>
                <a:gridCol w="1008112"/>
                <a:gridCol w="864096"/>
                <a:gridCol w="936104"/>
                <a:gridCol w="1080120"/>
                <a:gridCol w="1008112"/>
                <a:gridCol w="504056"/>
                <a:gridCol w="972968"/>
              </a:tblGrid>
              <a:tr h="455668">
                <a:tc>
                  <a:txBody>
                    <a:bodyPr/>
                    <a:lstStyle/>
                    <a:p>
                      <a:pPr algn="ctr" fontAlgn="t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Année p=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V</a:t>
                      </a:r>
                      <a:r>
                        <a:rPr lang="fr-BE" sz="1600" u="none" strike="noStrike" baseline="-25000" dirty="0" err="1">
                          <a:effectLst/>
                          <a:latin typeface="+mn-lt"/>
                        </a:rPr>
                        <a:t>p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= [V</a:t>
                      </a:r>
                      <a:r>
                        <a:rPr lang="fr-BE" sz="1600" u="none" strike="noStrike" baseline="-25000" dirty="0">
                          <a:effectLst/>
                          <a:latin typeface="+mn-lt"/>
                        </a:rPr>
                        <a:t>1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=V] </a:t>
                      </a:r>
                      <a:r>
                        <a:rPr lang="fr-BE" sz="1100" u="none" strike="noStrike" dirty="0">
                          <a:effectLst/>
                          <a:latin typeface="+mn-lt"/>
                        </a:rPr>
                        <a:t>Capital au début de l'année</a:t>
                      </a:r>
                      <a:endParaRPr lang="fr-BE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Intérêts =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V</a:t>
                      </a:r>
                      <a:r>
                        <a:rPr lang="fr-BE" sz="1600" u="none" strike="noStrike" baseline="-25000" dirty="0" err="1">
                          <a:effectLst/>
                          <a:latin typeface="+mn-lt"/>
                        </a:rPr>
                        <a:t>p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*i 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k</a:t>
                      </a:r>
                      <a:r>
                        <a:rPr lang="fr-BE" sz="1600" u="none" strike="noStrike" baseline="-25000" dirty="0" err="1">
                          <a:effectLst/>
                          <a:latin typeface="+mn-lt"/>
                        </a:rPr>
                        <a:t>p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 = a-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V</a:t>
                      </a:r>
                      <a:r>
                        <a:rPr lang="fr-BE" sz="1600" u="none" strike="noStrike" baseline="-25000" dirty="0" err="1">
                          <a:effectLst/>
                          <a:latin typeface="+mn-lt"/>
                        </a:rPr>
                        <a:t>p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*i</a:t>
                      </a:r>
                      <a:br>
                        <a:rPr lang="fr-BE" sz="1600" u="none" strike="noStrike" dirty="0">
                          <a:effectLst/>
                          <a:latin typeface="+mn-lt"/>
                        </a:rPr>
                      </a:br>
                      <a:r>
                        <a:rPr lang="fr-BE" sz="1100" u="none" strike="noStrike" dirty="0">
                          <a:effectLst/>
                          <a:latin typeface="+mn-lt"/>
                        </a:rPr>
                        <a:t>Amortissement</a:t>
                      </a:r>
                      <a:endParaRPr lang="fr-BE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BE" sz="1600" u="none" strike="noStrike" dirty="0" err="1" smtClean="0">
                          <a:effectLst/>
                          <a:latin typeface="+mn-lt"/>
                        </a:rPr>
                        <a:t>X</a:t>
                      </a:r>
                      <a:r>
                        <a:rPr lang="fr-BE" sz="1600" u="none" strike="noStrike" baseline="-25000" dirty="0" err="1" smtClean="0">
                          <a:effectLst/>
                          <a:latin typeface="+mn-lt"/>
                        </a:rPr>
                        <a:t>p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=</a:t>
                      </a:r>
                      <a:br>
                        <a:rPr lang="fr-BE" sz="1600" u="none" strike="noStrike" dirty="0">
                          <a:effectLst/>
                          <a:latin typeface="+mn-lt"/>
                        </a:rPr>
                      </a:br>
                      <a:r>
                        <a:rPr lang="fr-BE" sz="1100" u="none" strike="noStrike" dirty="0">
                          <a:effectLst/>
                          <a:latin typeface="+mn-lt"/>
                        </a:rPr>
                        <a:t>Capital amorti à la fin de l'année</a:t>
                      </a:r>
                      <a:endParaRPr lang="fr-BE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Y</a:t>
                      </a:r>
                      <a:r>
                        <a:rPr lang="fr-BE" sz="1600" u="none" strike="noStrike" baseline="-25000" dirty="0" err="1">
                          <a:effectLst/>
                          <a:latin typeface="+mn-lt"/>
                        </a:rPr>
                        <a:t>p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=</a:t>
                      </a:r>
                      <a:br>
                        <a:rPr lang="fr-BE" sz="1600" u="none" strike="noStrike" dirty="0">
                          <a:effectLst/>
                          <a:latin typeface="+mn-lt"/>
                        </a:rPr>
                      </a:br>
                      <a:r>
                        <a:rPr lang="fr-BE" sz="1100" u="none" strike="noStrike" dirty="0">
                          <a:effectLst/>
                          <a:latin typeface="+mn-lt"/>
                        </a:rPr>
                        <a:t>Capital encore à amortir</a:t>
                      </a:r>
                      <a:endParaRPr lang="fr-BE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Données</a:t>
                      </a:r>
                      <a:endParaRPr lang="fr-BE" sz="16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100 000,00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5 250,00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2 945,23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2 945,23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97 054,77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BE" sz="1600" u="none" strike="noStrike">
                          <a:effectLst/>
                          <a:latin typeface="+mn-lt"/>
                        </a:rPr>
                        <a:t>V =</a:t>
                      </a:r>
                      <a:endParaRPr lang="fr-BE" sz="1600" b="0" i="0" u="none" strike="noStrike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100 000</a:t>
                      </a:r>
                      <a:endParaRPr lang="fr-BE" sz="16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2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97 054,77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5 095,38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3 099,85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6 045,08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93 954,92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BE" sz="1600" u="none" strike="noStrike">
                          <a:effectLst/>
                          <a:latin typeface="+mn-lt"/>
                        </a:rPr>
                        <a:t>i=</a:t>
                      </a:r>
                      <a:endParaRPr lang="fr-BE" sz="1600" b="0" i="0" u="none" strike="noStrike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5,25%</a:t>
                      </a:r>
                      <a:endParaRPr lang="fr-BE" sz="16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3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93 954,92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4 932,63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3 262,60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9 307,68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90 692,32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BE" sz="1600" u="none" strike="noStrike">
                          <a:effectLst/>
                          <a:latin typeface="+mn-lt"/>
                        </a:rPr>
                        <a:t>n=</a:t>
                      </a:r>
                      <a:endParaRPr lang="fr-BE" sz="1600" b="0" i="0" u="none" strike="noStrike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20</a:t>
                      </a:r>
                      <a:endParaRPr lang="fr-BE" sz="16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4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90 692,32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4 761,35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3 433,88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12 741,56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87 258,44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BE" sz="1600" u="none" strike="noStrike">
                          <a:effectLst/>
                          <a:latin typeface="+mn-lt"/>
                        </a:rPr>
                        <a:t>u=</a:t>
                      </a:r>
                      <a:endParaRPr lang="fr-BE" sz="1600" b="0" i="0" u="none" strike="noStrike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1,0525</a:t>
                      </a:r>
                      <a:endParaRPr lang="fr-BE" sz="16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20120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5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87 258,44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4 581,07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3 614,16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16 355,72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83 644,28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B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Terme de l’annuité :</a:t>
                      </a:r>
                    </a:p>
                  </a:txBody>
                  <a:tcPr marL="5120" marR="5120" marT="512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247369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6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83 644,28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4 391,32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3 803,90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20 159,62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79 840,38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BE" sz="1600" u="none" strike="noStrike">
                          <a:effectLst/>
                          <a:latin typeface="+mn-lt"/>
                        </a:rPr>
                        <a:t>a=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8 195,23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7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79 840,38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4 191,62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4 003,61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24 163,23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75 836,77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8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75 836,77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3 981,43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4 213,80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28 377,03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71 622,97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9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71 622,97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3 760,21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4 435,02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32 812,05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67 187,95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10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67 187,95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3 527,37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4 667,86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37 479,91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62 520,09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11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62 520,09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3 282,30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4 912,92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42 392,83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57 607,17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12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57 607,17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3 024,38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5 170,85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47 563,69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52 436,31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13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52 436,31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2 752,91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5 442,32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53 006,01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46 993,99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14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46 993,99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2 467,18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5 728,04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58 734,05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41 265,95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15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41 265,95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2 166,46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6 028,77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64 762,82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35 237,18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16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35 237,18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1 849,95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6 345,28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71 108,09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28 891,91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17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28 891,91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1 516,83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6 678,40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77 786,50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22 213,50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18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22 213,50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1 166,21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7 029,02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84 815,52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15 184,48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19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15 184,48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 797,19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7 398,04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92 213,56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7 786,44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</a:tr>
              <a:tr h="179195"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20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7 786,44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 408,79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7 786,44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100 000,00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>
                          <a:effectLst/>
                          <a:latin typeface="+mn-lt"/>
                        </a:rPr>
                        <a:t> 0,00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</a:tr>
              <a:tr h="179195"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Somme =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100 000,00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20" marR="5120" marT="51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02476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 bldLvl="3"/>
      <p:bldP spid="12" grpId="0" build="p" animBg="1"/>
      <p:bldP spid="13" grpId="0" build="p" bldLvl="3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2553</TotalTime>
  <Words>1196</Words>
  <Application>Microsoft Office PowerPoint</Application>
  <PresentationFormat>Affichage à l'écran (4:3)</PresentationFormat>
  <Paragraphs>223</Paragraphs>
  <Slides>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Jean-Marc GARD</dc:creator>
  <cp:lastModifiedBy>Jean-Marc GARD</cp:lastModifiedBy>
  <cp:revision>119</cp:revision>
  <cp:lastPrinted>2013-03-17T16:47:14Z</cp:lastPrinted>
  <dcterms:created xsi:type="dcterms:W3CDTF">2013-03-05T21:08:23Z</dcterms:created>
  <dcterms:modified xsi:type="dcterms:W3CDTF">2013-03-17T19:20:38Z</dcterms:modified>
</cp:coreProperties>
</file>