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4720"/>
    <a:srgbClr val="6DE46A"/>
    <a:srgbClr val="C5DDAD"/>
    <a:srgbClr val="1C7235"/>
    <a:srgbClr val="FF3300"/>
    <a:srgbClr val="979707"/>
    <a:srgbClr val="B3A205"/>
    <a:srgbClr val="E3CE07"/>
    <a:srgbClr val="F781A8"/>
    <a:srgbClr val="FAA4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859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4A489-DE63-438A-8B4D-4647350EC60C}" type="datetimeFigureOut">
              <a:rPr lang="fr-BE" smtClean="0"/>
              <a:t>06 mars 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9DAD-999F-484A-A317-B3C3859F185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72608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4A489-DE63-438A-8B4D-4647350EC60C}" type="datetimeFigureOut">
              <a:rPr lang="fr-BE" smtClean="0"/>
              <a:t>06 mars 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9DAD-999F-484A-A317-B3C3859F185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72867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4A489-DE63-438A-8B4D-4647350EC60C}" type="datetimeFigureOut">
              <a:rPr lang="fr-BE" smtClean="0"/>
              <a:t>06 mars 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9DAD-999F-484A-A317-B3C3859F185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50858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4A489-DE63-438A-8B4D-4647350EC60C}" type="datetimeFigureOut">
              <a:rPr lang="fr-BE" smtClean="0"/>
              <a:t>06 mars 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9DAD-999F-484A-A317-B3C3859F185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28218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4A489-DE63-438A-8B4D-4647350EC60C}" type="datetimeFigureOut">
              <a:rPr lang="fr-BE" smtClean="0"/>
              <a:t>06 mars 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9DAD-999F-484A-A317-B3C3859F185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4416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4A489-DE63-438A-8B4D-4647350EC60C}" type="datetimeFigureOut">
              <a:rPr lang="fr-BE" smtClean="0"/>
              <a:t>06 mars 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9DAD-999F-484A-A317-B3C3859F185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45335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4A489-DE63-438A-8B4D-4647350EC60C}" type="datetimeFigureOut">
              <a:rPr lang="fr-BE" smtClean="0"/>
              <a:t>06 mars 2013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9DAD-999F-484A-A317-B3C3859F185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93877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4A489-DE63-438A-8B4D-4647350EC60C}" type="datetimeFigureOut">
              <a:rPr lang="fr-BE" smtClean="0"/>
              <a:t>06 mars 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9DAD-999F-484A-A317-B3C3859F185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22737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4A489-DE63-438A-8B4D-4647350EC60C}" type="datetimeFigureOut">
              <a:rPr lang="fr-BE" smtClean="0"/>
              <a:t>06 mars 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9DAD-999F-484A-A317-B3C3859F185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53167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4A489-DE63-438A-8B4D-4647350EC60C}" type="datetimeFigureOut">
              <a:rPr lang="fr-BE" smtClean="0"/>
              <a:t>06 mars 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9DAD-999F-484A-A317-B3C3859F185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46783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4A489-DE63-438A-8B4D-4647350EC60C}" type="datetimeFigureOut">
              <a:rPr lang="fr-BE" smtClean="0"/>
              <a:t>06 mars 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9DAD-999F-484A-A317-B3C3859F185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79917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4A489-DE63-438A-8B4D-4647350EC60C}" type="datetimeFigureOut">
              <a:rPr lang="fr-BE" smtClean="0"/>
              <a:t>06 mars 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F9DAD-999F-484A-A317-B3C3859F185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28766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2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39552" y="181802"/>
            <a:ext cx="8352928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/>
          </a:bodyPr>
          <a:lstStyle/>
          <a:p>
            <a:pPr marL="0" lvl="1"/>
            <a:r>
              <a:rPr lang="fr-BE" sz="2400" b="1" i="1" dirty="0" smtClean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6.3</a:t>
            </a:r>
            <a:r>
              <a:rPr lang="fr-BE" sz="2400" b="1" i="1" dirty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	Équations du second degré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39999" y="692696"/>
            <a:ext cx="7920433" cy="1200329"/>
          </a:xfrm>
          <a:prstGeom prst="rect">
            <a:avLst/>
          </a:prstGeom>
          <a:gradFill>
            <a:gsLst>
              <a:gs pos="0">
                <a:srgbClr val="FFFF8B"/>
              </a:gs>
              <a:gs pos="65000">
                <a:srgbClr val="FFFF00"/>
              </a:gs>
              <a:gs pos="100000">
                <a:srgbClr val="DDD8F8"/>
              </a:gs>
            </a:gsLst>
            <a:lin ang="5400000" scaled="0"/>
          </a:gradFill>
          <a:ln w="19050">
            <a:solidFill>
              <a:srgbClr val="FF33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r-BE" b="1" dirty="0" smtClean="0">
                <a:solidFill>
                  <a:srgbClr val="7030A0"/>
                </a:solidFill>
              </a:rPr>
              <a:t>On recherche les racines de la fonction du second degré f(x)= a.x² + </a:t>
            </a:r>
            <a:r>
              <a:rPr lang="fr-BE" b="1" dirty="0" err="1" smtClean="0">
                <a:solidFill>
                  <a:srgbClr val="7030A0"/>
                </a:solidFill>
              </a:rPr>
              <a:t>b.x</a:t>
            </a:r>
            <a:r>
              <a:rPr lang="fr-BE" b="1" dirty="0" smtClean="0">
                <a:solidFill>
                  <a:srgbClr val="7030A0"/>
                </a:solidFill>
              </a:rPr>
              <a:t> + c (a ≠ 0), c’est à dire les valeurs de x telles que f(x) = 0, </a:t>
            </a:r>
            <a:r>
              <a:rPr lang="fr-BE" b="1" dirty="0">
                <a:solidFill>
                  <a:srgbClr val="7030A0"/>
                </a:solidFill>
              </a:rPr>
              <a:t>ou </a:t>
            </a:r>
            <a:r>
              <a:rPr lang="fr-BE" b="1" dirty="0" smtClean="0">
                <a:solidFill>
                  <a:srgbClr val="7030A0"/>
                </a:solidFill>
              </a:rPr>
              <a:t>telles que a.x² </a:t>
            </a:r>
            <a:r>
              <a:rPr lang="fr-BE" b="1" dirty="0">
                <a:solidFill>
                  <a:srgbClr val="7030A0"/>
                </a:solidFill>
              </a:rPr>
              <a:t>+ </a:t>
            </a:r>
            <a:r>
              <a:rPr lang="fr-BE" b="1" dirty="0" err="1">
                <a:solidFill>
                  <a:srgbClr val="7030A0"/>
                </a:solidFill>
              </a:rPr>
              <a:t>b.x</a:t>
            </a:r>
            <a:r>
              <a:rPr lang="fr-BE" b="1" dirty="0">
                <a:solidFill>
                  <a:srgbClr val="7030A0"/>
                </a:solidFill>
              </a:rPr>
              <a:t> + </a:t>
            </a:r>
            <a:r>
              <a:rPr lang="fr-BE" b="1" dirty="0" smtClean="0">
                <a:solidFill>
                  <a:srgbClr val="7030A0"/>
                </a:solidFill>
              </a:rPr>
              <a:t>c = 0. Graphiquement, ces points sont les intersections du graphique avec l’axe X, ou encore les points d’ordonnée (hauteur) nulle.</a:t>
            </a:r>
            <a:endParaRPr lang="fr-BE" dirty="0">
              <a:solidFill>
                <a:srgbClr val="7030A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52243" y="1988840"/>
            <a:ext cx="1324029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1905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r-BE" sz="2400" b="1" u="sng" dirty="0" smtClean="0">
                <a:solidFill>
                  <a:schemeClr val="tx2"/>
                </a:solidFill>
              </a:rPr>
              <a:t>Rappel :</a:t>
            </a:r>
            <a:endParaRPr lang="fr-BE" sz="2400" b="1" u="sng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/>
              <p:cNvSpPr txBox="1"/>
              <p:nvPr/>
            </p:nvSpPr>
            <p:spPr>
              <a:xfrm>
                <a:off x="2267744" y="2969570"/>
                <a:ext cx="6552728" cy="3729739"/>
              </a:xfrm>
              <a:prstGeom prst="rect">
                <a:avLst/>
              </a:prstGeom>
              <a:gradFill>
                <a:gsLst>
                  <a:gs pos="0">
                    <a:srgbClr val="5E9EFF"/>
                  </a:gs>
                  <a:gs pos="39999">
                    <a:srgbClr val="85C2FF"/>
                  </a:gs>
                  <a:gs pos="70000">
                    <a:srgbClr val="C4D6EB"/>
                  </a:gs>
                  <a:gs pos="100000">
                    <a:srgbClr val="FFEBFA"/>
                  </a:gs>
                </a:gsLst>
                <a:lin ang="5400000" scaled="0"/>
              </a:gradFill>
              <a:ln w="19050">
                <a:solidFill>
                  <a:srgbClr val="FF33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fr-BE" dirty="0" smtClean="0"/>
                  <a:t>On recherche x tel que : a.x² </a:t>
                </a:r>
                <a:r>
                  <a:rPr lang="fr-BE" dirty="0"/>
                  <a:t>+ </a:t>
                </a:r>
                <a:r>
                  <a:rPr lang="fr-BE" dirty="0" err="1"/>
                  <a:t>b.x</a:t>
                </a:r>
                <a:r>
                  <a:rPr lang="fr-BE" dirty="0"/>
                  <a:t> + </a:t>
                </a:r>
                <a:r>
                  <a:rPr lang="fr-BE" dirty="0" smtClean="0"/>
                  <a:t>c = </a:t>
                </a:r>
                <a:r>
                  <a:rPr lang="fr-BE" dirty="0"/>
                  <a:t>a.(</a:t>
                </a:r>
                <a:r>
                  <a:rPr lang="fr-BE" dirty="0" err="1"/>
                  <a:t>x+p</a:t>
                </a:r>
                <a:r>
                  <a:rPr lang="fr-BE" dirty="0"/>
                  <a:t>)²+ </a:t>
                </a:r>
                <a:r>
                  <a:rPr lang="fr-BE" dirty="0" smtClean="0"/>
                  <a:t>q = 0</a:t>
                </a:r>
              </a:p>
              <a:p>
                <a:r>
                  <a:rPr lang="fr-BE" dirty="0"/>
                  <a:t>a.(</a:t>
                </a:r>
                <a:r>
                  <a:rPr lang="fr-BE" dirty="0" err="1"/>
                  <a:t>x+</a:t>
                </a:r>
                <a:r>
                  <a:rPr lang="fr-BE" dirty="0" err="1">
                    <a:solidFill>
                      <a:srgbClr val="0000FF"/>
                    </a:solidFill>
                    <a:latin typeface="+mj-lt"/>
                  </a:rPr>
                  <a:t>p</a:t>
                </a:r>
                <a:r>
                  <a:rPr lang="fr-BE" dirty="0"/>
                  <a:t>)²+ </a:t>
                </a:r>
                <a:r>
                  <a:rPr lang="fr-BE" dirty="0">
                    <a:solidFill>
                      <a:srgbClr val="114720"/>
                    </a:solidFill>
                    <a:latin typeface="+mj-lt"/>
                  </a:rPr>
                  <a:t>q</a:t>
                </a:r>
                <a:r>
                  <a:rPr lang="fr-BE" dirty="0"/>
                  <a:t> = </a:t>
                </a:r>
                <a:r>
                  <a:rPr lang="fr-BE" dirty="0" smtClean="0"/>
                  <a:t>0</a:t>
                </a:r>
              </a:p>
              <a:p>
                <a:r>
                  <a:rPr lang="fr-BE" dirty="0"/>
                  <a:t>a.(</a:t>
                </a:r>
                <a:r>
                  <a:rPr lang="fr-BE" dirty="0" err="1"/>
                  <a:t>x+</a:t>
                </a:r>
                <a:r>
                  <a:rPr lang="fr-BE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i="1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>
                            <a:solidFill>
                              <a:srgbClr val="0000FF"/>
                            </a:solidFill>
                            <a:latin typeface="Cambria Math"/>
                          </a:rPr>
                          <m:t>b</m:t>
                        </m:r>
                      </m:num>
                      <m:den>
                        <m:r>
                          <a:rPr lang="fr-BE">
                            <a:solidFill>
                              <a:srgbClr val="0000FF"/>
                            </a:solidFill>
                            <a:latin typeface="Cambria Math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fr-BE">
                            <a:solidFill>
                              <a:srgbClr val="0000FF"/>
                            </a:solidFill>
                            <a:latin typeface="Cambria Math"/>
                          </a:rPr>
                          <m:t>a</m:t>
                        </m:r>
                      </m:den>
                    </m:f>
                  </m:oMath>
                </a14:m>
                <a:r>
                  <a:rPr lang="fr-BE" dirty="0"/>
                  <a:t>)²+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b="1" i="1" smtClean="0">
                            <a:solidFill>
                              <a:srgbClr val="11472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fr-BE">
                            <a:solidFill>
                              <a:srgbClr val="114720"/>
                            </a:solidFill>
                            <a:latin typeface="Cambria Math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fr-BE">
                            <a:solidFill>
                              <a:srgbClr val="114720"/>
                            </a:solidFill>
                            <a:latin typeface="Cambria Math"/>
                          </a:rPr>
                          <m:t>ac</m:t>
                        </m:r>
                        <m:r>
                          <a:rPr lang="fr-BE" b="1">
                            <a:solidFill>
                              <a:srgbClr val="114720"/>
                            </a:solidFill>
                            <a:latin typeface="Cambria Math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fr-BE">
                            <a:solidFill>
                              <a:srgbClr val="114720"/>
                            </a:solidFill>
                            <a:latin typeface="Cambria Math"/>
                          </a:rPr>
                          <m:t>b</m:t>
                        </m:r>
                        <m:r>
                          <a:rPr lang="fr-BE" b="1">
                            <a:solidFill>
                              <a:srgbClr val="114720"/>
                            </a:solidFill>
                            <a:latin typeface="Cambria Math"/>
                          </a:rPr>
                          <m:t>²</m:t>
                        </m:r>
                      </m:num>
                      <m:den>
                        <m:r>
                          <a:rPr lang="fr-BE">
                            <a:solidFill>
                              <a:srgbClr val="114720"/>
                            </a:solidFill>
                            <a:latin typeface="Cambria Math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fr-BE">
                            <a:solidFill>
                              <a:srgbClr val="114720"/>
                            </a:solidFill>
                            <a:latin typeface="Cambria Math"/>
                          </a:rPr>
                          <m:t>a</m:t>
                        </m:r>
                      </m:den>
                    </m:f>
                  </m:oMath>
                </a14:m>
                <a:r>
                  <a:rPr lang="fr-BE" dirty="0" smtClean="0"/>
                  <a:t> </a:t>
                </a:r>
                <a:r>
                  <a:rPr lang="fr-BE" dirty="0"/>
                  <a:t>= </a:t>
                </a:r>
                <a:r>
                  <a:rPr lang="fr-BE" dirty="0" smtClean="0"/>
                  <a:t>0</a:t>
                </a:r>
              </a:p>
              <a:p>
                <a:r>
                  <a:rPr lang="fr-BE" dirty="0"/>
                  <a:t>a.(</a:t>
                </a:r>
                <a:r>
                  <a:rPr lang="fr-BE" dirty="0" err="1"/>
                  <a:t>x+</a:t>
                </a:r>
                <a:r>
                  <a:rPr lang="fr-BE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i="1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>
                            <a:solidFill>
                              <a:srgbClr val="0000FF"/>
                            </a:solidFill>
                            <a:latin typeface="Cambria Math"/>
                          </a:rPr>
                          <m:t>b</m:t>
                        </m:r>
                      </m:num>
                      <m:den>
                        <m:r>
                          <a:rPr lang="fr-BE">
                            <a:solidFill>
                              <a:srgbClr val="0000FF"/>
                            </a:solidFill>
                            <a:latin typeface="Cambria Math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fr-BE">
                            <a:solidFill>
                              <a:srgbClr val="0000FF"/>
                            </a:solidFill>
                            <a:latin typeface="Cambria Math"/>
                          </a:rPr>
                          <m:t>a</m:t>
                        </m:r>
                      </m:den>
                    </m:f>
                  </m:oMath>
                </a14:m>
                <a:r>
                  <a:rPr lang="fr-BE" dirty="0"/>
                  <a:t>)² = </a:t>
                </a:r>
                <a:r>
                  <a:rPr lang="fr-BE" dirty="0" smtClean="0">
                    <a:solidFill>
                      <a:srgbClr val="114720"/>
                    </a:solidFill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b="1" i="1" smtClean="0">
                            <a:solidFill>
                              <a:srgbClr val="11472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fr-BE">
                            <a:solidFill>
                              <a:srgbClr val="114720"/>
                            </a:solidFill>
                            <a:latin typeface="Cambria Math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fr-BE">
                            <a:solidFill>
                              <a:srgbClr val="114720"/>
                            </a:solidFill>
                            <a:latin typeface="Cambria Math"/>
                          </a:rPr>
                          <m:t>ac</m:t>
                        </m:r>
                        <m:r>
                          <a:rPr lang="fr-BE" b="1">
                            <a:solidFill>
                              <a:srgbClr val="114720"/>
                            </a:solidFill>
                            <a:latin typeface="Cambria Math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fr-BE">
                            <a:solidFill>
                              <a:srgbClr val="114720"/>
                            </a:solidFill>
                            <a:latin typeface="Cambria Math"/>
                          </a:rPr>
                          <m:t>b</m:t>
                        </m:r>
                        <m:r>
                          <a:rPr lang="fr-BE" b="1">
                            <a:solidFill>
                              <a:srgbClr val="114720"/>
                            </a:solidFill>
                            <a:latin typeface="Cambria Math"/>
                          </a:rPr>
                          <m:t>²</m:t>
                        </m:r>
                      </m:num>
                      <m:den>
                        <m:r>
                          <a:rPr lang="fr-BE">
                            <a:solidFill>
                              <a:srgbClr val="114720"/>
                            </a:solidFill>
                            <a:latin typeface="Cambria Math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fr-BE">
                            <a:solidFill>
                              <a:srgbClr val="114720"/>
                            </a:solidFill>
                            <a:latin typeface="Cambria Math"/>
                          </a:rPr>
                          <m:t>a</m:t>
                        </m:r>
                      </m:den>
                    </m:f>
                  </m:oMath>
                </a14:m>
                <a:r>
                  <a:rPr lang="fr-BE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b="1" i="1" smtClean="0">
                            <a:solidFill>
                              <a:srgbClr val="11472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>
                            <a:solidFill>
                              <a:srgbClr val="114720"/>
                            </a:solidFill>
                            <a:latin typeface="Cambria Math"/>
                          </a:rPr>
                          <m:t>b</m:t>
                        </m:r>
                        <m:r>
                          <a:rPr lang="fr-BE" b="1">
                            <a:solidFill>
                              <a:srgbClr val="114720"/>
                            </a:solidFill>
                            <a:latin typeface="Cambria Math"/>
                          </a:rPr>
                          <m:t>²</m:t>
                        </m:r>
                        <m:r>
                          <a:rPr lang="fr-BE" b="1" i="1">
                            <a:solidFill>
                              <a:srgbClr val="11472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fr-BE">
                            <a:solidFill>
                              <a:srgbClr val="114720"/>
                            </a:solidFill>
                            <a:latin typeface="Cambria Math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fr-BE">
                            <a:solidFill>
                              <a:srgbClr val="114720"/>
                            </a:solidFill>
                            <a:latin typeface="Cambria Math"/>
                          </a:rPr>
                          <m:t>ac</m:t>
                        </m:r>
                      </m:num>
                      <m:den>
                        <m:r>
                          <a:rPr lang="fr-BE">
                            <a:solidFill>
                              <a:srgbClr val="114720"/>
                            </a:solidFill>
                            <a:latin typeface="Cambria Math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fr-BE">
                            <a:solidFill>
                              <a:srgbClr val="114720"/>
                            </a:solidFill>
                            <a:latin typeface="Cambria Math"/>
                          </a:rPr>
                          <m:t>a</m:t>
                        </m:r>
                      </m:den>
                    </m:f>
                  </m:oMath>
                </a14:m>
                <a:endParaRPr lang="fr-BE" dirty="0" smtClean="0"/>
              </a:p>
              <a:p>
                <a:r>
                  <a:rPr lang="fr-BE" dirty="0" smtClean="0"/>
                  <a:t>(x</a:t>
                </a:r>
                <a:r>
                  <a:rPr lang="fr-BE" dirty="0"/>
                  <a:t>+</a:t>
                </a:r>
                <a:r>
                  <a:rPr lang="fr-BE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i="1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>
                            <a:solidFill>
                              <a:srgbClr val="0000FF"/>
                            </a:solidFill>
                            <a:latin typeface="Cambria Math"/>
                          </a:rPr>
                          <m:t>b</m:t>
                        </m:r>
                      </m:num>
                      <m:den>
                        <m:r>
                          <a:rPr lang="fr-BE">
                            <a:solidFill>
                              <a:srgbClr val="0000FF"/>
                            </a:solidFill>
                            <a:latin typeface="Cambria Math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fr-BE">
                            <a:solidFill>
                              <a:srgbClr val="0000FF"/>
                            </a:solidFill>
                            <a:latin typeface="Cambria Math"/>
                          </a:rPr>
                          <m:t>a</m:t>
                        </m:r>
                      </m:den>
                    </m:f>
                  </m:oMath>
                </a14:m>
                <a:r>
                  <a:rPr lang="fr-BE" dirty="0"/>
                  <a:t>)² </a:t>
                </a:r>
                <a:r>
                  <a:rPr lang="fr-BE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b="1" i="1" smtClean="0">
                            <a:solidFill>
                              <a:srgbClr val="11472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>
                            <a:solidFill>
                              <a:srgbClr val="114720"/>
                            </a:solidFill>
                            <a:latin typeface="Cambria Math"/>
                          </a:rPr>
                          <m:t>b</m:t>
                        </m:r>
                        <m:r>
                          <a:rPr lang="fr-BE" b="1">
                            <a:solidFill>
                              <a:srgbClr val="114720"/>
                            </a:solidFill>
                            <a:latin typeface="Cambria Math"/>
                          </a:rPr>
                          <m:t>²</m:t>
                        </m:r>
                        <m:r>
                          <a:rPr lang="fr-BE" b="1" i="1">
                            <a:solidFill>
                              <a:srgbClr val="11472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fr-BE">
                            <a:solidFill>
                              <a:srgbClr val="114720"/>
                            </a:solidFill>
                            <a:latin typeface="Cambria Math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fr-BE">
                            <a:solidFill>
                              <a:srgbClr val="114720"/>
                            </a:solidFill>
                            <a:latin typeface="Cambria Math"/>
                          </a:rPr>
                          <m:t>ac</m:t>
                        </m:r>
                      </m:num>
                      <m:den>
                        <m:r>
                          <a:rPr lang="fr-BE">
                            <a:solidFill>
                              <a:srgbClr val="114720"/>
                            </a:solidFill>
                            <a:latin typeface="Cambria Math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fr-BE">
                            <a:solidFill>
                              <a:srgbClr val="114720"/>
                            </a:solidFill>
                            <a:latin typeface="Cambria Math"/>
                          </a:rPr>
                          <m:t>a</m:t>
                        </m:r>
                        <m:r>
                          <a:rPr lang="fr-BE" b="1" i="1" smtClean="0">
                            <a:solidFill>
                              <a:srgbClr val="114720"/>
                            </a:solidFill>
                            <a:latin typeface="Cambria Math"/>
                          </a:rPr>
                          <m:t>²</m:t>
                        </m:r>
                      </m:den>
                    </m:f>
                  </m:oMath>
                </a14:m>
                <a:endParaRPr lang="fr-BE" dirty="0" smtClean="0"/>
              </a:p>
              <a:p>
                <a:endParaRPr lang="fr-BE" dirty="0" smtClean="0"/>
              </a:p>
              <a:p>
                <a:r>
                  <a:rPr lang="fr-BE" dirty="0" smtClean="0"/>
                  <a:t>Ici, trois cas sont possibles, selon que le membre de droite est </a:t>
                </a:r>
                <a:r>
                  <a:rPr lang="fr-BE" dirty="0" smtClean="0">
                    <a:solidFill>
                      <a:srgbClr val="114720"/>
                    </a:solidFill>
                  </a:rPr>
                  <a:t>positif</a:t>
                </a:r>
                <a:r>
                  <a:rPr lang="fr-BE" dirty="0" smtClean="0"/>
                  <a:t>, </a:t>
                </a:r>
                <a:r>
                  <a:rPr lang="fr-BE" dirty="0" smtClean="0">
                    <a:solidFill>
                      <a:srgbClr val="979707"/>
                    </a:solidFill>
                  </a:rPr>
                  <a:t>nul</a:t>
                </a:r>
                <a:r>
                  <a:rPr lang="fr-BE" dirty="0" smtClean="0"/>
                  <a:t> ou </a:t>
                </a:r>
                <a:r>
                  <a:rPr lang="fr-BE" dirty="0" smtClean="0">
                    <a:solidFill>
                      <a:srgbClr val="FF0000"/>
                    </a:solidFill>
                  </a:rPr>
                  <a:t>négatif</a:t>
                </a:r>
                <a:r>
                  <a:rPr lang="fr-BE" dirty="0" smtClean="0"/>
                  <a:t> : il y a </a:t>
                </a:r>
                <a:r>
                  <a:rPr lang="fr-BE" dirty="0" smtClean="0">
                    <a:solidFill>
                      <a:srgbClr val="114720"/>
                    </a:solidFill>
                  </a:rPr>
                  <a:t>deux solutions</a:t>
                </a:r>
                <a:r>
                  <a:rPr lang="fr-BE" dirty="0" smtClean="0"/>
                  <a:t>, </a:t>
                </a:r>
                <a:r>
                  <a:rPr lang="fr-BE" dirty="0">
                    <a:solidFill>
                      <a:srgbClr val="979707"/>
                    </a:solidFill>
                  </a:rPr>
                  <a:t>une seule </a:t>
                </a:r>
                <a:r>
                  <a:rPr lang="fr-BE" dirty="0" smtClean="0"/>
                  <a:t>ou </a:t>
                </a:r>
                <a:r>
                  <a:rPr lang="fr-BE" dirty="0" smtClean="0">
                    <a:solidFill>
                      <a:srgbClr val="FF0000"/>
                    </a:solidFill>
                  </a:rPr>
                  <a:t>aucune</a:t>
                </a:r>
                <a:r>
                  <a:rPr lang="fr-BE" dirty="0" smtClean="0"/>
                  <a:t>.</a:t>
                </a:r>
              </a:p>
              <a:p>
                <a:endParaRPr lang="fr-BE" dirty="0" smtClean="0"/>
              </a:p>
              <a:p>
                <a:r>
                  <a:rPr lang="fr-BE" dirty="0" smtClean="0"/>
                  <a:t>Notons que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>
                            <a:solidFill>
                              <a:schemeClr val="tx1"/>
                            </a:solidFill>
                            <a:latin typeface="Cambria Math"/>
                          </a:rPr>
                          <m:t>b</m:t>
                        </m:r>
                        <m:r>
                          <a:rPr lang="fr-BE" b="1">
                            <a:solidFill>
                              <a:schemeClr val="tx1"/>
                            </a:solidFill>
                            <a:latin typeface="Cambria Math"/>
                          </a:rPr>
                          <m:t>²</m:t>
                        </m:r>
                        <m:r>
                          <a:rPr lang="fr-BE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fr-BE">
                            <a:solidFill>
                              <a:schemeClr val="tx1"/>
                            </a:solidFill>
                            <a:latin typeface="Cambria Math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fr-BE">
                            <a:solidFill>
                              <a:schemeClr val="tx1"/>
                            </a:solidFill>
                            <a:latin typeface="Cambria Math"/>
                          </a:rPr>
                          <m:t>ac</m:t>
                        </m:r>
                      </m:num>
                      <m:den>
                        <m:r>
                          <a:rPr lang="fr-BE">
                            <a:solidFill>
                              <a:schemeClr val="tx1"/>
                            </a:solidFill>
                            <a:latin typeface="Cambria Math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fr-BE">
                            <a:solidFill>
                              <a:schemeClr val="tx1"/>
                            </a:solidFill>
                            <a:latin typeface="Cambria Math"/>
                          </a:rPr>
                          <m:t>a</m:t>
                        </m:r>
                        <m:r>
                          <a:rPr lang="fr-BE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²</m:t>
                        </m:r>
                      </m:den>
                    </m:f>
                  </m:oMath>
                </a14:m>
                <a:r>
                  <a:rPr lang="fr-BE" dirty="0" smtClean="0"/>
                  <a:t> est du même signe que b²- 4ac, vu que 4a² = (2a)² est toujours positif. Pour la facilité, on convient de noter </a:t>
                </a:r>
                <a:r>
                  <a:rPr lang="fr-BE" b="1" u="sng" dirty="0">
                    <a:uFill>
                      <a:solidFill>
                        <a:srgbClr val="FF0000"/>
                      </a:solidFill>
                    </a:uFill>
                  </a:rPr>
                  <a:t>∆</a:t>
                </a:r>
                <a:r>
                  <a:rPr lang="fr-BE" b="1" u="sng" dirty="0">
                    <a:uFill>
                      <a:solidFill>
                        <a:srgbClr val="FF0000"/>
                      </a:solidFill>
                    </a:uFill>
                    <a:latin typeface="Calibri" pitchFamily="34" charset="0"/>
                  </a:rPr>
                  <a:t> = </a:t>
                </a:r>
                <a:r>
                  <a:rPr lang="fr-BE" b="1" u="sng" dirty="0" smtClean="0">
                    <a:uFill>
                      <a:solidFill>
                        <a:srgbClr val="FF0000"/>
                      </a:solidFill>
                    </a:uFill>
                  </a:rPr>
                  <a:t>b² - 4ac</a:t>
                </a:r>
                <a:r>
                  <a:rPr lang="fr-BE" b="1" dirty="0" smtClean="0"/>
                  <a:t>.</a:t>
                </a:r>
                <a:endParaRPr lang="fr-BE" b="1" dirty="0"/>
              </a:p>
            </p:txBody>
          </p:sp>
        </mc:Choice>
        <mc:Fallback xmlns="">
          <p:sp>
            <p:nvSpPr>
              <p:cNvPr id="10" name="ZoneText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744" y="2969570"/>
                <a:ext cx="6552728" cy="372973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 w="19050">
                <a:solidFill>
                  <a:srgbClr val="FF33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ZoneTexte 11"/>
          <p:cNvSpPr txBox="1"/>
          <p:nvPr/>
        </p:nvSpPr>
        <p:spPr>
          <a:xfrm>
            <a:off x="552243" y="2967335"/>
            <a:ext cx="1539829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1905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r-BE" sz="2400" b="1" u="sng" dirty="0" smtClean="0">
                <a:solidFill>
                  <a:schemeClr val="tx2"/>
                </a:solidFill>
              </a:rPr>
              <a:t>Formules :</a:t>
            </a:r>
            <a:endParaRPr lang="fr-BE" sz="2400" b="1" u="sng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ZoneTexte 15"/>
              <p:cNvSpPr txBox="1"/>
              <p:nvPr/>
            </p:nvSpPr>
            <p:spPr>
              <a:xfrm>
                <a:off x="2074064" y="1988428"/>
                <a:ext cx="5738296" cy="793807"/>
              </a:xfrm>
              <a:prstGeom prst="rect">
                <a:avLst/>
              </a:prstGeom>
              <a:gradFill>
                <a:gsLst>
                  <a:gs pos="0">
                    <a:srgbClr val="5E9EFF"/>
                  </a:gs>
                  <a:gs pos="39999">
                    <a:srgbClr val="85C2FF"/>
                  </a:gs>
                  <a:gs pos="70000">
                    <a:srgbClr val="C4D6EB"/>
                  </a:gs>
                  <a:gs pos="100000">
                    <a:srgbClr val="FFEBFA"/>
                  </a:gs>
                </a:gsLst>
                <a:lin ang="5400000" scaled="0"/>
              </a:gradFill>
              <a:ln w="19050">
                <a:solidFill>
                  <a:srgbClr val="FF0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>
                <a:defPPr>
                  <a:defRPr lang="fr-FR"/>
                </a:defPPr>
                <a:lvl1pPr>
                  <a:defRPr sz="2400" b="1" u="sng">
                    <a:solidFill>
                      <a:schemeClr val="tx2"/>
                    </a:solidFill>
                  </a:defRPr>
                </a:lvl1pPr>
              </a:lstStyle>
              <a:p>
                <a:pPr algn="ctr"/>
                <a:r>
                  <a:rPr lang="fr-BE" sz="1800" u="none" dirty="0" smtClean="0">
                    <a:solidFill>
                      <a:srgbClr val="7030A0"/>
                    </a:solidFill>
                  </a:rPr>
                  <a:t>Il est toujours possible de noter f(x)= a.x² </a:t>
                </a:r>
                <a:r>
                  <a:rPr lang="fr-BE" sz="1800" u="none" dirty="0">
                    <a:solidFill>
                      <a:srgbClr val="7030A0"/>
                    </a:solidFill>
                  </a:rPr>
                  <a:t>+ </a:t>
                </a:r>
                <a:r>
                  <a:rPr lang="fr-BE" sz="1800" u="none" dirty="0" err="1">
                    <a:solidFill>
                      <a:srgbClr val="7030A0"/>
                    </a:solidFill>
                  </a:rPr>
                  <a:t>b.x</a:t>
                </a:r>
                <a:r>
                  <a:rPr lang="fr-BE" sz="1800" u="none" dirty="0">
                    <a:solidFill>
                      <a:srgbClr val="7030A0"/>
                    </a:solidFill>
                  </a:rPr>
                  <a:t> + </a:t>
                </a:r>
                <a:r>
                  <a:rPr lang="fr-BE" sz="1800" u="none" dirty="0" smtClean="0">
                    <a:solidFill>
                      <a:srgbClr val="7030A0"/>
                    </a:solidFill>
                  </a:rPr>
                  <a:t>c </a:t>
                </a:r>
                <a:r>
                  <a:rPr lang="fr-BE" sz="1800" u="none" dirty="0">
                    <a:solidFill>
                      <a:srgbClr val="7030A0"/>
                    </a:solidFill>
                  </a:rPr>
                  <a:t>(a ≠ </a:t>
                </a:r>
                <a:r>
                  <a:rPr lang="fr-BE" sz="1800" u="none" dirty="0" smtClean="0">
                    <a:solidFill>
                      <a:srgbClr val="7030A0"/>
                    </a:solidFill>
                  </a:rPr>
                  <a:t>0) sous la forme f(x) = a</a:t>
                </a:r>
                <a:r>
                  <a:rPr lang="fr-BE" sz="1800" u="none" dirty="0">
                    <a:solidFill>
                      <a:srgbClr val="7030A0"/>
                    </a:solidFill>
                  </a:rPr>
                  <a:t>.(</a:t>
                </a:r>
                <a:r>
                  <a:rPr lang="fr-BE" sz="1800" u="none" dirty="0" err="1">
                    <a:solidFill>
                      <a:srgbClr val="7030A0"/>
                    </a:solidFill>
                  </a:rPr>
                  <a:t>x+p</a:t>
                </a:r>
                <a:r>
                  <a:rPr lang="fr-BE" sz="1800" u="none" dirty="0">
                    <a:solidFill>
                      <a:srgbClr val="7030A0"/>
                    </a:solidFill>
                  </a:rPr>
                  <a:t>)²+ </a:t>
                </a:r>
                <a:r>
                  <a:rPr lang="fr-BE" sz="1800" u="none" dirty="0" smtClean="0">
                    <a:solidFill>
                      <a:srgbClr val="7030A0"/>
                    </a:solidFill>
                  </a:rPr>
                  <a:t>q, avec </a:t>
                </a:r>
                <a:r>
                  <a:rPr lang="fr-BE" sz="1800" u="none" dirty="0">
                    <a:solidFill>
                      <a:srgbClr val="7030A0"/>
                    </a:solidFill>
                  </a:rPr>
                  <a:t>p</a:t>
                </a:r>
                <a14:m>
                  <m:oMath xmlns:m="http://schemas.openxmlformats.org/officeDocument/2006/math">
                    <m:r>
                      <a:rPr lang="fr-BE" sz="1800" u="none">
                        <a:solidFill>
                          <a:srgbClr val="7030A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fr-BE" sz="1800" i="1" u="none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fr-BE" sz="1800" u="none">
                            <a:solidFill>
                              <a:srgbClr val="7030A0"/>
                            </a:solidFill>
                            <a:latin typeface="Cambria Math"/>
                          </a:rPr>
                          <m:t>𝐛</m:t>
                        </m:r>
                      </m:num>
                      <m:den>
                        <m:r>
                          <a:rPr lang="fr-BE" sz="1800" u="none">
                            <a:solidFill>
                              <a:srgbClr val="7030A0"/>
                            </a:solidFill>
                            <a:latin typeface="Cambria Math"/>
                          </a:rPr>
                          <m:t>𝟐𝐚</m:t>
                        </m:r>
                      </m:den>
                    </m:f>
                  </m:oMath>
                </a14:m>
                <a:r>
                  <a:rPr lang="fr-BE" sz="1800" u="none" dirty="0">
                    <a:solidFill>
                      <a:srgbClr val="7030A0"/>
                    </a:solidFill>
                  </a:rPr>
                  <a:t> et q</a:t>
                </a:r>
                <a14:m>
                  <m:oMath xmlns:m="http://schemas.openxmlformats.org/officeDocument/2006/math">
                    <m:r>
                      <a:rPr lang="fr-BE" sz="1800" u="none">
                        <a:solidFill>
                          <a:srgbClr val="7030A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fr-BE" sz="1800" i="1" u="none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fr-BE" sz="1800" u="none">
                            <a:solidFill>
                              <a:srgbClr val="7030A0"/>
                            </a:solidFill>
                            <a:latin typeface="Cambria Math"/>
                          </a:rPr>
                          <m:t>𝟒𝐚𝐜</m:t>
                        </m:r>
                        <m:r>
                          <a:rPr lang="fr-BE" sz="1800" u="none">
                            <a:solidFill>
                              <a:srgbClr val="7030A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fr-BE" sz="1800" u="none">
                            <a:solidFill>
                              <a:srgbClr val="7030A0"/>
                            </a:solidFill>
                            <a:latin typeface="Cambria Math"/>
                          </a:rPr>
                          <m:t>𝐛</m:t>
                        </m:r>
                        <m:r>
                          <a:rPr lang="fr-BE" sz="1800" u="none">
                            <a:solidFill>
                              <a:srgbClr val="7030A0"/>
                            </a:solidFill>
                            <a:latin typeface="Cambria Math"/>
                          </a:rPr>
                          <m:t>²</m:t>
                        </m:r>
                      </m:num>
                      <m:den>
                        <m:r>
                          <a:rPr lang="fr-BE" sz="1800" u="none">
                            <a:solidFill>
                              <a:srgbClr val="7030A0"/>
                            </a:solidFill>
                            <a:latin typeface="Cambria Math"/>
                          </a:rPr>
                          <m:t>𝟒𝐚</m:t>
                        </m:r>
                      </m:den>
                    </m:f>
                  </m:oMath>
                </a14:m>
                <a:endParaRPr lang="fr-BE" sz="1800" u="none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6" name="ZoneText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4064" y="1988428"/>
                <a:ext cx="5738296" cy="79380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736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3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3" dur="9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4" dur="91" fill="hold">
                                          <p:stCondLst>
                                            <p:cond delay="9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1" decel="50000" autoRev="1" fill="hold">
                                          <p:stCondLst>
                                            <p:cond delay="9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7" fill="hold">
                                          <p:stCondLst>
                                            <p:cond delay="173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9" dur="9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0" dur="91" fill="hold">
                                          <p:stCondLst>
                                            <p:cond delay="91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1" decel="50000" autoRev="1" fill="hold">
                                          <p:stCondLst>
                                            <p:cond delay="91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7" fill="hold">
                                          <p:stCondLst>
                                            <p:cond delay="173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8" grpId="0" animBg="1"/>
      <p:bldP spid="10" grpId="0" uiExpand="1" build="p" animBg="1"/>
      <p:bldP spid="12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360492" y="4775431"/>
            <a:ext cx="1773092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1905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r-BE" sz="2400" b="1" u="sng" dirty="0" smtClean="0">
                <a:solidFill>
                  <a:schemeClr val="tx2"/>
                </a:solidFill>
              </a:rPr>
              <a:t>Conclusion :</a:t>
            </a:r>
            <a:endParaRPr lang="fr-BE" sz="2400" b="1" u="sng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/>
              <p:cNvSpPr txBox="1"/>
              <p:nvPr/>
            </p:nvSpPr>
            <p:spPr>
              <a:xfrm>
                <a:off x="360492" y="2319144"/>
                <a:ext cx="6126229" cy="1199944"/>
              </a:xfrm>
              <a:prstGeom prst="rect">
                <a:avLst/>
              </a:prstGeom>
              <a:gradFill>
                <a:gsLst>
                  <a:gs pos="0">
                    <a:srgbClr val="FFC000"/>
                  </a:gs>
                  <a:gs pos="17999">
                    <a:srgbClr val="FFDA65"/>
                  </a:gs>
                  <a:gs pos="36000">
                    <a:srgbClr val="FFE79B"/>
                  </a:gs>
                  <a:gs pos="61000">
                    <a:srgbClr val="FFFF8B"/>
                  </a:gs>
                  <a:gs pos="82001">
                    <a:srgbClr val="FFFF00"/>
                  </a:gs>
                  <a:gs pos="100000">
                    <a:srgbClr val="FFC000"/>
                  </a:gs>
                </a:gsLst>
                <a:lin ang="5400000" scaled="0"/>
              </a:gradFill>
            </p:spPr>
            <p:txBody>
              <a:bodyPr wrap="none" rtlCol="0">
                <a:spAutoFit/>
              </a:bodyPr>
              <a:lstStyle/>
              <a:p>
                <a:r>
                  <a:rPr lang="fr-BE" b="1" u="sng" dirty="0" smtClean="0">
                    <a:uFill>
                      <a:solidFill>
                        <a:srgbClr val="FF0000"/>
                      </a:solidFill>
                    </a:uFill>
                  </a:rPr>
                  <a:t>Deuxième cas : ∆</a:t>
                </a:r>
                <a:r>
                  <a:rPr lang="fr-BE" b="1" u="sng" dirty="0">
                    <a:uFill>
                      <a:solidFill>
                        <a:srgbClr val="FF0000"/>
                      </a:solidFill>
                    </a:uFill>
                    <a:latin typeface="Calibri" pitchFamily="34" charset="0"/>
                  </a:rPr>
                  <a:t> = </a:t>
                </a:r>
                <a:r>
                  <a:rPr lang="fr-BE" b="1" u="sng" dirty="0">
                    <a:uFill>
                      <a:solidFill>
                        <a:srgbClr val="FF0000"/>
                      </a:solidFill>
                    </a:uFill>
                  </a:rPr>
                  <a:t>b²- 4ac = 0</a:t>
                </a:r>
              </a:p>
              <a:p>
                <a:pPr lvl="1"/>
                <a:r>
                  <a:rPr lang="fr-BE" dirty="0"/>
                  <a:t>(x+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>
                            <a:latin typeface="Cambria Math"/>
                          </a:rPr>
                          <m:t>b</m:t>
                        </m:r>
                      </m:num>
                      <m:den>
                        <m:r>
                          <a:rPr lang="fr-BE">
                            <a:latin typeface="Cambria Math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fr-BE">
                            <a:latin typeface="Cambria Math"/>
                          </a:rPr>
                          <m:t>a</m:t>
                        </m:r>
                      </m:den>
                    </m:f>
                  </m:oMath>
                </a14:m>
                <a:r>
                  <a:rPr lang="fr-BE" dirty="0"/>
                  <a:t>)²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b="1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>
                            <a:latin typeface="Cambria Math"/>
                          </a:rPr>
                          <m:t>b</m:t>
                        </m:r>
                        <m:r>
                          <a:rPr lang="fr-BE" b="1">
                            <a:latin typeface="Cambria Math"/>
                          </a:rPr>
                          <m:t>²</m:t>
                        </m:r>
                        <m:r>
                          <a:rPr lang="fr-BE" b="1" i="1">
                            <a:latin typeface="Cambria Math"/>
                          </a:rPr>
                          <m:t>−</m:t>
                        </m:r>
                        <m:r>
                          <a:rPr lang="fr-BE">
                            <a:latin typeface="Cambria Math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fr-BE">
                            <a:latin typeface="Cambria Math"/>
                          </a:rPr>
                          <m:t>ac</m:t>
                        </m:r>
                      </m:num>
                      <m:den>
                        <m:r>
                          <a:rPr lang="fr-BE">
                            <a:latin typeface="Cambria Math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fr-BE">
                            <a:latin typeface="Cambria Math"/>
                          </a:rPr>
                          <m:t>a</m:t>
                        </m:r>
                        <m:r>
                          <a:rPr lang="fr-BE" b="1" i="1">
                            <a:latin typeface="Cambria Math"/>
                          </a:rPr>
                          <m:t>²</m:t>
                        </m:r>
                      </m:den>
                    </m:f>
                  </m:oMath>
                </a14:m>
                <a:r>
                  <a:rPr lang="fr-BE" dirty="0">
                    <a:uFill>
                      <a:solidFill>
                        <a:srgbClr val="FF0000"/>
                      </a:solidFill>
                    </a:uFill>
                  </a:rPr>
                  <a:t> = 0, il y a donc </a:t>
                </a:r>
                <a:r>
                  <a:rPr lang="fr-BE" b="1" u="sng" dirty="0">
                    <a:uFill>
                      <a:solidFill>
                        <a:srgbClr val="FF0000"/>
                      </a:solidFill>
                    </a:uFill>
                  </a:rPr>
                  <a:t>une seule solution</a:t>
                </a:r>
                <a:r>
                  <a:rPr lang="fr-BE" dirty="0">
                    <a:uFill>
                      <a:solidFill>
                        <a:srgbClr val="FF0000"/>
                      </a:solidFill>
                    </a:uFill>
                  </a:rPr>
                  <a:t> qui est</a:t>
                </a:r>
              </a:p>
              <a:p>
                <a:pPr lvl="1"/>
                <a:r>
                  <a:rPr lang="fr-BE" dirty="0" smtClean="0"/>
                  <a:t>(x</a:t>
                </a:r>
                <a:r>
                  <a:rPr lang="fr-BE" dirty="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>
                            <a:latin typeface="Cambria Math"/>
                          </a:rPr>
                          <m:t>b</m:t>
                        </m:r>
                      </m:num>
                      <m:den>
                        <m:r>
                          <a:rPr lang="fr-BE">
                            <a:latin typeface="Cambria Math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fr-BE">
                            <a:latin typeface="Cambria Math"/>
                          </a:rPr>
                          <m:t>a</m:t>
                        </m:r>
                      </m:den>
                    </m:f>
                    <m:r>
                      <a:rPr lang="fr-BE" b="0" i="0" smtClean="0">
                        <a:latin typeface="Cambria Math"/>
                      </a:rPr>
                      <m:t>)</m:t>
                    </m:r>
                    <m:r>
                      <m:rPr>
                        <m:nor/>
                      </m:rPr>
                      <a:rPr lang="fr-BE" dirty="0"/>
                      <m:t>²</m:t>
                    </m:r>
                  </m:oMath>
                </a14:m>
                <a:r>
                  <a:rPr lang="fr-BE" dirty="0" smtClean="0">
                    <a:uFill>
                      <a:solidFill>
                        <a:srgbClr val="FF0000"/>
                      </a:solidFill>
                    </a:uFill>
                  </a:rPr>
                  <a:t> </a:t>
                </a:r>
                <a:r>
                  <a:rPr lang="fr-BE" dirty="0">
                    <a:uFill>
                      <a:solidFill>
                        <a:srgbClr val="FF0000"/>
                      </a:solidFill>
                    </a:uFill>
                  </a:rPr>
                  <a:t>= </a:t>
                </a:r>
                <a:r>
                  <a:rPr lang="fr-BE" dirty="0" smtClean="0">
                    <a:uFill>
                      <a:solidFill>
                        <a:srgbClr val="FF0000"/>
                      </a:solidFill>
                    </a:uFill>
                  </a:rPr>
                  <a:t>0 </a:t>
                </a:r>
                <a:r>
                  <a:rPr lang="fr-BE" dirty="0" smtClean="0">
                    <a:uFill>
                      <a:solidFill>
                        <a:srgbClr val="FF0000"/>
                      </a:solidFill>
                    </a:uFill>
                    <a:sym typeface="Wingdings" pitchFamily="2" charset="2"/>
                  </a:rPr>
                  <a:t> </a:t>
                </a:r>
                <a:r>
                  <a:rPr lang="fr-BE" dirty="0"/>
                  <a:t>x+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>
                            <a:latin typeface="Cambria Math"/>
                          </a:rPr>
                          <m:t>b</m:t>
                        </m:r>
                      </m:num>
                      <m:den>
                        <m:r>
                          <a:rPr lang="fr-BE">
                            <a:latin typeface="Cambria Math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fr-BE">
                            <a:latin typeface="Cambria Math"/>
                          </a:rPr>
                          <m:t>a</m:t>
                        </m:r>
                      </m:den>
                    </m:f>
                  </m:oMath>
                </a14:m>
                <a:r>
                  <a:rPr lang="fr-BE" dirty="0" smtClean="0">
                    <a:uFill>
                      <a:solidFill>
                        <a:srgbClr val="FF0000"/>
                      </a:solidFill>
                    </a:uFill>
                  </a:rPr>
                  <a:t> = 0 </a:t>
                </a:r>
                <a:r>
                  <a:rPr lang="fr-BE" dirty="0">
                    <a:uFill>
                      <a:solidFill>
                        <a:srgbClr val="FF0000"/>
                      </a:solidFill>
                    </a:uFill>
                    <a:sym typeface="Wingdings" pitchFamily="2" charset="2"/>
                  </a:rPr>
                  <a:t></a:t>
                </a:r>
                <a:r>
                  <a:rPr lang="fr-BE" dirty="0" smtClean="0">
                    <a:uFill>
                      <a:solidFill>
                        <a:srgbClr val="FF0000"/>
                      </a:solidFill>
                    </a:uFill>
                  </a:rPr>
                  <a:t> </a:t>
                </a:r>
                <a:r>
                  <a:rPr lang="fr-BE" dirty="0">
                    <a:uFill>
                      <a:solidFill>
                        <a:srgbClr val="FF0000"/>
                      </a:solidFill>
                    </a:uFill>
                  </a:rPr>
                  <a:t>x = </a:t>
                </a:r>
                <a14:m>
                  <m:oMath xmlns:m="http://schemas.openxmlformats.org/officeDocument/2006/math">
                    <m:r>
                      <a:rPr lang="fr-BE" i="1"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fr-BE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>
                            <a:latin typeface="Cambria Math"/>
                          </a:rPr>
                          <m:t>b</m:t>
                        </m:r>
                      </m:num>
                      <m:den>
                        <m:r>
                          <a:rPr lang="fr-BE">
                            <a:latin typeface="Cambria Math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fr-BE">
                            <a:latin typeface="Cambria Math"/>
                          </a:rPr>
                          <m:t>a</m:t>
                        </m:r>
                      </m:den>
                    </m:f>
                  </m:oMath>
                </a14:m>
                <a:r>
                  <a:rPr lang="fr-BE" dirty="0" smtClean="0"/>
                  <a:t> </a:t>
                </a:r>
                <a:r>
                  <a:rPr lang="fr-BE" sz="1700" dirty="0" smtClean="0"/>
                  <a:t>(= - p, abs. du sommet</a:t>
                </a:r>
                <a:r>
                  <a:rPr lang="fr-BE" dirty="0" smtClean="0"/>
                  <a:t>)</a:t>
                </a:r>
                <a:endParaRPr lang="fr-BE" dirty="0"/>
              </a:p>
            </p:txBody>
          </p:sp>
        </mc:Choice>
        <mc:Fallback xmlns="">
          <p:sp>
            <p:nvSpPr>
              <p:cNvPr id="5" name="ZoneText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492" y="2319144"/>
                <a:ext cx="6126229" cy="1199944"/>
              </a:xfrm>
              <a:prstGeom prst="rect">
                <a:avLst/>
              </a:prstGeom>
              <a:blipFill rotWithShape="1">
                <a:blip r:embed="rId2"/>
                <a:stretch>
                  <a:fillRect l="-796" t="-2538" b="-2538"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ZoneTexte 11"/>
              <p:cNvSpPr txBox="1"/>
              <p:nvPr/>
            </p:nvSpPr>
            <p:spPr>
              <a:xfrm>
                <a:off x="360492" y="3647758"/>
                <a:ext cx="8783508" cy="1070934"/>
              </a:xfrm>
              <a:prstGeom prst="rect">
                <a:avLst/>
              </a:prstGeom>
              <a:gradFill>
                <a:gsLst>
                  <a:gs pos="0">
                    <a:srgbClr val="F69CA5"/>
                  </a:gs>
                  <a:gs pos="17999">
                    <a:srgbClr val="FF9797"/>
                  </a:gs>
                  <a:gs pos="36000">
                    <a:srgbClr val="FFD1D1"/>
                  </a:gs>
                  <a:gs pos="61000">
                    <a:srgbClr val="F781A8"/>
                  </a:gs>
                  <a:gs pos="82001">
                    <a:srgbClr val="FCAEDE"/>
                  </a:gs>
                  <a:gs pos="100000">
                    <a:srgbClr val="FAA4E3"/>
                  </a:gs>
                </a:gsLst>
                <a:lin ang="5400000" scaled="0"/>
              </a:gradFill>
            </p:spPr>
            <p:txBody>
              <a:bodyPr wrap="square" rtlCol="0">
                <a:spAutoFit/>
              </a:bodyPr>
              <a:lstStyle/>
              <a:p>
                <a:r>
                  <a:rPr lang="fr-BE" b="1" u="sng" dirty="0" smtClean="0">
                    <a:uFill>
                      <a:solidFill>
                        <a:srgbClr val="FF0000"/>
                      </a:solidFill>
                    </a:uFill>
                  </a:rPr>
                  <a:t>Troisième </a:t>
                </a:r>
                <a:r>
                  <a:rPr lang="fr-BE" b="1" u="sng" dirty="0">
                    <a:uFill>
                      <a:solidFill>
                        <a:srgbClr val="FF0000"/>
                      </a:solidFill>
                    </a:uFill>
                  </a:rPr>
                  <a:t>cas : ∆</a:t>
                </a:r>
                <a:r>
                  <a:rPr lang="fr-BE" b="1" u="sng" dirty="0">
                    <a:uFill>
                      <a:solidFill>
                        <a:srgbClr val="FF0000"/>
                      </a:solidFill>
                    </a:uFill>
                    <a:latin typeface="Calibri" pitchFamily="34" charset="0"/>
                  </a:rPr>
                  <a:t> = </a:t>
                </a:r>
                <a:r>
                  <a:rPr lang="fr-BE" b="1" u="sng" dirty="0">
                    <a:uFill>
                      <a:solidFill>
                        <a:srgbClr val="FF0000"/>
                      </a:solidFill>
                    </a:uFill>
                  </a:rPr>
                  <a:t>b²- </a:t>
                </a:r>
                <a:r>
                  <a:rPr lang="fr-BE" b="1" u="sng" dirty="0" smtClean="0">
                    <a:uFill>
                      <a:solidFill>
                        <a:srgbClr val="FF0000"/>
                      </a:solidFill>
                    </a:uFill>
                  </a:rPr>
                  <a:t>4ac &lt; 0</a:t>
                </a:r>
                <a:endParaRPr lang="fr-BE" b="1" u="sng" dirty="0">
                  <a:uFill>
                    <a:solidFill>
                      <a:srgbClr val="FF0000"/>
                    </a:solidFill>
                  </a:uFill>
                </a:endParaRPr>
              </a:p>
              <a:p>
                <a:pPr lvl="1"/>
                <a:r>
                  <a:rPr lang="fr-BE" dirty="0"/>
                  <a:t>(x+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>
                            <a:latin typeface="Cambria Math"/>
                          </a:rPr>
                          <m:t>b</m:t>
                        </m:r>
                      </m:num>
                      <m:den>
                        <m:r>
                          <a:rPr lang="fr-BE">
                            <a:latin typeface="Cambria Math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fr-BE">
                            <a:latin typeface="Cambria Math"/>
                          </a:rPr>
                          <m:t>a</m:t>
                        </m:r>
                      </m:den>
                    </m:f>
                  </m:oMath>
                </a14:m>
                <a:r>
                  <a:rPr lang="fr-BE" dirty="0"/>
                  <a:t>)²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b="1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>
                            <a:latin typeface="Cambria Math"/>
                          </a:rPr>
                          <m:t>b</m:t>
                        </m:r>
                        <m:r>
                          <a:rPr lang="fr-BE" b="1">
                            <a:latin typeface="Cambria Math"/>
                          </a:rPr>
                          <m:t>²</m:t>
                        </m:r>
                        <m:r>
                          <a:rPr lang="fr-BE" b="1" i="1">
                            <a:latin typeface="Cambria Math"/>
                          </a:rPr>
                          <m:t>−</m:t>
                        </m:r>
                        <m:r>
                          <a:rPr lang="fr-BE">
                            <a:latin typeface="Cambria Math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fr-BE">
                            <a:latin typeface="Cambria Math"/>
                          </a:rPr>
                          <m:t>ac</m:t>
                        </m:r>
                      </m:num>
                      <m:den>
                        <m:r>
                          <a:rPr lang="fr-BE">
                            <a:latin typeface="Cambria Math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fr-BE">
                            <a:latin typeface="Cambria Math"/>
                          </a:rPr>
                          <m:t>a</m:t>
                        </m:r>
                        <m:r>
                          <a:rPr lang="fr-BE" b="1" i="1">
                            <a:latin typeface="Cambria Math"/>
                          </a:rPr>
                          <m:t>²</m:t>
                        </m:r>
                      </m:den>
                    </m:f>
                  </m:oMath>
                </a14:m>
                <a:r>
                  <a:rPr lang="fr-BE" dirty="0">
                    <a:uFill>
                      <a:solidFill>
                        <a:srgbClr val="FF0000"/>
                      </a:solidFill>
                    </a:uFill>
                  </a:rPr>
                  <a:t> </a:t>
                </a:r>
                <a:r>
                  <a:rPr lang="fr-BE" dirty="0" smtClean="0">
                    <a:uFill>
                      <a:solidFill>
                        <a:srgbClr val="FF0000"/>
                      </a:solidFill>
                    </a:uFill>
                  </a:rPr>
                  <a:t>&lt; 0 : c’est </a:t>
                </a:r>
                <a:r>
                  <a:rPr lang="fr-BE" b="1" u="sng" dirty="0" smtClean="0">
                    <a:uFill>
                      <a:solidFill>
                        <a:srgbClr val="FF0000"/>
                      </a:solidFill>
                    </a:uFill>
                  </a:rPr>
                  <a:t>impossible</a:t>
                </a:r>
                <a:r>
                  <a:rPr lang="fr-BE" dirty="0">
                    <a:uFill>
                      <a:solidFill>
                        <a:srgbClr val="FF0000"/>
                      </a:solidFill>
                    </a:uFill>
                  </a:rPr>
                  <a:t> </a:t>
                </a:r>
                <a:r>
                  <a:rPr lang="fr-BE" dirty="0" smtClean="0">
                    <a:uFill>
                      <a:solidFill>
                        <a:srgbClr val="FF0000"/>
                      </a:solidFill>
                    </a:uFill>
                  </a:rPr>
                  <a:t>(un carré ne peut être négatif),</a:t>
                </a:r>
                <a:endParaRPr lang="fr-BE" dirty="0">
                  <a:uFill>
                    <a:solidFill>
                      <a:srgbClr val="FF0000"/>
                    </a:solidFill>
                  </a:uFill>
                </a:endParaRPr>
              </a:p>
              <a:p>
                <a:pPr lvl="1"/>
                <a:r>
                  <a:rPr lang="fr-BE" dirty="0" smtClean="0">
                    <a:uFill>
                      <a:solidFill>
                        <a:srgbClr val="FF0000"/>
                      </a:solidFill>
                    </a:uFill>
                  </a:rPr>
                  <a:t>il n’y </a:t>
                </a:r>
                <a:r>
                  <a:rPr lang="fr-BE" dirty="0">
                    <a:uFill>
                      <a:solidFill>
                        <a:srgbClr val="FF0000"/>
                      </a:solidFill>
                    </a:uFill>
                  </a:rPr>
                  <a:t>a donc </a:t>
                </a:r>
                <a:r>
                  <a:rPr lang="fr-BE" b="1" u="sng" dirty="0" smtClean="0">
                    <a:uFill>
                      <a:solidFill>
                        <a:srgbClr val="FF0000"/>
                      </a:solidFill>
                    </a:uFill>
                  </a:rPr>
                  <a:t>aucune solution</a:t>
                </a:r>
                <a:r>
                  <a:rPr lang="fr-BE" dirty="0" smtClean="0">
                    <a:uFill>
                      <a:solidFill>
                        <a:srgbClr val="FF0000"/>
                      </a:solidFill>
                    </a:uFill>
                  </a:rPr>
                  <a:t>, on note </a:t>
                </a:r>
                <a:r>
                  <a:rPr lang="fr-BE" b="1" u="sng" dirty="0">
                    <a:uFill>
                      <a:solidFill>
                        <a:srgbClr val="FF0000"/>
                      </a:solidFill>
                    </a:uFill>
                  </a:rPr>
                  <a:t>S = ∅</a:t>
                </a:r>
              </a:p>
            </p:txBody>
          </p:sp>
        </mc:Choice>
        <mc:Fallback xmlns="">
          <p:sp>
            <p:nvSpPr>
              <p:cNvPr id="12" name="ZoneText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492" y="3647758"/>
                <a:ext cx="8783508" cy="1070934"/>
              </a:xfrm>
              <a:prstGeom prst="rect">
                <a:avLst/>
              </a:prstGeom>
              <a:blipFill rotWithShape="1">
                <a:blip r:embed="rId3"/>
                <a:stretch>
                  <a:fillRect l="-555" t="-2841" b="-7955"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/>
              <p:cNvSpPr txBox="1"/>
              <p:nvPr/>
            </p:nvSpPr>
            <p:spPr>
              <a:xfrm>
                <a:off x="360492" y="390155"/>
                <a:ext cx="8424936" cy="1838901"/>
              </a:xfrm>
              <a:prstGeom prst="rect">
                <a:avLst/>
              </a:prstGeom>
              <a:gradFill>
                <a:gsLst>
                  <a:gs pos="0">
                    <a:srgbClr val="C5DDAD"/>
                  </a:gs>
                  <a:gs pos="50000">
                    <a:srgbClr val="9CB86E"/>
                  </a:gs>
                  <a:gs pos="100000">
                    <a:srgbClr val="6DE46A"/>
                  </a:gs>
                </a:gsLst>
                <a:lin ang="5400000" scaled="0"/>
              </a:gradFill>
            </p:spPr>
            <p:txBody>
              <a:bodyPr wrap="square" rtlCol="0">
                <a:spAutoFit/>
              </a:bodyPr>
              <a:lstStyle/>
              <a:p>
                <a:r>
                  <a:rPr lang="fr-BE" b="1" u="sng" dirty="0" smtClean="0">
                    <a:uFill>
                      <a:solidFill>
                        <a:srgbClr val="FF0000"/>
                      </a:solidFill>
                    </a:uFill>
                  </a:rPr>
                  <a:t>Premier cas : </a:t>
                </a:r>
                <a:r>
                  <a:rPr lang="fr-BE" b="1" u="sng" dirty="0">
                    <a:uFill>
                      <a:solidFill>
                        <a:srgbClr val="FF0000"/>
                      </a:solidFill>
                    </a:uFill>
                  </a:rPr>
                  <a:t>∆</a:t>
                </a:r>
                <a:r>
                  <a:rPr lang="fr-BE" b="1" u="sng" dirty="0">
                    <a:uFill>
                      <a:solidFill>
                        <a:srgbClr val="FF0000"/>
                      </a:solidFill>
                    </a:uFill>
                    <a:latin typeface="Calibri" pitchFamily="34" charset="0"/>
                  </a:rPr>
                  <a:t> = </a:t>
                </a:r>
                <a:r>
                  <a:rPr lang="fr-BE" b="1" u="sng" dirty="0">
                    <a:uFill>
                      <a:solidFill>
                        <a:srgbClr val="FF0000"/>
                      </a:solidFill>
                    </a:uFill>
                  </a:rPr>
                  <a:t>b²- </a:t>
                </a:r>
                <a:r>
                  <a:rPr lang="fr-BE" b="1" u="sng" dirty="0" smtClean="0">
                    <a:uFill>
                      <a:solidFill>
                        <a:srgbClr val="FF0000"/>
                      </a:solidFill>
                    </a:uFill>
                  </a:rPr>
                  <a:t>4ac</a:t>
                </a:r>
                <a:r>
                  <a:rPr lang="fr-BE" b="1" u="sng" dirty="0">
                    <a:uFill>
                      <a:solidFill>
                        <a:srgbClr val="FF0000"/>
                      </a:solidFill>
                    </a:uFill>
                  </a:rPr>
                  <a:t> &gt;</a:t>
                </a:r>
                <a:r>
                  <a:rPr lang="fr-BE" b="1" u="sng" dirty="0" smtClean="0">
                    <a:uFill>
                      <a:solidFill>
                        <a:srgbClr val="FF0000"/>
                      </a:solidFill>
                    </a:uFill>
                  </a:rPr>
                  <a:t> 0</a:t>
                </a:r>
              </a:p>
              <a:p>
                <a:pPr lvl="1"/>
                <a:r>
                  <a:rPr lang="fr-BE" dirty="0" smtClean="0">
                    <a:solidFill>
                      <a:schemeClr val="tx1"/>
                    </a:solidFill>
                  </a:rPr>
                  <a:t>(x</a:t>
                </a:r>
                <a:r>
                  <a:rPr lang="fr-BE" dirty="0">
                    <a:solidFill>
                      <a:schemeClr val="tx1"/>
                    </a:solidFill>
                  </a:rPr>
                  <a:t>+</a:t>
                </a:r>
                <a:r>
                  <a:rPr lang="fr-BE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>
                            <a:solidFill>
                              <a:schemeClr val="tx1"/>
                            </a:solidFill>
                            <a:latin typeface="Cambria Math"/>
                          </a:rPr>
                          <m:t>b</m:t>
                        </m:r>
                      </m:num>
                      <m:den>
                        <m:r>
                          <a:rPr lang="fr-BE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fr-BE">
                            <a:solidFill>
                              <a:schemeClr val="tx1"/>
                            </a:solidFill>
                            <a:latin typeface="Cambria Math"/>
                          </a:rPr>
                          <m:t>a</m:t>
                        </m:r>
                      </m:den>
                    </m:f>
                  </m:oMath>
                </a14:m>
                <a:r>
                  <a:rPr lang="fr-BE" dirty="0">
                    <a:solidFill>
                      <a:schemeClr val="tx1"/>
                    </a:solidFill>
                  </a:rPr>
                  <a:t>)² </a:t>
                </a:r>
                <a:r>
                  <a:rPr lang="fr-BE" dirty="0" smtClean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>
                            <a:solidFill>
                              <a:schemeClr val="tx1"/>
                            </a:solidFill>
                            <a:latin typeface="Cambria Math"/>
                          </a:rPr>
                          <m:t>b</m:t>
                        </m:r>
                        <m:r>
                          <a:rPr lang="fr-BE" b="1">
                            <a:solidFill>
                              <a:schemeClr val="tx1"/>
                            </a:solidFill>
                            <a:latin typeface="Cambria Math"/>
                          </a:rPr>
                          <m:t>²</m:t>
                        </m:r>
                        <m:r>
                          <a:rPr lang="fr-BE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fr-BE">
                            <a:solidFill>
                              <a:schemeClr val="tx1"/>
                            </a:solidFill>
                            <a:latin typeface="Cambria Math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fr-BE">
                            <a:solidFill>
                              <a:schemeClr val="tx1"/>
                            </a:solidFill>
                            <a:latin typeface="Cambria Math"/>
                          </a:rPr>
                          <m:t>ac</m:t>
                        </m:r>
                      </m:num>
                      <m:den>
                        <m:r>
                          <a:rPr lang="fr-BE">
                            <a:solidFill>
                              <a:schemeClr val="tx1"/>
                            </a:solidFill>
                            <a:latin typeface="Cambria Math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fr-BE">
                            <a:solidFill>
                              <a:schemeClr val="tx1"/>
                            </a:solidFill>
                            <a:latin typeface="Cambria Math"/>
                          </a:rPr>
                          <m:t>a</m:t>
                        </m:r>
                        <m:r>
                          <a:rPr lang="fr-BE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²</m:t>
                        </m:r>
                      </m:den>
                    </m:f>
                  </m:oMath>
                </a14:m>
                <a:r>
                  <a:rPr lang="fr-BE" dirty="0">
                    <a:uFill>
                      <a:solidFill>
                        <a:srgbClr val="FF0000"/>
                      </a:solidFill>
                    </a:uFill>
                  </a:rPr>
                  <a:t> </a:t>
                </a:r>
                <a:r>
                  <a:rPr lang="fr-BE" dirty="0" smtClean="0">
                    <a:uFill>
                      <a:solidFill>
                        <a:srgbClr val="FF0000"/>
                      </a:solidFill>
                    </a:uFill>
                  </a:rPr>
                  <a:t>&gt; 0, il y a donc </a:t>
                </a:r>
                <a:r>
                  <a:rPr lang="fr-BE" b="1" u="sng" dirty="0">
                    <a:uFill>
                      <a:solidFill>
                        <a:srgbClr val="FF0000"/>
                      </a:solidFill>
                    </a:uFill>
                  </a:rPr>
                  <a:t>deux solutions</a:t>
                </a:r>
                <a:r>
                  <a:rPr lang="fr-BE" dirty="0" smtClean="0">
                    <a:uFill>
                      <a:solidFill>
                        <a:srgbClr val="FF0000"/>
                      </a:solidFill>
                    </a:uFill>
                  </a:rPr>
                  <a:t> qui sont</a:t>
                </a:r>
              </a:p>
              <a:p>
                <a:pPr lvl="1"/>
                <a:r>
                  <a:rPr lang="fr-BE" dirty="0" smtClean="0"/>
                  <a:t>x</a:t>
                </a:r>
                <a:r>
                  <a:rPr lang="fr-BE" dirty="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>
                            <a:latin typeface="Cambria Math"/>
                          </a:rPr>
                          <m:t>b</m:t>
                        </m:r>
                      </m:num>
                      <m:den>
                        <m:r>
                          <a:rPr lang="fr-BE">
                            <a:latin typeface="Cambria Math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fr-BE">
                            <a:latin typeface="Cambria Math"/>
                          </a:rPr>
                          <m:t>a</m:t>
                        </m:r>
                      </m:den>
                    </m:f>
                  </m:oMath>
                </a14:m>
                <a:r>
                  <a:rPr lang="fr-BE" dirty="0"/>
                  <a:t> </a:t>
                </a:r>
                <a:r>
                  <a:rPr lang="fr-BE" dirty="0" smtClean="0"/>
                  <a:t>=</a:t>
                </a:r>
                <a14:m>
                  <m:oMath xmlns:m="http://schemas.openxmlformats.org/officeDocument/2006/math">
                    <m:r>
                      <a:rPr lang="fr-BE" b="0" i="0" dirty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fr-BE" i="1" dirty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±</m:t>
                    </m:r>
                    <m:r>
                      <a:rPr lang="fr-BE" b="0" i="1" dirty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fr-BE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fr-BE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fr-BE">
                                <a:latin typeface="Cambria Math"/>
                              </a:rPr>
                              <m:t>b</m:t>
                            </m:r>
                            <m:r>
                              <a:rPr lang="fr-BE" b="1">
                                <a:latin typeface="Cambria Math"/>
                              </a:rPr>
                              <m:t>²</m:t>
                            </m:r>
                            <m:r>
                              <a:rPr lang="fr-BE" b="1" i="1">
                                <a:latin typeface="Cambria Math"/>
                              </a:rPr>
                              <m:t>−</m:t>
                            </m:r>
                            <m:r>
                              <a:rPr lang="fr-BE">
                                <a:latin typeface="Cambria Math"/>
                              </a:rPr>
                              <m:t>4</m:t>
                            </m:r>
                            <m:r>
                              <m:rPr>
                                <m:sty m:val="p"/>
                              </m:rPr>
                              <a:rPr lang="fr-BE">
                                <a:latin typeface="Cambria Math"/>
                              </a:rPr>
                              <m:t>ac</m:t>
                            </m:r>
                          </m:num>
                          <m:den>
                            <m:r>
                              <a:rPr lang="fr-BE">
                                <a:latin typeface="Cambria Math"/>
                              </a:rPr>
                              <m:t>4</m:t>
                            </m:r>
                            <m:r>
                              <m:rPr>
                                <m:sty m:val="p"/>
                              </m:rPr>
                              <a:rPr lang="fr-BE">
                                <a:latin typeface="Cambria Math"/>
                              </a:rPr>
                              <m:t>a</m:t>
                            </m:r>
                            <m:r>
                              <a:rPr lang="fr-BE" b="1" i="1">
                                <a:latin typeface="Cambria Math"/>
                              </a:rPr>
                              <m:t>²</m:t>
                            </m:r>
                          </m:den>
                        </m:f>
                      </m:e>
                    </m:rad>
                  </m:oMath>
                </a14:m>
                <a:r>
                  <a:rPr lang="fr-BE" dirty="0" smtClean="0">
                    <a:uFill>
                      <a:solidFill>
                        <a:srgbClr val="FF0000"/>
                      </a:solidFill>
                    </a:uFill>
                  </a:rPr>
                  <a:t> = </a:t>
                </a:r>
                <a14:m>
                  <m:oMath xmlns:m="http://schemas.openxmlformats.org/officeDocument/2006/math">
                    <m:r>
                      <a:rPr lang="fr-BE" i="1" dirty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±</m:t>
                    </m:r>
                    <m:r>
                      <a:rPr lang="fr-BE" b="0" i="1" dirty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  <m:f>
                      <m:fPr>
                        <m:ctrlPr>
                          <a:rPr lang="fr-BE" b="0" i="1" dirty="0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fr-BE" b="0" i="1" dirty="0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m:rPr>
                                <m:sty m:val="p"/>
                              </m:rPr>
                              <a:rPr lang="fr-BE">
                                <a:latin typeface="Cambria Math"/>
                              </a:rPr>
                              <m:t>b</m:t>
                            </m:r>
                            <m:r>
                              <a:rPr lang="fr-BE" b="1">
                                <a:latin typeface="Cambria Math"/>
                              </a:rPr>
                              <m:t>²</m:t>
                            </m:r>
                            <m:r>
                              <a:rPr lang="fr-BE" b="1" i="1">
                                <a:latin typeface="Cambria Math"/>
                              </a:rPr>
                              <m:t>−</m:t>
                            </m:r>
                            <m:r>
                              <a:rPr lang="fr-BE">
                                <a:latin typeface="Cambria Math"/>
                              </a:rPr>
                              <m:t>4</m:t>
                            </m:r>
                            <m:r>
                              <m:rPr>
                                <m:sty m:val="p"/>
                              </m:rPr>
                              <a:rPr lang="fr-BE">
                                <a:latin typeface="Cambria Math"/>
                              </a:rPr>
                              <m:t>ac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fr-BE" b="0" i="1" dirty="0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fr-BE">
                                <a:latin typeface="Cambria Math"/>
                              </a:rPr>
                              <m:t>4</m:t>
                            </m:r>
                            <m:r>
                              <m:rPr>
                                <m:sty m:val="p"/>
                              </m:rPr>
                              <a:rPr lang="fr-BE">
                                <a:latin typeface="Cambria Math"/>
                              </a:rPr>
                              <m:t>a</m:t>
                            </m:r>
                            <m:r>
                              <a:rPr lang="fr-BE" b="1" i="1">
                                <a:latin typeface="Cambria Math"/>
                              </a:rPr>
                              <m:t>²</m:t>
                            </m:r>
                          </m:e>
                        </m:rad>
                      </m:den>
                    </m:f>
                    <m:r>
                      <a:rPr lang="fr-BE" b="0" i="1" dirty="0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fr-BE" dirty="0" smtClean="0">
                    <a:uFill>
                      <a:solidFill>
                        <a:srgbClr val="FF0000"/>
                      </a:solidFill>
                    </a:uFill>
                  </a:rPr>
                  <a:t>= </a:t>
                </a:r>
                <a14:m>
                  <m:oMath xmlns:m="http://schemas.openxmlformats.org/officeDocument/2006/math">
                    <m:r>
                      <a:rPr lang="fr-BE" i="1" dirty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±</m:t>
                    </m:r>
                    <m:r>
                      <a:rPr lang="fr-BE" i="1" dirty="0">
                        <a:latin typeface="Cambria Math"/>
                        <a:ea typeface="Cambria Math"/>
                      </a:rPr>
                      <m:t> </m:t>
                    </m:r>
                    <m:f>
                      <m:fPr>
                        <m:ctrlPr>
                          <a:rPr lang="fr-BE" i="1" dirty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fr-BE" i="1" dirty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m:rPr>
                                <m:sty m:val="p"/>
                              </m:rPr>
                              <a:rPr lang="fr-BE">
                                <a:latin typeface="Cambria Math"/>
                              </a:rPr>
                              <m:t>b</m:t>
                            </m:r>
                            <m:r>
                              <a:rPr lang="fr-BE" b="1">
                                <a:latin typeface="Cambria Math"/>
                              </a:rPr>
                              <m:t>²</m:t>
                            </m:r>
                            <m:r>
                              <a:rPr lang="fr-BE" b="1" i="1">
                                <a:latin typeface="Cambria Math"/>
                              </a:rPr>
                              <m:t>−</m:t>
                            </m:r>
                            <m:r>
                              <a:rPr lang="fr-BE">
                                <a:latin typeface="Cambria Math"/>
                              </a:rPr>
                              <m:t>4</m:t>
                            </m:r>
                            <m:r>
                              <m:rPr>
                                <m:sty m:val="p"/>
                              </m:rPr>
                              <a:rPr lang="fr-BE">
                                <a:latin typeface="Cambria Math"/>
                              </a:rPr>
                              <m:t>ac</m:t>
                            </m:r>
                          </m:e>
                        </m:rad>
                      </m:num>
                      <m:den>
                        <m:r>
                          <a:rPr lang="fr-BE" b="0" i="1" smtClean="0">
                            <a:latin typeface="Cambria Math"/>
                          </a:rPr>
                          <m:t>2</m:t>
                        </m:r>
                        <m:r>
                          <a:rPr lang="fr-BE" b="0" i="1" smtClean="0">
                            <a:latin typeface="Cambria Math"/>
                          </a:rPr>
                          <m:t>𝑎</m:t>
                        </m:r>
                      </m:den>
                    </m:f>
                  </m:oMath>
                </a14:m>
                <a:endParaRPr lang="fr-BE" dirty="0" smtClean="0">
                  <a:uFill>
                    <a:solidFill>
                      <a:srgbClr val="FF0000"/>
                    </a:solidFill>
                  </a:uFill>
                </a:endParaRPr>
              </a:p>
              <a:p>
                <a:pPr lvl="1"/>
                <a:r>
                  <a:rPr lang="fr-BE" dirty="0" smtClean="0"/>
                  <a:t>x= </a:t>
                </a:r>
                <a14:m>
                  <m:oMath xmlns:m="http://schemas.openxmlformats.org/officeDocument/2006/math">
                    <m:r>
                      <a:rPr lang="fr-BE" i="1" smtClean="0"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fr-BE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>
                            <a:latin typeface="Cambria Math"/>
                          </a:rPr>
                          <m:t>b</m:t>
                        </m:r>
                      </m:num>
                      <m:den>
                        <m:r>
                          <a:rPr lang="fr-BE">
                            <a:latin typeface="Cambria Math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fr-BE">
                            <a:latin typeface="Cambria Math"/>
                          </a:rPr>
                          <m:t>a</m:t>
                        </m:r>
                      </m:den>
                    </m:f>
                    <m:r>
                      <a:rPr lang="fr-BE" i="1" dirty="0">
                        <a:latin typeface="Cambria Math"/>
                        <a:ea typeface="Cambria Math"/>
                      </a:rPr>
                      <m:t>± </m:t>
                    </m:r>
                    <m:f>
                      <m:fPr>
                        <m:ctrlPr>
                          <a:rPr lang="fr-BE" i="1" dirty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fr-BE" i="1" dirty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m:rPr>
                                <m:sty m:val="p"/>
                              </m:rPr>
                              <a:rPr lang="fr-BE">
                                <a:latin typeface="Cambria Math"/>
                              </a:rPr>
                              <m:t>b</m:t>
                            </m:r>
                            <m:r>
                              <a:rPr lang="fr-BE" b="1">
                                <a:latin typeface="Cambria Math"/>
                              </a:rPr>
                              <m:t>²</m:t>
                            </m:r>
                            <m:r>
                              <a:rPr lang="fr-BE" b="1" i="1">
                                <a:latin typeface="Cambria Math"/>
                              </a:rPr>
                              <m:t>−</m:t>
                            </m:r>
                            <m:r>
                              <a:rPr lang="fr-BE">
                                <a:latin typeface="Cambria Math"/>
                              </a:rPr>
                              <m:t>4</m:t>
                            </m:r>
                            <m:r>
                              <m:rPr>
                                <m:sty m:val="p"/>
                              </m:rPr>
                              <a:rPr lang="fr-BE">
                                <a:latin typeface="Cambria Math"/>
                              </a:rPr>
                              <m:t>ac</m:t>
                            </m:r>
                          </m:e>
                        </m:rad>
                      </m:num>
                      <m:den>
                        <m:r>
                          <a:rPr lang="fr-BE" i="1">
                            <a:latin typeface="Cambria Math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fr-BE" i="0">
                            <a:latin typeface="Cambria Math"/>
                          </a:rPr>
                          <m:t>a</m:t>
                        </m:r>
                      </m:den>
                    </m:f>
                  </m:oMath>
                </a14:m>
                <a:r>
                  <a:rPr lang="fr-BE" dirty="0" smtClean="0">
                    <a:uFill>
                      <a:solidFill>
                        <a:srgbClr val="FF0000"/>
                      </a:solidFill>
                    </a:u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i="1" dirty="0" smtClean="0">
                            <a:uFill>
                              <a:solidFill>
                                <a:srgbClr val="FF0000"/>
                              </a:solidFill>
                            </a:uFill>
                            <a:latin typeface="Cambria Math"/>
                          </a:rPr>
                        </m:ctrlPr>
                      </m:fPr>
                      <m:num>
                        <m:r>
                          <a:rPr lang="fr-BE" i="1">
                            <a:uFill>
                              <a:solidFill>
                                <a:srgbClr val="FF0000"/>
                              </a:solidFill>
                            </a:u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fr-BE">
                            <a:uFill>
                              <a:solidFill>
                                <a:srgbClr val="FF0000"/>
                              </a:solidFill>
                            </a:uFill>
                            <a:latin typeface="Cambria Math"/>
                            <a:ea typeface="Cambria Math"/>
                          </a:rPr>
                          <m:t>b</m:t>
                        </m:r>
                        <m:r>
                          <a:rPr lang="fr-BE" i="1">
                            <a:uFill>
                              <a:solidFill>
                                <a:srgbClr val="FF0000"/>
                              </a:solidFill>
                            </a:uFill>
                            <a:latin typeface="Cambria Math"/>
                            <a:ea typeface="Cambria Math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fr-BE" i="1" dirty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m:rPr>
                                <m:sty m:val="p"/>
                              </m:rPr>
                              <a:rPr lang="fr-BE">
                                <a:latin typeface="Cambria Math"/>
                              </a:rPr>
                              <m:t>b</m:t>
                            </m:r>
                            <m:r>
                              <a:rPr lang="fr-BE" b="1">
                                <a:latin typeface="Cambria Math"/>
                              </a:rPr>
                              <m:t>²</m:t>
                            </m:r>
                            <m:r>
                              <a:rPr lang="fr-BE" b="1" i="1">
                                <a:latin typeface="Cambria Math"/>
                              </a:rPr>
                              <m:t>−</m:t>
                            </m:r>
                            <m:r>
                              <a:rPr lang="fr-BE">
                                <a:latin typeface="Cambria Math"/>
                              </a:rPr>
                              <m:t>4</m:t>
                            </m:r>
                            <m:r>
                              <m:rPr>
                                <m:sty m:val="p"/>
                              </m:rPr>
                              <a:rPr lang="fr-BE">
                                <a:latin typeface="Cambria Math"/>
                              </a:rPr>
                              <m:t>ac</m:t>
                            </m:r>
                          </m:e>
                        </m:rad>
                      </m:num>
                      <m:den>
                        <m:r>
                          <a:rPr lang="fr-BE" b="0" i="1" dirty="0" smtClean="0">
                            <a:uFill>
                              <a:solidFill>
                                <a:srgbClr val="FF0000"/>
                              </a:solidFill>
                            </a:uFill>
                            <a:latin typeface="Cambria Math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fr-BE" b="0" i="0" dirty="0" smtClean="0">
                            <a:uFill>
                              <a:solidFill>
                                <a:srgbClr val="FF0000"/>
                              </a:solidFill>
                            </a:uFill>
                            <a:latin typeface="Cambria Math"/>
                          </a:rPr>
                          <m:t>a</m:t>
                        </m:r>
                      </m:den>
                    </m:f>
                  </m:oMath>
                </a14:m>
                <a:r>
                  <a:rPr lang="fr-BE" dirty="0" smtClean="0">
                    <a:uFill>
                      <a:solidFill>
                        <a:srgbClr val="FF0000"/>
                      </a:solidFill>
                    </a:uFill>
                  </a:rPr>
                  <a:t>  ou </a:t>
                </a:r>
                <a:r>
                  <a:rPr lang="fr-BE" dirty="0">
                    <a:uFill>
                      <a:solidFill>
                        <a:srgbClr val="FF0000"/>
                      </a:solidFill>
                    </a:uFill>
                  </a:rPr>
                  <a:t>bien </a:t>
                </a:r>
                <a:r>
                  <a:rPr lang="fr-BE" dirty="0" smtClean="0">
                    <a:uFill>
                      <a:solidFill>
                        <a:srgbClr val="FF0000"/>
                      </a:solidFill>
                    </a:uFill>
                  </a:rPr>
                  <a:t> </a:t>
                </a:r>
                <a:r>
                  <a:rPr lang="fr-BE" dirty="0" smtClean="0"/>
                  <a:t>x</a:t>
                </a:r>
                <a:r>
                  <a:rPr lang="fr-BE" baseline="-25000" dirty="0" smtClean="0"/>
                  <a:t>1 </a:t>
                </a:r>
                <a:r>
                  <a:rPr lang="fr-BE" dirty="0"/>
                  <a:t>=</a:t>
                </a:r>
                <a:r>
                  <a:rPr lang="fr-BE" dirty="0">
                    <a:uFill>
                      <a:solidFill>
                        <a:srgbClr val="FF0000"/>
                      </a:solidFill>
                    </a:u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i="1" dirty="0">
                            <a:uFill>
                              <a:solidFill>
                                <a:srgbClr val="FF0000"/>
                              </a:solidFill>
                            </a:uFill>
                            <a:latin typeface="Cambria Math"/>
                          </a:rPr>
                        </m:ctrlPr>
                      </m:fPr>
                      <m:num>
                        <m:r>
                          <a:rPr lang="fr-BE" i="1">
                            <a:uFill>
                              <a:solidFill>
                                <a:srgbClr val="FF0000"/>
                              </a:solidFill>
                            </a:u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fr-BE">
                            <a:uFill>
                              <a:solidFill>
                                <a:srgbClr val="FF0000"/>
                              </a:solidFill>
                            </a:uFill>
                            <a:latin typeface="Cambria Math"/>
                            <a:ea typeface="Cambria Math"/>
                          </a:rPr>
                          <m:t>b</m:t>
                        </m:r>
                        <m:r>
                          <a:rPr lang="fr-BE" b="0" i="1" smtClean="0">
                            <a:uFill>
                              <a:solidFill>
                                <a:srgbClr val="FF0000"/>
                              </a:solidFill>
                            </a:uFill>
                            <a:latin typeface="Cambria Math"/>
                            <a:ea typeface="Cambria Math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fr-BE" i="1" dirty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m:rPr>
                                <m:sty m:val="p"/>
                              </m:rPr>
                              <a:rPr lang="fr-BE">
                                <a:latin typeface="Cambria Math"/>
                              </a:rPr>
                              <m:t>b</m:t>
                            </m:r>
                            <m:r>
                              <a:rPr lang="fr-BE" b="1">
                                <a:latin typeface="Cambria Math"/>
                              </a:rPr>
                              <m:t>²</m:t>
                            </m:r>
                            <m:r>
                              <a:rPr lang="fr-BE" b="1" i="1">
                                <a:latin typeface="Cambria Math"/>
                              </a:rPr>
                              <m:t>−</m:t>
                            </m:r>
                            <m:r>
                              <a:rPr lang="fr-BE">
                                <a:latin typeface="Cambria Math"/>
                              </a:rPr>
                              <m:t>4</m:t>
                            </m:r>
                            <m:r>
                              <m:rPr>
                                <m:sty m:val="p"/>
                              </m:rPr>
                              <a:rPr lang="fr-BE">
                                <a:latin typeface="Cambria Math"/>
                              </a:rPr>
                              <m:t>ac</m:t>
                            </m:r>
                          </m:e>
                        </m:rad>
                      </m:num>
                      <m:den>
                        <m:r>
                          <a:rPr lang="fr-BE" i="1" dirty="0">
                            <a:uFill>
                              <a:solidFill>
                                <a:srgbClr val="FF0000"/>
                              </a:solidFill>
                            </a:uFill>
                            <a:latin typeface="Cambria Math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fr-BE" dirty="0">
                            <a:uFill>
                              <a:solidFill>
                                <a:srgbClr val="FF0000"/>
                              </a:solidFill>
                            </a:uFill>
                            <a:latin typeface="Cambria Math"/>
                          </a:rPr>
                          <m:t>a</m:t>
                        </m:r>
                      </m:den>
                    </m:f>
                  </m:oMath>
                </a14:m>
                <a:r>
                  <a:rPr lang="fr-BE" dirty="0"/>
                  <a:t> </a:t>
                </a:r>
                <a:r>
                  <a:rPr lang="fr-BE" dirty="0" smtClean="0"/>
                  <a:t>  </a:t>
                </a:r>
                <a:r>
                  <a:rPr lang="fr-BE" dirty="0" smtClean="0">
                    <a:uFill>
                      <a:solidFill>
                        <a:srgbClr val="FF0000"/>
                      </a:solidFill>
                    </a:uFill>
                  </a:rPr>
                  <a:t>et  </a:t>
                </a:r>
                <a:r>
                  <a:rPr lang="fr-BE" dirty="0" smtClean="0"/>
                  <a:t>x</a:t>
                </a:r>
                <a:r>
                  <a:rPr lang="fr-BE" baseline="-25000" dirty="0" smtClean="0"/>
                  <a:t>2 </a:t>
                </a:r>
                <a:r>
                  <a:rPr lang="fr-BE" dirty="0"/>
                  <a:t>=</a:t>
                </a:r>
                <a:r>
                  <a:rPr lang="fr-BE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i="1" dirty="0">
                            <a:uFill>
                              <a:solidFill>
                                <a:srgbClr val="FF0000"/>
                              </a:solidFill>
                            </a:uFill>
                            <a:latin typeface="Cambria Math"/>
                          </a:rPr>
                        </m:ctrlPr>
                      </m:fPr>
                      <m:num>
                        <m:r>
                          <a:rPr lang="fr-BE" i="1">
                            <a:uFill>
                              <a:solidFill>
                                <a:srgbClr val="FF0000"/>
                              </a:solidFill>
                            </a:u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fr-BE">
                            <a:uFill>
                              <a:solidFill>
                                <a:srgbClr val="FF0000"/>
                              </a:solidFill>
                            </a:uFill>
                            <a:latin typeface="Cambria Math"/>
                            <a:ea typeface="Cambria Math"/>
                          </a:rPr>
                          <m:t>b</m:t>
                        </m:r>
                        <m:r>
                          <a:rPr lang="fr-BE" b="0" i="1" smtClean="0">
                            <a:uFill>
                              <a:solidFill>
                                <a:srgbClr val="FF0000"/>
                              </a:solidFill>
                            </a:uFill>
                            <a:latin typeface="Cambria Math"/>
                            <a:ea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fr-BE" i="1" dirty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m:rPr>
                                <m:sty m:val="p"/>
                              </m:rPr>
                              <a:rPr lang="fr-BE">
                                <a:latin typeface="Cambria Math"/>
                              </a:rPr>
                              <m:t>b</m:t>
                            </m:r>
                            <m:r>
                              <a:rPr lang="fr-BE" b="1">
                                <a:latin typeface="Cambria Math"/>
                              </a:rPr>
                              <m:t>²</m:t>
                            </m:r>
                            <m:r>
                              <a:rPr lang="fr-BE" b="1" i="1">
                                <a:latin typeface="Cambria Math"/>
                              </a:rPr>
                              <m:t>−</m:t>
                            </m:r>
                            <m:r>
                              <a:rPr lang="fr-BE">
                                <a:latin typeface="Cambria Math"/>
                              </a:rPr>
                              <m:t>4</m:t>
                            </m:r>
                            <m:r>
                              <m:rPr>
                                <m:sty m:val="p"/>
                              </m:rPr>
                              <a:rPr lang="fr-BE">
                                <a:latin typeface="Cambria Math"/>
                              </a:rPr>
                              <m:t>ac</m:t>
                            </m:r>
                          </m:e>
                        </m:rad>
                      </m:num>
                      <m:den>
                        <m:r>
                          <a:rPr lang="fr-BE" i="1" dirty="0">
                            <a:uFill>
                              <a:solidFill>
                                <a:srgbClr val="FF0000"/>
                              </a:solidFill>
                            </a:uFill>
                            <a:latin typeface="Cambria Math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fr-BE" dirty="0">
                            <a:uFill>
                              <a:solidFill>
                                <a:srgbClr val="FF0000"/>
                              </a:solidFill>
                            </a:uFill>
                            <a:latin typeface="Cambria Math"/>
                          </a:rPr>
                          <m:t>a</m:t>
                        </m:r>
                      </m:den>
                    </m:f>
                  </m:oMath>
                </a14:m>
                <a:endParaRPr lang="fr-BE" dirty="0">
                  <a:uFill>
                    <a:solidFill>
                      <a:srgbClr val="FF0000"/>
                    </a:solidFill>
                  </a:uFill>
                </a:endParaRPr>
              </a:p>
            </p:txBody>
          </p:sp>
        </mc:Choice>
        <mc:Fallback xmlns="">
          <p:sp>
            <p:nvSpPr>
              <p:cNvPr id="10" name="ZoneText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492" y="390155"/>
                <a:ext cx="8424936" cy="1838901"/>
              </a:xfrm>
              <a:prstGeom prst="rect">
                <a:avLst/>
              </a:prstGeom>
              <a:blipFill rotWithShape="1">
                <a:blip r:embed="rId4"/>
                <a:stretch>
                  <a:fillRect l="-579" t="-1656" b="-1325"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Imag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0504" y="2249388"/>
            <a:ext cx="1376172" cy="1640024"/>
          </a:xfrm>
          <a:prstGeom prst="rect">
            <a:avLst/>
          </a:prstGeom>
          <a:gradFill>
            <a:gsLst>
              <a:gs pos="0">
                <a:srgbClr val="FFC000"/>
              </a:gs>
              <a:gs pos="17999">
                <a:srgbClr val="FFDA65"/>
              </a:gs>
              <a:gs pos="36000">
                <a:srgbClr val="FFE79B"/>
              </a:gs>
              <a:gs pos="61000">
                <a:srgbClr val="FFFF8B"/>
              </a:gs>
              <a:gs pos="82001">
                <a:srgbClr val="FFFF00"/>
              </a:gs>
              <a:gs pos="100000">
                <a:srgbClr val="FFC000"/>
              </a:gs>
            </a:gsLst>
            <a:lin ang="5400000" scaled="0"/>
          </a:gradFill>
          <a:effectLst>
            <a:glow rad="63500">
              <a:schemeClr val="accent6">
                <a:satMod val="175000"/>
                <a:alpha val="40000"/>
              </a:schemeClr>
            </a:glow>
            <a:outerShdw blurRad="50800" dist="38100" dir="2700000" algn="tl" rotWithShape="0">
              <a:srgbClr val="FFC000">
                <a:alpha val="40000"/>
              </a:srgbClr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rgbClr val="FFC000"/>
            </a:extrusionClr>
          </a:sp3d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2328033"/>
            <a:ext cx="1303020" cy="2639450"/>
          </a:xfrm>
          <a:prstGeom prst="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  <a:outerShdw blurRad="50800" dist="38100" dir="2700000" algn="tl" rotWithShape="0">
              <a:srgbClr val="F781A8">
                <a:alpha val="40000"/>
              </a:srgbClr>
            </a:outerShdw>
          </a:effec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2483768" y="4775431"/>
                <a:ext cx="6120680" cy="1813830"/>
              </a:xfrm>
              <a:prstGeom prst="rect">
                <a:avLst/>
              </a:prstGeom>
              <a:gradFill flip="none" rotWithShape="0">
                <a:gsLst>
                  <a:gs pos="0">
                    <a:srgbClr val="FFFF8B"/>
                  </a:gs>
                  <a:gs pos="65000">
                    <a:srgbClr val="FFFF00"/>
                  </a:gs>
                  <a:gs pos="100000">
                    <a:srgbClr val="DDD8F8"/>
                  </a:gs>
                </a:gsLst>
                <a:lin ang="5400000" scaled="0"/>
                <a:tileRect/>
              </a:gradFill>
              <a:ln w="19050">
                <a:gradFill>
                  <a:gsLst>
                    <a:gs pos="0">
                      <a:srgbClr val="000000"/>
                    </a:gs>
                    <a:gs pos="39999">
                      <a:srgbClr val="0A128C"/>
                    </a:gs>
                    <a:gs pos="70000">
                      <a:srgbClr val="181CC7"/>
                    </a:gs>
                    <a:gs pos="88000">
                      <a:srgbClr val="0070C0"/>
                    </a:gs>
                    <a:gs pos="100000">
                      <a:srgbClr val="FF0000"/>
                    </a:gs>
                  </a:gsLst>
                  <a:lin ang="5400000" scaled="0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>
                <a:defPPr>
                  <a:defRPr lang="fr-FR"/>
                </a:defPPr>
                <a:lvl1pPr algn="ctr">
                  <a:defRPr sz="2400" b="1">
                    <a:solidFill>
                      <a:srgbClr val="7030A0"/>
                    </a:solidFill>
                  </a:defRPr>
                </a:lvl1pPr>
              </a:lstStyle>
              <a:p>
                <a:pPr algn="l"/>
                <a:r>
                  <a:rPr lang="fr-BE" sz="1800" dirty="0" smtClean="0"/>
                  <a:t>Pour résoudre l’équation a.x² </a:t>
                </a:r>
                <a:r>
                  <a:rPr lang="fr-BE" sz="1800" dirty="0"/>
                  <a:t>+ </a:t>
                </a:r>
                <a:r>
                  <a:rPr lang="fr-BE" sz="1800" dirty="0" err="1"/>
                  <a:t>b.x</a:t>
                </a:r>
                <a:r>
                  <a:rPr lang="fr-BE" sz="1800" dirty="0"/>
                  <a:t> + c = </a:t>
                </a:r>
                <a:r>
                  <a:rPr lang="fr-BE" sz="1800" dirty="0" smtClean="0"/>
                  <a:t>0 </a:t>
                </a:r>
                <a:r>
                  <a:rPr lang="fr-BE" sz="1800" dirty="0"/>
                  <a:t>(a ≠ 0)</a:t>
                </a:r>
                <a:r>
                  <a:rPr lang="fr-BE" sz="1800" dirty="0" smtClean="0"/>
                  <a:t> on calcule d’abord ∆ </a:t>
                </a:r>
                <a:r>
                  <a:rPr lang="fr-BE" sz="1800" dirty="0"/>
                  <a:t>= b²- </a:t>
                </a:r>
                <a:r>
                  <a:rPr lang="fr-BE" sz="1800" dirty="0" smtClean="0"/>
                  <a:t>4ac. Selon le signe de </a:t>
                </a:r>
                <a:r>
                  <a:rPr lang="fr-BE" sz="1800" dirty="0"/>
                  <a:t>∆, </a:t>
                </a:r>
                <a:r>
                  <a:rPr lang="fr-BE" sz="1800" dirty="0" smtClean="0"/>
                  <a:t>il y a trois possibilités :</a:t>
                </a:r>
              </a:p>
              <a:p>
                <a:pPr marL="285750" indent="-285750" algn="l">
                  <a:buFont typeface="Arial" pitchFamily="34" charset="0"/>
                  <a:buChar char="•"/>
                </a:pPr>
                <a:r>
                  <a:rPr lang="fr-BE" sz="1800" dirty="0" smtClean="0"/>
                  <a:t>Si ∆ &gt; 0, les deux racines sont </a:t>
                </a:r>
                <a:r>
                  <a:rPr lang="fr-BE" sz="1800" dirty="0"/>
                  <a:t>x</a:t>
                </a:r>
                <a:r>
                  <a:rPr lang="fr-BE" sz="1800" baseline="-25000" dirty="0"/>
                  <a:t>1 </a:t>
                </a:r>
                <a:r>
                  <a:rPr lang="fr-BE" sz="1800" dirty="0"/>
                  <a:t>=</a:t>
                </a:r>
                <a:r>
                  <a:rPr lang="fr-BE" sz="1800" dirty="0">
                    <a:uFill>
                      <a:solidFill>
                        <a:srgbClr val="FF0000"/>
                      </a:solidFill>
                    </a:u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1800" i="1" dirty="0">
                            <a:uFill>
                              <a:solidFill>
                                <a:srgbClr val="FF0000"/>
                              </a:solidFill>
                            </a:uFill>
                            <a:latin typeface="Cambria Math"/>
                          </a:rPr>
                        </m:ctrlPr>
                      </m:fPr>
                      <m:num>
                        <m:r>
                          <a:rPr lang="fr-BE" sz="1800" b="1" i="1">
                            <a:uFill>
                              <a:solidFill>
                                <a:srgbClr val="FF0000"/>
                              </a:solidFill>
                            </a:u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fr-BE" sz="1800" b="1" i="1">
                            <a:uFill>
                              <a:solidFill>
                                <a:srgbClr val="FF0000"/>
                              </a:solidFill>
                            </a:uFill>
                            <a:latin typeface="Cambria Math"/>
                            <a:ea typeface="Cambria Math"/>
                          </a:rPr>
                          <m:t>𝐛</m:t>
                        </m:r>
                        <m:r>
                          <a:rPr lang="fr-BE" sz="1800" b="1" i="1">
                            <a:uFill>
                              <a:solidFill>
                                <a:srgbClr val="FF0000"/>
                              </a:solidFill>
                            </a:uFill>
                            <a:latin typeface="Cambria Math"/>
                            <a:ea typeface="Cambria Math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fr-BE" sz="1800" i="1" dirty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m:rPr>
                                <m:nor/>
                              </m:rPr>
                              <a:rPr lang="fr-BE" sz="1800" dirty="0"/>
                              <m:t>∆</m:t>
                            </m:r>
                          </m:e>
                        </m:rad>
                      </m:num>
                      <m:den>
                        <m:r>
                          <a:rPr lang="fr-BE" sz="1800" b="1" i="1" dirty="0">
                            <a:uFill>
                              <a:solidFill>
                                <a:srgbClr val="FF0000"/>
                              </a:solidFill>
                            </a:uFill>
                            <a:latin typeface="Cambria Math"/>
                          </a:rPr>
                          <m:t>𝟐𝐚</m:t>
                        </m:r>
                      </m:den>
                    </m:f>
                  </m:oMath>
                </a14:m>
                <a:r>
                  <a:rPr lang="fr-BE" sz="1800" dirty="0" smtClean="0"/>
                  <a:t>  et x</a:t>
                </a:r>
                <a:r>
                  <a:rPr lang="fr-BE" sz="1800" baseline="-25000" dirty="0" smtClean="0"/>
                  <a:t>2 </a:t>
                </a:r>
                <a:r>
                  <a:rPr lang="fr-BE" sz="1800" dirty="0"/>
                  <a:t>=</a:t>
                </a:r>
                <a:r>
                  <a:rPr lang="fr-BE" sz="1800" dirty="0">
                    <a:uFill>
                      <a:solidFill>
                        <a:srgbClr val="FF0000"/>
                      </a:solidFill>
                    </a:u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1800" i="1" dirty="0">
                            <a:uFill>
                              <a:solidFill>
                                <a:srgbClr val="FF0000"/>
                              </a:solidFill>
                            </a:uFill>
                            <a:latin typeface="Cambria Math"/>
                          </a:rPr>
                        </m:ctrlPr>
                      </m:fPr>
                      <m:num>
                        <m:r>
                          <a:rPr lang="fr-BE" sz="1800" b="1" i="1">
                            <a:uFill>
                              <a:solidFill>
                                <a:srgbClr val="FF0000"/>
                              </a:solidFill>
                            </a:u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fr-BE" sz="1800" b="1" i="1">
                            <a:uFill>
                              <a:solidFill>
                                <a:srgbClr val="FF0000"/>
                              </a:solidFill>
                            </a:uFill>
                            <a:latin typeface="Cambria Math"/>
                            <a:ea typeface="Cambria Math"/>
                          </a:rPr>
                          <m:t>𝐛</m:t>
                        </m:r>
                        <m:r>
                          <a:rPr lang="fr-BE" sz="1800" b="1" i="1" smtClean="0">
                            <a:uFill>
                              <a:solidFill>
                                <a:srgbClr val="FF0000"/>
                              </a:solidFill>
                            </a:uFill>
                            <a:latin typeface="Cambria Math"/>
                            <a:ea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fr-BE" sz="1800" i="1" dirty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m:rPr>
                                <m:nor/>
                              </m:rPr>
                              <a:rPr lang="fr-BE" sz="1800" dirty="0"/>
                              <m:t>∆</m:t>
                            </m:r>
                          </m:e>
                        </m:rad>
                      </m:num>
                      <m:den>
                        <m:r>
                          <a:rPr lang="fr-BE" sz="1800" b="1" i="1" dirty="0">
                            <a:uFill>
                              <a:solidFill>
                                <a:srgbClr val="FF0000"/>
                              </a:solidFill>
                            </a:uFill>
                            <a:latin typeface="Cambria Math"/>
                          </a:rPr>
                          <m:t>𝟐𝐚</m:t>
                        </m:r>
                      </m:den>
                    </m:f>
                  </m:oMath>
                </a14:m>
                <a:endParaRPr lang="fr-BE" sz="1800" dirty="0" smtClean="0"/>
              </a:p>
              <a:p>
                <a:pPr marL="285750" indent="-285750" algn="l">
                  <a:buFont typeface="Arial" pitchFamily="34" charset="0"/>
                  <a:buChar char="•"/>
                </a:pPr>
                <a:r>
                  <a:rPr lang="fr-BE" sz="1800" dirty="0"/>
                  <a:t>Si ∆ =</a:t>
                </a:r>
                <a:r>
                  <a:rPr lang="fr-BE" sz="1800" dirty="0" smtClean="0"/>
                  <a:t> 0, la seule racine est </a:t>
                </a:r>
                <a:r>
                  <a:rPr lang="fr-BE" sz="1800" dirty="0">
                    <a:uFill>
                      <a:solidFill>
                        <a:srgbClr val="FF0000"/>
                      </a:solidFill>
                    </a:uFill>
                  </a:rPr>
                  <a:t>x = </a:t>
                </a:r>
                <a14:m>
                  <m:oMath xmlns:m="http://schemas.openxmlformats.org/officeDocument/2006/math">
                    <m:r>
                      <a:rPr lang="fr-BE" sz="1800" b="1" i="1"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fr-BE" sz="1800" i="1">
                            <a:latin typeface="Cambria Math"/>
                          </a:rPr>
                        </m:ctrlPr>
                      </m:fPr>
                      <m:num>
                        <m:r>
                          <a:rPr lang="fr-BE" sz="1800" b="1" i="1">
                            <a:latin typeface="Cambria Math"/>
                          </a:rPr>
                          <m:t>𝐛</m:t>
                        </m:r>
                      </m:num>
                      <m:den>
                        <m:r>
                          <a:rPr lang="fr-BE" sz="1800" b="1" i="1">
                            <a:latin typeface="Cambria Math"/>
                          </a:rPr>
                          <m:t>𝟐𝐚</m:t>
                        </m:r>
                      </m:den>
                    </m:f>
                  </m:oMath>
                </a14:m>
                <a:endParaRPr lang="fr-BE" sz="1800" dirty="0" smtClean="0"/>
              </a:p>
              <a:p>
                <a:pPr marL="285750" lvl="1" indent="-285750">
                  <a:buFont typeface="Arial" pitchFamily="34" charset="0"/>
                  <a:buChar char="•"/>
                </a:pPr>
                <a:r>
                  <a:rPr lang="fr-BE" b="1" dirty="0">
                    <a:solidFill>
                      <a:srgbClr val="7030A0"/>
                    </a:solidFill>
                  </a:rPr>
                  <a:t>Si ∆ &lt; 0, l’équation est </a:t>
                </a:r>
                <a:r>
                  <a:rPr lang="fr-BE" b="1" dirty="0" smtClean="0">
                    <a:solidFill>
                      <a:srgbClr val="7030A0"/>
                    </a:solidFill>
                  </a:rPr>
                  <a:t>impossible et on </a:t>
                </a:r>
                <a:r>
                  <a:rPr lang="fr-BE" b="1" dirty="0">
                    <a:solidFill>
                      <a:srgbClr val="7030A0"/>
                    </a:solidFill>
                  </a:rPr>
                  <a:t>note S = </a:t>
                </a:r>
                <a:r>
                  <a:rPr lang="fr-BE" b="1" dirty="0" smtClean="0">
                    <a:solidFill>
                      <a:srgbClr val="7030A0"/>
                    </a:solidFill>
                  </a:rPr>
                  <a:t>∅</a:t>
                </a:r>
                <a:endParaRPr lang="fr-BE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768" y="4775431"/>
                <a:ext cx="6120680" cy="181383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 w="19050">
                <a:gradFill>
                  <a:gsLst>
                    <a:gs pos="0">
                      <a:srgbClr val="000000"/>
                    </a:gs>
                    <a:gs pos="39999">
                      <a:srgbClr val="0A128C"/>
                    </a:gs>
                    <a:gs pos="70000">
                      <a:srgbClr val="181CC7"/>
                    </a:gs>
                    <a:gs pos="88000">
                      <a:srgbClr val="0070C0"/>
                    </a:gs>
                    <a:gs pos="100000">
                      <a:srgbClr val="FF0000"/>
                    </a:gs>
                  </a:gsLst>
                  <a:lin ang="5400000" scaled="0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Image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3517" y="-1179512"/>
            <a:ext cx="2240280" cy="2839212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B05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554312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3" dur="9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91" fill="hold">
                                          <p:stCondLst>
                                            <p:cond delay="91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9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1" decel="50000" autoRev="1" fill="hold">
                                          <p:stCondLst>
                                            <p:cond delay="91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7" fill="hold">
                                          <p:stCondLst>
                                            <p:cond delay="173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5" grpId="0" build="p" bldLvl="2" animBg="1"/>
      <p:bldP spid="12" grpId="0" build="p" bldLvl="2" animBg="1"/>
      <p:bldP spid="10" grpId="0" uiExpand="1" build="p" bldLvl="2" animBg="1"/>
      <p:bldP spid="2" grpId="0" build="p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4658</TotalTime>
  <Words>637</Words>
  <Application>Microsoft Office PowerPoint</Application>
  <PresentationFormat>Affichage à l'écran (4:3)</PresentationFormat>
  <Paragraphs>29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Jean-Marc GARD</dc:creator>
  <cp:lastModifiedBy>Jean-Marc GARD</cp:lastModifiedBy>
  <cp:revision>91</cp:revision>
  <dcterms:created xsi:type="dcterms:W3CDTF">2013-02-27T09:14:58Z</dcterms:created>
  <dcterms:modified xsi:type="dcterms:W3CDTF">2013-03-06T21:30:56Z</dcterms:modified>
</cp:coreProperties>
</file>