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avi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DA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67" autoAdjust="0"/>
  </p:normalViewPr>
  <p:slideViewPr>
    <p:cSldViewPr showGuides="1">
      <p:cViewPr>
        <p:scale>
          <a:sx n="100" d="100"/>
          <a:sy n="100" d="100"/>
        </p:scale>
        <p:origin x="-859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B8465-F1B3-4316-9F5A-25AEFC261F4C}" type="datetimeFigureOut">
              <a:rPr lang="fr-BE" smtClean="0"/>
              <a:t>14 mars 2013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09235-8CB2-4EE8-B2D1-8AFA05A580D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81749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09235-8CB2-4EE8-B2D1-8AFA05A580D6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70736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D62F3-5C5F-44DF-8A19-FE6AF02A4E6C}" type="datetimeFigureOut">
              <a:rPr lang="fr-BE" smtClean="0"/>
              <a:t>14 mars 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9AD47-8A0E-49FC-A093-FA4325D775B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0161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D62F3-5C5F-44DF-8A19-FE6AF02A4E6C}" type="datetimeFigureOut">
              <a:rPr lang="fr-BE" smtClean="0"/>
              <a:t>14 mars 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9AD47-8A0E-49FC-A093-FA4325D775B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9781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D62F3-5C5F-44DF-8A19-FE6AF02A4E6C}" type="datetimeFigureOut">
              <a:rPr lang="fr-BE" smtClean="0"/>
              <a:t>14 mars 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9AD47-8A0E-49FC-A093-FA4325D775B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83641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D62F3-5C5F-44DF-8A19-FE6AF02A4E6C}" type="datetimeFigureOut">
              <a:rPr lang="fr-BE" smtClean="0"/>
              <a:t>14 mars 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9AD47-8A0E-49FC-A093-FA4325D775B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5548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D62F3-5C5F-44DF-8A19-FE6AF02A4E6C}" type="datetimeFigureOut">
              <a:rPr lang="fr-BE" smtClean="0"/>
              <a:t>14 mars 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9AD47-8A0E-49FC-A093-FA4325D775B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6141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D62F3-5C5F-44DF-8A19-FE6AF02A4E6C}" type="datetimeFigureOut">
              <a:rPr lang="fr-BE" smtClean="0"/>
              <a:t>14 mars 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9AD47-8A0E-49FC-A093-FA4325D775B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04336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D62F3-5C5F-44DF-8A19-FE6AF02A4E6C}" type="datetimeFigureOut">
              <a:rPr lang="fr-BE" smtClean="0"/>
              <a:t>14 mars 2013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9AD47-8A0E-49FC-A093-FA4325D775B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14099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D62F3-5C5F-44DF-8A19-FE6AF02A4E6C}" type="datetimeFigureOut">
              <a:rPr lang="fr-BE" smtClean="0"/>
              <a:t>14 mars 2013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9AD47-8A0E-49FC-A093-FA4325D775B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65780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D62F3-5C5F-44DF-8A19-FE6AF02A4E6C}" type="datetimeFigureOut">
              <a:rPr lang="fr-BE" smtClean="0"/>
              <a:t>14 mars 2013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9AD47-8A0E-49FC-A093-FA4325D775B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75071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D62F3-5C5F-44DF-8A19-FE6AF02A4E6C}" type="datetimeFigureOut">
              <a:rPr lang="fr-BE" smtClean="0"/>
              <a:t>14 mars 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9AD47-8A0E-49FC-A093-FA4325D775B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64852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D62F3-5C5F-44DF-8A19-FE6AF02A4E6C}" type="datetimeFigureOut">
              <a:rPr lang="fr-BE" smtClean="0"/>
              <a:t>14 mars 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9AD47-8A0E-49FC-A093-FA4325D775B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48176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D62F3-5C5F-44DF-8A19-FE6AF02A4E6C}" type="datetimeFigureOut">
              <a:rPr lang="fr-BE" smtClean="0"/>
              <a:t>14 mars 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9AD47-8A0E-49FC-A093-FA4325D775B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3895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79512" y="173104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/>
          </a:bodyPr>
          <a:lstStyle/>
          <a:p>
            <a:pPr marL="0" lvl="1"/>
            <a:r>
              <a:rPr lang="fr-FR" sz="2400" b="1" i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6.5  Étude du signe d’une fonction du second degré</a:t>
            </a:r>
            <a:endParaRPr lang="fr-BE" sz="2400" b="1" i="1" dirty="0">
              <a:solidFill>
                <a:schemeClr val="accent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ét signe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496" y="2564904"/>
            <a:ext cx="3597275" cy="3717925"/>
          </a:xfrm>
          <a:prstGeom prst="rect">
            <a:avLst/>
          </a:prstGeom>
          <a:ln w="6350" cmpd="sng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ZoneTexte 6"/>
          <p:cNvSpPr txBox="1"/>
          <p:nvPr/>
        </p:nvSpPr>
        <p:spPr>
          <a:xfrm>
            <a:off x="179512" y="662191"/>
            <a:ext cx="1324029" cy="46166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BE" sz="2400" b="1" u="sng" dirty="0" smtClean="0">
                <a:solidFill>
                  <a:schemeClr val="tx2"/>
                </a:solidFill>
              </a:rPr>
              <a:t>Rappel :</a:t>
            </a:r>
            <a:endParaRPr lang="fr-BE" sz="2400" b="1" u="sng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1691680" y="667677"/>
                <a:ext cx="6120680" cy="1813830"/>
              </a:xfrm>
              <a:prstGeom prst="rect">
                <a:avLst/>
              </a:prstGeom>
              <a:gradFill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5400000" scaled="0"/>
              </a:gradFill>
              <a:ln w="19050">
                <a:solidFill>
                  <a:srgbClr val="FF33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>
                  <a:defRPr/>
                </a:lvl1pPr>
                <a:lvl2pPr>
                  <a:defRPr/>
                </a:lvl2pPr>
                <a:lvl3pPr>
                  <a:defRPr/>
                </a:lvl3pPr>
                <a:lvl4pPr>
                  <a:defRPr/>
                </a:lvl4pPr>
                <a:lvl5pPr>
                  <a:defRPr/>
                </a:lvl5pPr>
                <a:lvl6pPr>
                  <a:defRPr/>
                </a:lvl6pPr>
                <a:lvl7pPr>
                  <a:defRPr/>
                </a:lvl7pPr>
                <a:lvl8pPr>
                  <a:defRPr/>
                </a:lvl8pPr>
                <a:lvl9pPr>
                  <a:defRPr/>
                </a:lvl9pPr>
              </a:lstStyle>
              <a:p>
                <a:r>
                  <a:rPr lang="fr-BE" dirty="0" smtClean="0"/>
                  <a:t>Pour résoudre l’équation a.x² </a:t>
                </a:r>
                <a:r>
                  <a:rPr lang="fr-BE" dirty="0"/>
                  <a:t>+ </a:t>
                </a:r>
                <a:r>
                  <a:rPr lang="fr-BE" dirty="0" err="1"/>
                  <a:t>b.x</a:t>
                </a:r>
                <a:r>
                  <a:rPr lang="fr-BE" dirty="0"/>
                  <a:t> + c = 0 (a ≠ 0) on calcule d’abord ∆ = b²- 4ac. Selon le signe de ∆, il y a trois possibilités :</a:t>
                </a:r>
              </a:p>
              <a:p>
                <a:r>
                  <a:rPr lang="fr-BE" dirty="0"/>
                  <a:t>Si ∆ &gt; 0, les deux racines sont x</a:t>
                </a:r>
                <a:r>
                  <a:rPr lang="fr-BE" baseline="-25000" dirty="0"/>
                  <a:t>1</a:t>
                </a:r>
                <a:r>
                  <a:rPr lang="fr-BE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BE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fr-BE">
                            <a:latin typeface="Cambria Math"/>
                          </a:rPr>
                          <m:t>−</m:t>
                        </m:r>
                        <m:r>
                          <a:rPr lang="fr-BE">
                            <a:latin typeface="Cambria Math"/>
                          </a:rPr>
                          <m:t>𝐛</m:t>
                        </m:r>
                        <m:r>
                          <a:rPr lang="fr-BE">
                            <a:latin typeface="Cambria Math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fr-BE" i="1" dirty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fr-BE" dirty="0"/>
                              <m:t>∆</m:t>
                            </m:r>
                          </m:e>
                        </m:rad>
                      </m:num>
                      <m:den>
                        <m:r>
                          <a:rPr lang="fr-BE" dirty="0">
                            <a:latin typeface="Cambria Math"/>
                          </a:rPr>
                          <m:t>𝟐𝐚</m:t>
                        </m:r>
                      </m:den>
                    </m:f>
                  </m:oMath>
                </a14:m>
                <a:r>
                  <a:rPr lang="fr-BE" dirty="0"/>
                  <a:t>  et x</a:t>
                </a:r>
                <a:r>
                  <a:rPr lang="fr-BE" baseline="-25000" dirty="0"/>
                  <a:t>2</a:t>
                </a:r>
                <a:r>
                  <a:rPr lang="fr-BE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BE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fr-BE">
                            <a:latin typeface="Cambria Math"/>
                          </a:rPr>
                          <m:t>−</m:t>
                        </m:r>
                        <m:r>
                          <a:rPr lang="fr-BE">
                            <a:latin typeface="Cambria Math"/>
                          </a:rPr>
                          <m:t>𝐛</m:t>
                        </m:r>
                        <m:r>
                          <a:rPr lang="fr-BE"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fr-BE" i="1" dirty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fr-BE" dirty="0"/>
                              <m:t>∆</m:t>
                            </m:r>
                          </m:e>
                        </m:rad>
                      </m:num>
                      <m:den>
                        <m:r>
                          <a:rPr lang="fr-BE" dirty="0">
                            <a:latin typeface="Cambria Math"/>
                          </a:rPr>
                          <m:t>𝟐𝐚</m:t>
                        </m:r>
                      </m:den>
                    </m:f>
                  </m:oMath>
                </a14:m>
                <a:endParaRPr lang="fr-BE" dirty="0"/>
              </a:p>
              <a:p>
                <a:r>
                  <a:rPr lang="fr-BE" dirty="0"/>
                  <a:t>Si ∆ = 0, la seule racine est x = </a:t>
                </a:r>
                <a14:m>
                  <m:oMath xmlns:m="http://schemas.openxmlformats.org/officeDocument/2006/math">
                    <m:r>
                      <a:rPr lang="fr-BE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fr-BE" i="1">
                            <a:latin typeface="Cambria Math"/>
                          </a:rPr>
                        </m:ctrlPr>
                      </m:fPr>
                      <m:num>
                        <m:r>
                          <a:rPr lang="fr-BE">
                            <a:latin typeface="Cambria Math"/>
                          </a:rPr>
                          <m:t>𝐛</m:t>
                        </m:r>
                      </m:num>
                      <m:den>
                        <m:r>
                          <a:rPr lang="fr-BE">
                            <a:latin typeface="Cambria Math"/>
                          </a:rPr>
                          <m:t>𝟐𝐚</m:t>
                        </m:r>
                      </m:den>
                    </m:f>
                  </m:oMath>
                </a14:m>
                <a:endParaRPr lang="fr-BE" dirty="0" smtClean="0"/>
              </a:p>
              <a:p>
                <a:r>
                  <a:rPr lang="fr-BE" dirty="0"/>
                  <a:t>Si ∆ &lt; 0, l’équation est impossible et on note S = ∅</a:t>
                </a: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667677"/>
                <a:ext cx="6120680" cy="181383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19050">
                <a:solidFill>
                  <a:srgbClr val="FF33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/>
          <p:cNvSpPr txBox="1"/>
          <p:nvPr/>
        </p:nvSpPr>
        <p:spPr>
          <a:xfrm>
            <a:off x="3707904" y="2564904"/>
            <a:ext cx="5292080" cy="3970318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5000">
                <a:srgbClr val="9CB86E"/>
              </a:gs>
              <a:gs pos="100000">
                <a:srgbClr val="92D050"/>
              </a:gs>
            </a:gsLst>
            <a:path path="circle">
              <a:fillToRect l="50000" t="50000" r="50000" b="50000"/>
            </a:path>
            <a:tileRect/>
          </a:gradFill>
          <a:ln w="19050" cmpd="sng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BE" dirty="0" smtClean="0"/>
              <a:t>Ce résultat nous est donné par le calcul, et est confirmé par l’observation du graphique : nous constatons que, selon le signe de ∆, il y a deux, une seule, ou aucune intersection du graphe avec l’axe X.</a:t>
            </a:r>
          </a:p>
          <a:p>
            <a:r>
              <a:rPr lang="fr-BE" dirty="0" smtClean="0"/>
              <a:t>Nous pouvons aussi utiliser cette démarche pour étudier le signe de ces fonctions :  en tout il y a six cas possibles, selon les signes de a et de ∆.</a:t>
            </a:r>
            <a:endParaRPr lang="fr-BE" dirty="0"/>
          </a:p>
          <a:p>
            <a:r>
              <a:rPr lang="fr-BE" dirty="0" smtClean="0"/>
              <a:t>Résumons ces possibilités par une </a:t>
            </a:r>
            <a:r>
              <a:rPr lang="fr-BE" b="1" i="1" dirty="0" smtClean="0">
                <a:solidFill>
                  <a:srgbClr val="FF0000"/>
                </a:solidFill>
              </a:rPr>
              <a:t>règle</a:t>
            </a:r>
            <a:r>
              <a:rPr lang="fr-BE" dirty="0"/>
              <a:t> </a:t>
            </a:r>
            <a:r>
              <a:rPr lang="fr-BE" dirty="0" smtClean="0"/>
              <a:t>: </a:t>
            </a:r>
            <a:r>
              <a:rPr lang="fr-BE" b="1" dirty="0" smtClean="0">
                <a:solidFill>
                  <a:srgbClr val="0070C0"/>
                </a:solidFill>
              </a:rPr>
              <a:t>le signe d’une expression du second degré est du signe de « </a:t>
            </a:r>
            <a:r>
              <a:rPr lang="fr-BE" b="1" i="1" dirty="0" smtClean="0">
                <a:solidFill>
                  <a:srgbClr val="0070C0"/>
                </a:solidFill>
              </a:rPr>
              <a:t>a</a:t>
            </a:r>
            <a:r>
              <a:rPr lang="fr-BE" b="1" dirty="0" smtClean="0">
                <a:solidFill>
                  <a:srgbClr val="0070C0"/>
                </a:solidFill>
              </a:rPr>
              <a:t> » à l’extérieur des racines et du signe contraire entre celles-ci. Lorsque qu’il n’y a qu’une seule racine, la fonction </a:t>
            </a:r>
            <a:r>
              <a:rPr lang="fr-BE" b="1" dirty="0" smtClean="0">
                <a:solidFill>
                  <a:srgbClr val="0070C0"/>
                </a:solidFill>
              </a:rPr>
              <a:t>est </a:t>
            </a:r>
            <a:r>
              <a:rPr lang="fr-BE" b="1" dirty="0" smtClean="0">
                <a:solidFill>
                  <a:srgbClr val="0070C0"/>
                </a:solidFill>
              </a:rPr>
              <a:t>toujours du signe de « </a:t>
            </a:r>
            <a:r>
              <a:rPr lang="fr-BE" b="1" i="1" dirty="0" smtClean="0">
                <a:solidFill>
                  <a:srgbClr val="0070C0"/>
                </a:solidFill>
              </a:rPr>
              <a:t>a</a:t>
            </a:r>
            <a:r>
              <a:rPr lang="fr-BE" b="1" dirty="0" smtClean="0">
                <a:solidFill>
                  <a:srgbClr val="0070C0"/>
                </a:solidFill>
              </a:rPr>
              <a:t> », sauf en la racine ou elle est nulle. S’il n’y a aucune racine, le signe de la fonction est toujours celui de « </a:t>
            </a:r>
            <a:r>
              <a:rPr lang="fr-BE" b="1" i="1" dirty="0" smtClean="0">
                <a:solidFill>
                  <a:srgbClr val="0070C0"/>
                </a:solidFill>
              </a:rPr>
              <a:t>a</a:t>
            </a:r>
            <a:r>
              <a:rPr lang="fr-BE" b="1" dirty="0" smtClean="0">
                <a:solidFill>
                  <a:srgbClr val="0070C0"/>
                </a:solidFill>
              </a:rPr>
              <a:t> »</a:t>
            </a:r>
            <a:endParaRPr lang="fr-BE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93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9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1" decel="50000" autoRev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7" fill="hold">
                                          <p:stCondLst>
                                            <p:cond delay="17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togglePause">
                                      <p:cBhvr>
                                        <p:cTn id="7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84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5" grpId="0"/>
      <p:bldP spid="7" grpId="0" animBg="1"/>
      <p:bldP spid="8" grpId="0" build="p" animBg="1"/>
      <p:bldP spid="9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8416" y="188640"/>
            <a:ext cx="6983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Notons que les deux derniers points sont des cas particuliers du premier.</a:t>
            </a:r>
            <a:endParaRPr lang="fr-BE" dirty="0"/>
          </a:p>
          <a:p>
            <a:r>
              <a:rPr lang="fr-BE" dirty="0" smtClean="0"/>
              <a:t>Il est aussi possible de résumer ces six cas par le tableau suivant :</a:t>
            </a:r>
            <a:endParaRPr lang="fr-BE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733978"/>
              </p:ext>
            </p:extLst>
          </p:nvPr>
        </p:nvGraphicFramePr>
        <p:xfrm>
          <a:off x="611560" y="906979"/>
          <a:ext cx="8025992" cy="4608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6498"/>
                <a:gridCol w="2006498"/>
                <a:gridCol w="2006498"/>
                <a:gridCol w="2006498"/>
              </a:tblGrid>
              <a:tr h="432048"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>
                          <a:solidFill>
                            <a:srgbClr val="FFFF00"/>
                          </a:solidFill>
                        </a:rPr>
                        <a:t>∆ &gt; 0</a:t>
                      </a:r>
                      <a:endParaRPr lang="fr-BE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>
                          <a:solidFill>
                            <a:srgbClr val="FFFF00"/>
                          </a:solidFill>
                        </a:rPr>
                        <a:t>∆ = 0</a:t>
                      </a:r>
                      <a:endParaRPr lang="fr-BE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>
                          <a:solidFill>
                            <a:srgbClr val="FFFF00"/>
                          </a:solidFill>
                        </a:rPr>
                        <a:t>∆ &lt; 0</a:t>
                      </a:r>
                      <a:endParaRPr lang="fr-BE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fr-BE" b="1" dirty="0" smtClean="0">
                          <a:solidFill>
                            <a:srgbClr val="0070C0"/>
                          </a:solidFill>
                        </a:rPr>
                        <a:t>a</a:t>
                      </a:r>
                      <a:r>
                        <a:rPr lang="fr-BE" b="1" baseline="0" dirty="0" smtClean="0">
                          <a:solidFill>
                            <a:srgbClr val="0070C0"/>
                          </a:solidFill>
                        </a:rPr>
                        <a:t> &gt; 0</a:t>
                      </a:r>
                    </a:p>
                    <a:p>
                      <a:pPr algn="ctr"/>
                      <a:endParaRPr lang="fr-BE" sz="800" b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fr-BE" dirty="0" smtClean="0"/>
                        <a:t>Signe de f(x)</a:t>
                      </a:r>
                      <a:r>
                        <a:rPr lang="fr-BE" baseline="0" dirty="0" smtClean="0"/>
                        <a:t> :</a:t>
                      </a:r>
                      <a:endParaRPr lang="fr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x</a:t>
                      </a:r>
                      <a:r>
                        <a:rPr lang="fr-BE" baseline="-25000" dirty="0" smtClean="0"/>
                        <a:t>1         </a:t>
                      </a:r>
                      <a:r>
                        <a:rPr lang="fr-BE" dirty="0" smtClean="0"/>
                        <a:t>x</a:t>
                      </a:r>
                      <a:r>
                        <a:rPr lang="fr-BE" baseline="-25000" dirty="0" smtClean="0"/>
                        <a:t>2</a:t>
                      </a:r>
                      <a:endParaRPr lang="fr-BE" baseline="0" dirty="0" smtClean="0"/>
                    </a:p>
                    <a:p>
                      <a:pPr algn="ctr"/>
                      <a:r>
                        <a:rPr lang="fr-BE" dirty="0" smtClean="0"/>
                        <a:t>|        |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 smtClean="0"/>
                        <a:t>+  0   -   0</a:t>
                      </a:r>
                      <a:r>
                        <a:rPr lang="fr-BE" baseline="0" dirty="0" smtClean="0"/>
                        <a:t>  +</a:t>
                      </a:r>
                      <a:endParaRPr lang="fr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x</a:t>
                      </a:r>
                      <a:r>
                        <a:rPr lang="fr-BE" baseline="-25000" dirty="0" smtClean="0"/>
                        <a:t>1 </a:t>
                      </a:r>
                      <a:r>
                        <a:rPr lang="fr-BE" dirty="0" smtClean="0"/>
                        <a:t>= x</a:t>
                      </a:r>
                      <a:r>
                        <a:rPr lang="fr-BE" baseline="-25000" dirty="0" smtClean="0"/>
                        <a:t>2</a:t>
                      </a:r>
                    </a:p>
                    <a:p>
                      <a:pPr algn="ctr"/>
                      <a:r>
                        <a:rPr lang="fr-BE" dirty="0" smtClean="0"/>
                        <a:t>| </a:t>
                      </a:r>
                    </a:p>
                    <a:p>
                      <a:pPr algn="ctr"/>
                      <a:r>
                        <a:rPr lang="fr-BE" dirty="0" smtClean="0"/>
                        <a:t>+   0 </a:t>
                      </a:r>
                      <a:r>
                        <a:rPr lang="fr-BE" baseline="0" dirty="0" smtClean="0"/>
                        <a:t>  +</a:t>
                      </a:r>
                      <a:endParaRPr lang="fr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pas de racine</a:t>
                      </a:r>
                    </a:p>
                    <a:p>
                      <a:pPr algn="ctr"/>
                      <a:endParaRPr lang="fr-BE" dirty="0" smtClean="0"/>
                    </a:p>
                    <a:p>
                      <a:pPr algn="ctr"/>
                      <a:r>
                        <a:rPr lang="fr-BE" dirty="0" smtClean="0"/>
                        <a:t>+</a:t>
                      </a:r>
                      <a:endParaRPr lang="fr-BE" dirty="0"/>
                    </a:p>
                  </a:txBody>
                  <a:tcPr anchor="ctr"/>
                </a:tc>
              </a:tr>
              <a:tr h="8992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>
                          <a:solidFill>
                            <a:srgbClr val="C00000"/>
                          </a:solidFill>
                        </a:rPr>
                        <a:t>a</a:t>
                      </a:r>
                      <a:r>
                        <a:rPr lang="fr-BE" b="1" baseline="0" dirty="0" smtClean="0">
                          <a:solidFill>
                            <a:srgbClr val="C00000"/>
                          </a:solidFill>
                        </a:rPr>
                        <a:t> &lt; 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sz="800" b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 smtClean="0"/>
                        <a:t>Signe de f(x)</a:t>
                      </a:r>
                      <a:r>
                        <a:rPr lang="fr-BE" baseline="0" dirty="0" smtClean="0"/>
                        <a:t> 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x</a:t>
                      </a:r>
                      <a:r>
                        <a:rPr lang="fr-BE" baseline="-25000" dirty="0" smtClean="0"/>
                        <a:t>1         </a:t>
                      </a:r>
                      <a:r>
                        <a:rPr lang="fr-BE" dirty="0" smtClean="0"/>
                        <a:t>x</a:t>
                      </a:r>
                      <a:r>
                        <a:rPr lang="fr-BE" baseline="-25000" dirty="0" smtClean="0"/>
                        <a:t>2</a:t>
                      </a:r>
                      <a:endParaRPr lang="fr-BE" baseline="0" dirty="0" smtClean="0"/>
                    </a:p>
                    <a:p>
                      <a:pPr algn="ctr"/>
                      <a:r>
                        <a:rPr lang="fr-BE" dirty="0" smtClean="0"/>
                        <a:t>|        |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 smtClean="0"/>
                        <a:t>-  0   +   0</a:t>
                      </a:r>
                      <a:r>
                        <a:rPr lang="fr-BE" baseline="0" dirty="0" smtClean="0"/>
                        <a:t>  -</a:t>
                      </a:r>
                      <a:endParaRPr lang="fr-BE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x</a:t>
                      </a:r>
                      <a:r>
                        <a:rPr lang="fr-BE" baseline="-25000" dirty="0" smtClean="0"/>
                        <a:t>1 </a:t>
                      </a:r>
                      <a:r>
                        <a:rPr lang="fr-BE" dirty="0" smtClean="0"/>
                        <a:t>= x</a:t>
                      </a:r>
                      <a:r>
                        <a:rPr lang="fr-BE" baseline="-25000" dirty="0" smtClean="0"/>
                        <a:t>2</a:t>
                      </a:r>
                    </a:p>
                    <a:p>
                      <a:pPr algn="ctr"/>
                      <a:r>
                        <a:rPr lang="fr-BE" dirty="0" smtClean="0"/>
                        <a:t>| </a:t>
                      </a:r>
                    </a:p>
                    <a:p>
                      <a:pPr algn="ctr"/>
                      <a:r>
                        <a:rPr lang="fr-BE" dirty="0" smtClean="0"/>
                        <a:t>-   0 </a:t>
                      </a:r>
                      <a:r>
                        <a:rPr lang="fr-BE" baseline="0" dirty="0" smtClean="0"/>
                        <a:t>  -</a:t>
                      </a:r>
                      <a:endParaRPr lang="fr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pas de racine</a:t>
                      </a:r>
                    </a:p>
                    <a:p>
                      <a:pPr algn="ctr"/>
                      <a:endParaRPr lang="fr-BE" dirty="0" smtClean="0"/>
                    </a:p>
                    <a:p>
                      <a:pPr algn="ctr"/>
                      <a:r>
                        <a:rPr lang="fr-BE" dirty="0" smtClean="0"/>
                        <a:t>-</a:t>
                      </a:r>
                      <a:endParaRPr lang="fr-BE" dirty="0"/>
                    </a:p>
                  </a:txBody>
                  <a:tcPr anchor="ctr"/>
                </a:tc>
              </a:tr>
              <a:tr h="23476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dirty="0" smtClean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2" name="Connecteur droit 11"/>
          <p:cNvCxnSpPr/>
          <p:nvPr/>
        </p:nvCxnSpPr>
        <p:spPr>
          <a:xfrm>
            <a:off x="2934112" y="1798339"/>
            <a:ext cx="1368152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2934112" y="2707179"/>
            <a:ext cx="1368152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4952386" y="1798339"/>
            <a:ext cx="1368152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4952386" y="2709119"/>
            <a:ext cx="1368152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6943048" y="1798339"/>
            <a:ext cx="1368152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6943048" y="2709119"/>
            <a:ext cx="1368152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366" y="3283243"/>
            <a:ext cx="1376172" cy="165963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00" y="3283243"/>
            <a:ext cx="1069848" cy="216712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1" t="34853" r="19271"/>
          <a:stretch/>
        </p:blipFill>
        <p:spPr>
          <a:xfrm>
            <a:off x="2726648" y="3283243"/>
            <a:ext cx="1783080" cy="171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22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3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" decel="50000" autoRev="1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" fill="hold">
                                          <p:stCondLst>
                                            <p:cond delay="43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3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" decel="50000" autoRev="1" fill="hold">
                                          <p:stCondLst>
                                            <p:cond delay="23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" fill="hold">
                                          <p:stCondLst>
                                            <p:cond delay="43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1535</TotalTime>
  <Words>296</Words>
  <Application>Microsoft Office PowerPoint</Application>
  <PresentationFormat>Affichage à l'écran (4:3)</PresentationFormat>
  <Paragraphs>39</Paragraphs>
  <Slides>2</Slides>
  <Notes>1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Jean-Marc GARD</dc:creator>
  <cp:lastModifiedBy>Jean-Marc GARD</cp:lastModifiedBy>
  <cp:revision>37</cp:revision>
  <dcterms:created xsi:type="dcterms:W3CDTF">2013-03-05T21:08:23Z</dcterms:created>
  <dcterms:modified xsi:type="dcterms:W3CDTF">2013-03-14T16:33:05Z</dcterms:modified>
</cp:coreProperties>
</file>