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E8B27-52F7-4648-AC83-CF5B0E978B7B}" type="datetimeFigureOut">
              <a:rPr lang="fr-FR"/>
              <a:t>26/10/2017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D06F-5D64-42B9-8651-8899F782582C}" type="slidenum">
              <a:rPr lang="fr-FR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49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D06F-5D64-42B9-8651-8899F782582C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679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D06F-5D64-42B9-8651-8899F782582C}" type="slidenum">
              <a:rPr lang="fr-FR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913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D06F-5D64-42B9-8651-8899F782582C}" type="slidenum">
              <a:rPr lang="fr-FR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27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D06F-5D64-42B9-8651-8899F782582C}" type="slidenum">
              <a:rPr lang="fr-FR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066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D06F-5D64-42B9-8651-8899F782582C}" type="slidenum">
              <a:rPr lang="fr-FR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002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D06F-5D64-42B9-8651-8899F782582C}" type="slidenum">
              <a:rPr lang="fr-FR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41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D06F-5D64-42B9-8651-8899F782582C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09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D06F-5D64-42B9-8651-8899F782582C}" type="slidenum">
              <a:rPr lang="fr-FR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130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D06F-5D64-42B9-8651-8899F782582C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02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D06F-5D64-42B9-8651-8899F782582C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92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D06F-5D64-42B9-8651-8899F782582C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43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D06F-5D64-42B9-8651-8899F782582C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92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D06F-5D64-42B9-8651-8899F782582C}" type="slidenum">
              <a:rPr lang="fr-F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47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D06F-5D64-42B9-8651-8899F782582C}" type="slidenum">
              <a:rPr lang="fr-FR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22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shj-oJZoF8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r-FR" b="1"/>
            </a:br>
            <a:br>
              <a:rPr lang="fr-FR" b="1"/>
            </a:br>
            <a:r>
              <a:rPr lang="fr-FR" sz="2400"/>
              <a:t>Activité 2.1 :</a:t>
            </a:r>
            <a:br>
              <a:rPr lang="fr-FR" sz="2400"/>
            </a:br>
            <a:r>
              <a:rPr lang="fr-FR" sz="2400"/>
              <a:t> </a:t>
            </a:r>
            <a:br>
              <a:rPr lang="fr-FR" sz="2400"/>
            </a:br>
            <a:r>
              <a:rPr lang="fr-FR" b="1"/>
              <a:t>LE FANTASTIQUE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/>
              <a:t>Définition d'un genre à part... 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20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0" y="173732"/>
            <a:ext cx="8610600" cy="1293028"/>
          </a:xfrm>
        </p:spPr>
        <p:txBody>
          <a:bodyPr/>
          <a:lstStyle/>
          <a:p>
            <a:r>
              <a:rPr lang="fr-FR"/>
              <a:t>4. L'AVENTURE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537657"/>
            <a:ext cx="10820400" cy="3335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r-FR" sz="2400">
                <a:solidFill>
                  <a:srgbClr val="FFFFFF"/>
                </a:solidFill>
                <a:latin typeface="Century Gothic" charset="0"/>
              </a:rPr>
              <a:t>    Suite à la transgression, </a:t>
            </a:r>
            <a:r>
              <a:rPr lang="fr-FR" sz="2800" b="1">
                <a:solidFill>
                  <a:srgbClr val="81BB42"/>
                </a:solidFill>
                <a:latin typeface="Century Gothic" charset="0"/>
              </a:rPr>
              <a:t>le héros se trouve entraîné dans une aventure.</a:t>
            </a:r>
            <a:r>
              <a:rPr lang="fr-FR" sz="2400">
                <a:solidFill>
                  <a:srgbClr val="FFFFFF"/>
                </a:solidFill>
                <a:latin typeface="Century Gothic" charset="0"/>
              </a:rPr>
              <a:t> D’autres évènements fantastiques et inexplicables se produisent. Parfois, le héros vit des évènements tout à fait rationnels mais ceux-ci ont un rapport avec l’évènement fantastique qui lui est arrivé.</a:t>
            </a:r>
          </a:p>
          <a:p>
            <a:pPr marL="0" indent="0" algn="just">
              <a:buNone/>
            </a:pPr>
            <a:r>
              <a:rPr lang="fr-FR" sz="2400">
                <a:solidFill>
                  <a:srgbClr val="FFFFFF"/>
                </a:solidFill>
                <a:latin typeface="Century Gothic" charset="0"/>
              </a:rPr>
              <a:t>        </a:t>
            </a:r>
            <a:r>
              <a:rPr lang="fr-FR" sz="2800" b="1">
                <a:solidFill>
                  <a:srgbClr val="81BB42"/>
                </a:solidFill>
                <a:latin typeface="Century Gothic" charset="0"/>
              </a:rPr>
              <a:t> L’aventure tourne à l’étrange, au cauchemar</a:t>
            </a:r>
            <a:r>
              <a:rPr lang="fr-FR" sz="2400">
                <a:solidFill>
                  <a:srgbClr val="FFFFFF"/>
                </a:solidFill>
                <a:latin typeface="Century Gothic" charset="0"/>
              </a:rPr>
              <a:t>. Tout ceci met le héros, qui affronte des forces surnaturelles, dans </a:t>
            </a:r>
            <a:r>
              <a:rPr lang="fr-FR" sz="2800" b="1">
                <a:solidFill>
                  <a:srgbClr val="81BB42"/>
                </a:solidFill>
                <a:latin typeface="Century Gothic" charset="0"/>
              </a:rPr>
              <a:t>une situation angoissante.</a:t>
            </a:r>
          </a:p>
          <a:p>
            <a:pPr algn="just"/>
            <a:endParaRPr lang="fr-FR"/>
          </a:p>
        </p:txBody>
      </p:sp>
      <p:pic>
        <p:nvPicPr>
          <p:cNvPr id="4" name="Image 3" descr="Les jumelles de Shining inspirées par une photo de Diane Arbus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503" y="4426998"/>
            <a:ext cx="3776822" cy="21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4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5. La peur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193925"/>
            <a:ext cx="10820400" cy="1891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r-FR" sz="2400">
                <a:solidFill>
                  <a:srgbClr val="FFFFFF"/>
                </a:solidFill>
                <a:latin typeface="Century Gothic" charset="0"/>
              </a:rPr>
              <a:t>      Au fur et à mesure des événements bizarres qui surviennent, la peur s’installe. Elle saisit le héros brutalement et </a:t>
            </a:r>
            <a:r>
              <a:rPr lang="fr-FR" sz="2800" b="1">
                <a:solidFill>
                  <a:srgbClr val="81BB42"/>
                </a:solidFill>
                <a:latin typeface="Century Gothic" charset="0"/>
              </a:rPr>
              <a:t>de plus en plus fort</a:t>
            </a:r>
            <a:r>
              <a:rPr lang="fr-FR" sz="2400">
                <a:solidFill>
                  <a:srgbClr val="FFFFFF"/>
                </a:solidFill>
                <a:latin typeface="Century Gothic" charset="0"/>
              </a:rPr>
              <a:t>, jusqu’au sommet. </a:t>
            </a:r>
            <a:r>
              <a:rPr lang="fr-FR" sz="2800" b="1">
                <a:solidFill>
                  <a:srgbClr val="81BB42"/>
                </a:solidFill>
                <a:latin typeface="Century Gothic" charset="0"/>
              </a:rPr>
              <a:t>Le héros tente de se raisonner mais finit par se laisser envahir par la panique.</a:t>
            </a:r>
          </a:p>
        </p:txBody>
      </p:sp>
      <p:pic>
        <p:nvPicPr>
          <p:cNvPr id="4" name="Image 3" descr="Shelley Duvall as Wendy Torrance in The Shining (198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295" y="3698799"/>
            <a:ext cx="2743200" cy="28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5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6. La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193925"/>
            <a:ext cx="10820400" cy="235083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sz="2400" b="1">
                <a:solidFill>
                  <a:srgbClr val="FFFFFF"/>
                </a:solidFill>
                <a:latin typeface="Century Gothic" charset="0"/>
              </a:rPr>
              <a:t>        La conclusion marque la </a:t>
            </a:r>
            <a:r>
              <a:rPr lang="fr-FR" sz="2800" b="1">
                <a:solidFill>
                  <a:srgbClr val="81BB42"/>
                </a:solidFill>
                <a:latin typeface="Century Gothic" charset="0"/>
              </a:rPr>
              <a:t>fin de l’évènement fantastique</a:t>
            </a:r>
            <a:r>
              <a:rPr lang="fr-FR" sz="2400" b="1">
                <a:solidFill>
                  <a:srgbClr val="FFFFFF"/>
                </a:solidFill>
                <a:latin typeface="Century Gothic" charset="0"/>
              </a:rPr>
              <a:t>. Le mystère et le malaise demeurent. Le héros et le lecteur sont dans l</a:t>
            </a:r>
            <a:r>
              <a:rPr lang="fr-FR" sz="2800" b="1">
                <a:solidFill>
                  <a:srgbClr val="81BB42"/>
                </a:solidFill>
                <a:latin typeface="Century Gothic" charset="0"/>
              </a:rPr>
              <a:t>’incapacité de choisir entre une explication naturelle ou surnaturelle</a:t>
            </a:r>
            <a:r>
              <a:rPr lang="fr-FR" sz="2400" b="1">
                <a:solidFill>
                  <a:srgbClr val="FFFFFF"/>
                </a:solidFill>
                <a:latin typeface="Century Gothic" charset="0"/>
              </a:rPr>
              <a:t> des faits, d’autant que le surnaturel laisse parfois des traces visibles de son passage.</a:t>
            </a:r>
          </a:p>
          <a:p>
            <a:pPr marL="0" indent="0" algn="just">
              <a:buNone/>
            </a:pPr>
            <a:endParaRPr lang="fr-FR" sz="2400" b="1">
              <a:solidFill>
                <a:srgbClr val="FFFFFF"/>
              </a:solidFill>
              <a:latin typeface="Century Gothic" charset="0"/>
            </a:endParaRPr>
          </a:p>
          <a:p>
            <a:pPr marL="0" indent="0" algn="just">
              <a:buNone/>
            </a:pPr>
            <a:r>
              <a:rPr lang="fr-FR" sz="2800" b="1">
                <a:solidFill>
                  <a:srgbClr val="81BB42"/>
                </a:solidFill>
              </a:rPr>
              <a:t>                 Le Mal court toujours...</a:t>
            </a:r>
          </a:p>
          <a:p>
            <a:pPr marL="0" indent="0">
              <a:buNone/>
            </a:pPr>
            <a:endParaRPr lang="fr-FR"/>
          </a:p>
          <a:p>
            <a:pPr algn="just"/>
            <a:endParaRPr lang="fr-FR"/>
          </a:p>
        </p:txBody>
      </p:sp>
      <p:pic>
        <p:nvPicPr>
          <p:cNvPr id="5" name="Image 4" descr="The Shining final scene photo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677" y="4067190"/>
            <a:ext cx="4383256" cy="24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1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textes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Par table, analysez un des textes fantastiques du dossier en tentant d'y retrouver les 6 parties du Fantastique.</a:t>
            </a:r>
          </a:p>
          <a:p>
            <a:r>
              <a:rPr lang="fr-FR"/>
              <a:t>Pour la mise en commun, résumez le récit à la classe en reprenant les différentes parties dans un tableau que vous présenterez. </a:t>
            </a:r>
          </a:p>
        </p:txBody>
      </p:sp>
      <p:graphicFrame>
        <p:nvGraphicFramePr>
          <p:cNvPr id="4" name="Tableau 3"/>
          <p:cNvGraphicFramePr/>
          <p:nvPr>
            <p:extLst>
              <p:ext uri="{D42A27DB-BD31-4B8C-83A1-F6EECF244321}">
                <p14:modId xmlns:p14="http://schemas.microsoft.com/office/powerpoint/2010/main" val="1740964922"/>
              </p:ext>
            </p:extLst>
          </p:nvPr>
        </p:nvGraphicFramePr>
        <p:xfrm>
          <a:off x="2522169" y="3970902"/>
          <a:ext cx="8104909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426">
                  <a:extLst>
                    <a:ext uri="{9D8B030D-6E8A-4147-A177-3AD203B41FA5}">
                      <a16:colId xmlns:a16="http://schemas.microsoft.com/office/drawing/2014/main" val="838759143"/>
                    </a:ext>
                  </a:extLst>
                </a:gridCol>
                <a:gridCol w="5102483">
                  <a:extLst>
                    <a:ext uri="{9D8B030D-6E8A-4147-A177-3AD203B41FA5}">
                      <a16:colId xmlns:a16="http://schemas.microsoft.com/office/drawing/2014/main" val="2984197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Parties du fantastique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Extraits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03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/>
                        <a:t>1. L'introduction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L'histoire se passe dans un restaurant. Le personnage principal est un nouveau client...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02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/>
                        <a:t>2. L'avertissement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Un plat étrange et gratuit est à la carte : </a:t>
                      </a:r>
                      <a:r>
                        <a:rPr lang="fr-FR" i="1"/>
                        <a:t>la langue du Diable...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192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3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8413" y="288579"/>
            <a:ext cx="8610600" cy="1293028"/>
          </a:xfrm>
        </p:spPr>
        <p:txBody>
          <a:bodyPr/>
          <a:lstStyle/>
          <a:p>
            <a:r>
              <a:rPr lang="fr-FR"/>
              <a:t>Analyse du film "THe Shining"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0173" y="1653139"/>
            <a:ext cx="108204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800"/>
              <a:t>Identifiez les 6 étapes d'un récit fantastique. </a:t>
            </a:r>
          </a:p>
          <a:p>
            <a:r>
              <a:rPr lang="fr-FR" sz="2800"/>
              <a:t>Définissez le phénomène fantastique de cette histoire. </a:t>
            </a:r>
          </a:p>
        </p:txBody>
      </p:sp>
      <p:pic>
        <p:nvPicPr>
          <p:cNvPr id="4" name="Image 3" descr="... dopo aver parlato di tanti film da paura, Shining non poteva manca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458" y="2956883"/>
            <a:ext cx="3316879" cy="35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analyse comparative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fr-FR" sz="2800"/>
              <a:t>A l'aide du dossier de textes que vous avez reçu et des images qui vont défiler, réalisez un tri en 2 catégories : C'est du FANTASTIQUE / Ce n'est PAS du fantastique.</a:t>
            </a:r>
          </a:p>
          <a:p>
            <a:pPr algn="just"/>
            <a:endParaRPr lang="fr-FR" sz="2800"/>
          </a:p>
          <a:p>
            <a:pPr algn="just"/>
            <a:r>
              <a:rPr lang="fr-FR" sz="2800"/>
              <a:t>En suite, listez sur votre tableau les éléments qui vous permettent de dire que c'est du fantastique.</a:t>
            </a:r>
          </a:p>
          <a:p>
            <a:pPr algn="just"/>
            <a:endParaRPr lang="fr-FR" sz="2800"/>
          </a:p>
          <a:p>
            <a:pPr algn="just"/>
            <a:r>
              <a:rPr lang="fr-FR" sz="2800"/>
              <a:t>Enfin, lors de la mise en commun, complétez votre liste </a:t>
            </a:r>
            <a:r>
              <a:rPr lang="fr-FR" sz="2800" i="1"/>
              <a:t>des ingrédients du fantastique. </a:t>
            </a:r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267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222817" y="495300"/>
            <a:ext cx="482685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r-FR" err="1">
                <a:solidFill>
                  <a:srgbClr val="4A9BDC"/>
                </a:solidFill>
                <a:latin typeface="Century Gothic" charset="0"/>
              </a:rPr>
              <a:t>Youtube</a:t>
            </a:r>
            <a:r>
              <a:rPr lang="fr-FR">
                <a:solidFill>
                  <a:srgbClr val="4A9BDC"/>
                </a:solidFill>
                <a:latin typeface="Century Gothic" charset="0"/>
              </a:rPr>
              <a:t> : </a:t>
            </a:r>
            <a:r>
              <a:rPr lang="fr-FR" b="1">
                <a:solidFill>
                  <a:srgbClr val="4A9BDC"/>
                </a:solidFill>
                <a:latin typeface="Century Gothic" charset="0"/>
              </a:rPr>
              <a:t>"Fantastique or not ?"</a:t>
            </a:r>
          </a:p>
        </p:txBody>
      </p:sp>
      <p:pic>
        <p:nvPicPr>
          <p:cNvPr id="3" name="Image 3">
            <a:hlinkClick r:id="" action="ppaction://media"/>
            <a:extLst>
              <a:ext uri="{FF2B5EF4-FFF2-40B4-BE49-F238E27FC236}">
                <a16:creationId xmlns:a16="http://schemas.microsoft.com/office/drawing/2014/main" id="{20930E59-D38B-421F-A06F-1FE0CD132F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01697" y="1343025"/>
            <a:ext cx="7177087" cy="496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5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Correction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b="1"/>
              <a:t>FANTASTIQUE</a:t>
            </a:r>
          </a:p>
          <a:p>
            <a:pPr lvl="1"/>
            <a:r>
              <a:rPr lang="fr-FR"/>
              <a:t>1. Le gardien du cimetière</a:t>
            </a:r>
          </a:p>
          <a:p>
            <a:pPr lvl="1"/>
            <a:r>
              <a:rPr lang="fr-FR"/>
              <a:t>2. Le livre de sable</a:t>
            </a:r>
          </a:p>
          <a:p>
            <a:pPr lvl="1"/>
            <a:r>
              <a:rPr lang="fr-FR"/>
              <a:t>6. Le corbeau</a:t>
            </a:r>
          </a:p>
          <a:p>
            <a:pPr lvl="1"/>
            <a:r>
              <a:rPr lang="fr-FR"/>
              <a:t>Un vampire</a:t>
            </a:r>
          </a:p>
          <a:p>
            <a:pPr lvl="1"/>
            <a:r>
              <a:rPr lang="fr-FR"/>
              <a:t>Le fantôme de la Dame blanche</a:t>
            </a:r>
          </a:p>
          <a:p>
            <a:pPr lvl="1"/>
            <a:r>
              <a:rPr lang="fr-FR"/>
              <a:t>Le loup-garou</a:t>
            </a:r>
          </a:p>
          <a:p>
            <a:pPr lvl="1"/>
            <a:r>
              <a:rPr lang="fr-FR"/>
              <a:t>La maison hantée</a:t>
            </a:r>
          </a:p>
          <a:p>
            <a:pPr lvl="1"/>
            <a:r>
              <a:rPr lang="fr-FR"/>
              <a:t>Un phénomène paranormal</a:t>
            </a:r>
          </a:p>
          <a:p>
            <a:pPr lvl="1"/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b="1"/>
              <a:t>PAS fantastique</a:t>
            </a:r>
          </a:p>
          <a:p>
            <a:pPr lvl="1"/>
            <a:r>
              <a:rPr lang="fr-FR"/>
              <a:t>3. Harry Potter</a:t>
            </a:r>
          </a:p>
          <a:p>
            <a:pPr lvl="1"/>
            <a:r>
              <a:rPr lang="fr-FR"/>
              <a:t>4. Le dragon</a:t>
            </a:r>
          </a:p>
          <a:p>
            <a:pPr lvl="1"/>
            <a:r>
              <a:rPr lang="fr-FR"/>
              <a:t>5. Le Seigneur des anneaux</a:t>
            </a:r>
          </a:p>
          <a:p>
            <a:pPr lvl="1"/>
            <a:r>
              <a:rPr lang="fr-FR"/>
              <a:t>7. Le soleil va mourir</a:t>
            </a:r>
          </a:p>
          <a:p>
            <a:pPr lvl="1"/>
            <a:r>
              <a:rPr lang="fr-FR"/>
              <a:t>Un elfes des bois</a:t>
            </a:r>
          </a:p>
          <a:p>
            <a:pPr lvl="1"/>
            <a:r>
              <a:rPr lang="fr-FR"/>
              <a:t>Un OVNI</a:t>
            </a:r>
          </a:p>
          <a:p>
            <a:pPr lvl="1"/>
            <a:r>
              <a:rPr lang="fr-FR"/>
              <a:t>Les robots</a:t>
            </a:r>
          </a:p>
          <a:p>
            <a:pPr lvl="1"/>
            <a:r>
              <a:rPr lang="fr-FR"/>
              <a:t>Un crime</a:t>
            </a:r>
          </a:p>
          <a:p>
            <a:pPr lvl="1"/>
            <a:r>
              <a:rPr lang="fr-FR"/>
              <a:t>Les super héros</a:t>
            </a:r>
          </a:p>
          <a:p>
            <a:pPr lvl="1"/>
            <a:r>
              <a:rPr lang="fr-FR"/>
              <a:t>Un troll</a:t>
            </a:r>
          </a:p>
          <a:p>
            <a:pPr lvl="1"/>
            <a:r>
              <a:rPr lang="fr-FR"/>
              <a:t>Une enquête policière</a:t>
            </a:r>
          </a:p>
          <a:p>
            <a:pPr lvl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5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109530" y="2733653"/>
            <a:ext cx="1964801" cy="1752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2954" y="9665"/>
            <a:ext cx="8610600" cy="1293028"/>
          </a:xfrm>
        </p:spPr>
        <p:txBody>
          <a:bodyPr/>
          <a:lstStyle/>
          <a:p>
            <a:r>
              <a:rPr lang="fr-FR"/>
              <a:t>FantastIque - Merveilleux - SF</a:t>
            </a:r>
          </a:p>
        </p:txBody>
      </p:sp>
      <p:sp>
        <p:nvSpPr>
          <p:cNvPr id="4" name="ZoneTexte 3"/>
          <p:cNvSpPr txBox="1"/>
          <p:nvPr/>
        </p:nvSpPr>
        <p:spPr>
          <a:xfrm rot="-60000">
            <a:off x="-19188" y="2861105"/>
            <a:ext cx="2204926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2400" b="1"/>
              <a:t>Phénomène inconnu,</a:t>
            </a:r>
          </a:p>
          <a:p>
            <a:pPr algn="ctr"/>
            <a:r>
              <a:rPr lang="fr-FR" sz="2400" b="1"/>
              <a:t>nouveau, étrange.</a:t>
            </a:r>
          </a:p>
        </p:txBody>
      </p:sp>
      <p:sp>
        <p:nvSpPr>
          <p:cNvPr id="6" name="Flèche droite 5"/>
          <p:cNvSpPr/>
          <p:nvPr/>
        </p:nvSpPr>
        <p:spPr>
          <a:xfrm rot="-1560000">
            <a:off x="1793246" y="2402988"/>
            <a:ext cx="1168735" cy="48418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-60000">
            <a:off x="1940959" y="3366724"/>
            <a:ext cx="1155798" cy="484188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440000">
            <a:off x="1801902" y="4282060"/>
            <a:ext cx="1106002" cy="48418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924563" y="1482193"/>
            <a:ext cx="2119746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>
                <a:solidFill>
                  <a:srgbClr val="DF2E28"/>
                </a:solidFill>
              </a:rPr>
              <a:t>Fantôme, objet volant, loup-garou, vampire, malédiction, etc.</a:t>
            </a:r>
          </a:p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004477" y="3170785"/>
            <a:ext cx="1955785" cy="9239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>
                <a:solidFill>
                  <a:srgbClr val="81BB42"/>
                </a:solidFill>
              </a:rPr>
              <a:t>Animal parlant, fée, sorcière, sortilège, etc.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47372" y="4502418"/>
            <a:ext cx="2743200" cy="20313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>
                <a:solidFill>
                  <a:srgbClr val="4A9BDC"/>
                </a:solidFill>
              </a:rPr>
              <a:t>Robot, super ordinateur, télé-transportation, sabre laser, soucoupe volante, vaisseau spatiale, etc.</a:t>
            </a:r>
          </a:p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4886030" y="1747124"/>
            <a:ext cx="1168735" cy="48418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-60000">
            <a:off x="4912929" y="3383082"/>
            <a:ext cx="1155798" cy="484188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5051922" y="5171448"/>
            <a:ext cx="1117510" cy="48418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010746" y="1419742"/>
            <a:ext cx="2316626" cy="12001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>
                <a:solidFill>
                  <a:srgbClr val="DF2E28"/>
                </a:solidFill>
              </a:rPr>
              <a:t>Le héros cherche une explication raisonnable mais n'en trouve pas.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013404" y="2930518"/>
            <a:ext cx="2415067" cy="147796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>
                <a:solidFill>
                  <a:srgbClr val="81BB42"/>
                </a:solidFill>
              </a:rPr>
              <a:t>Les personnages ne se posent aucune question. Pour eux, tout est normal dans leur monde.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064820" y="4902740"/>
            <a:ext cx="2185373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>
                <a:solidFill>
                  <a:srgbClr val="4A9BDC"/>
                </a:solidFill>
              </a:rPr>
              <a:t>Tout peut être expliqué par la science et la technologie.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8305641" y="1758440"/>
            <a:ext cx="1168735" cy="48418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-60000">
            <a:off x="8326278" y="3397459"/>
            <a:ext cx="1155798" cy="484188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8273000" y="5213065"/>
            <a:ext cx="1117510" cy="48418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9513342" y="1738359"/>
            <a:ext cx="252997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/>
            <a:r>
              <a:rPr lang="fr-FR" sz="2800" b="1">
                <a:solidFill>
                  <a:srgbClr val="DF2E28"/>
                </a:solidFill>
              </a:rPr>
              <a:t>FANTASTIQUE</a:t>
            </a:r>
            <a:r>
              <a:rPr lang="fr-FR" sz="2800" b="1">
                <a:solidFill>
                  <a:srgbClr val="000000"/>
                </a:solidFill>
                <a:latin typeface="Times New Roman" charset="0"/>
              </a:rPr>
              <a:t>  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9515885" y="3351919"/>
            <a:ext cx="2529973" cy="52322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/>
            <a:r>
              <a:rPr lang="fr-FR" sz="2800" b="1">
                <a:solidFill>
                  <a:srgbClr val="81BB42"/>
                </a:solidFill>
                <a:latin typeface="Century Gothic"/>
              </a:rPr>
              <a:t>MERVEILLEUX</a:t>
            </a:r>
            <a:endParaRPr lang="fr-FR" sz="2800" b="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518258" y="5208249"/>
            <a:ext cx="2529973" cy="4001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/>
            <a:r>
              <a:rPr lang="fr-FR" sz="2000" b="1">
                <a:solidFill>
                  <a:srgbClr val="4A9BDC"/>
                </a:solidFill>
              </a:rPr>
              <a:t>SCIENCE-FICTION</a:t>
            </a:r>
            <a:endParaRPr lang="fr-FR" sz="2000" b="1">
              <a:solidFill>
                <a:srgbClr val="4A9BDC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Structure du texte fantastique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 b="1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/>
              <a:t>Avertissement(s)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/>
              <a:t>Transgression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/>
              <a:t>Aventure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/>
              <a:t>Peur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/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87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8413" y="58885"/>
            <a:ext cx="8610600" cy="1293028"/>
          </a:xfrm>
        </p:spPr>
        <p:txBody>
          <a:bodyPr/>
          <a:lstStyle/>
          <a:p>
            <a:r>
              <a:rPr lang="fr-FR"/>
              <a:t>1. 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2207" y="1095254"/>
            <a:ext cx="10820400" cy="4515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r-FR" sz="2400">
                <a:solidFill>
                  <a:srgbClr val="FFFFFF"/>
                </a:solidFill>
                <a:latin typeface="Century Gothic" charset="0"/>
              </a:rPr>
              <a:t>      Le récit fantastique débute comme </a:t>
            </a:r>
            <a:r>
              <a:rPr lang="fr-FR" sz="2800" b="1">
                <a:solidFill>
                  <a:srgbClr val="81BB42"/>
                </a:solidFill>
                <a:latin typeface="Century Gothic" charset="0"/>
              </a:rPr>
              <a:t>un récit ordinaire</a:t>
            </a:r>
            <a:r>
              <a:rPr lang="fr-FR" sz="2400">
                <a:solidFill>
                  <a:srgbClr val="FFFFFF"/>
                </a:solidFill>
                <a:latin typeface="Century Gothic" charset="0"/>
              </a:rPr>
              <a:t> par une histoire banale, </a:t>
            </a:r>
            <a:r>
              <a:rPr lang="fr-FR" sz="2800" b="1">
                <a:solidFill>
                  <a:srgbClr val="81BB42"/>
                </a:solidFill>
                <a:latin typeface="Century Gothic" charset="0"/>
              </a:rPr>
              <a:t>un décor réaliste</a:t>
            </a:r>
            <a:r>
              <a:rPr lang="fr-FR" sz="2400" b="1">
                <a:solidFill>
                  <a:srgbClr val="81BB42"/>
                </a:solidFill>
                <a:latin typeface="Century Gothic" charset="0"/>
              </a:rPr>
              <a:t> </a:t>
            </a:r>
            <a:r>
              <a:rPr lang="fr-FR" sz="2400">
                <a:solidFill>
                  <a:srgbClr val="FFFFFF"/>
                </a:solidFill>
                <a:latin typeface="Century Gothic" charset="0"/>
              </a:rPr>
              <a:t>et </a:t>
            </a:r>
            <a:r>
              <a:rPr lang="fr-FR" sz="2800" b="1">
                <a:solidFill>
                  <a:srgbClr val="81BB42"/>
                </a:solidFill>
                <a:latin typeface="Century Gothic" charset="0"/>
              </a:rPr>
              <a:t>des faits ordinaires</a:t>
            </a:r>
            <a:r>
              <a:rPr lang="fr-FR" sz="2400" b="1">
                <a:solidFill>
                  <a:srgbClr val="81BB42"/>
                </a:solidFill>
                <a:latin typeface="Century Gothic" charset="0"/>
              </a:rPr>
              <a:t>.</a:t>
            </a:r>
            <a:r>
              <a:rPr lang="fr-FR" sz="2400">
                <a:solidFill>
                  <a:srgbClr val="FFFFFF"/>
                </a:solidFill>
                <a:latin typeface="Century Gothic" charset="0"/>
              </a:rPr>
              <a:t> Le héros n’a rien de particulier, il vit une situation qui n’a rien d’exceptionnel dans un milieu tout à fait habituel. </a:t>
            </a:r>
          </a:p>
          <a:p>
            <a:pPr marL="0" indent="0" algn="just">
              <a:buNone/>
            </a:pPr>
            <a:endParaRPr lang="fr-FR" sz="2400">
              <a:solidFill>
                <a:srgbClr val="FFFFFF"/>
              </a:solidFill>
              <a:latin typeface="Century Gothic" charset="0"/>
            </a:endParaRPr>
          </a:p>
          <a:p>
            <a:pPr marL="0" indent="0" algn="just">
              <a:buNone/>
            </a:pPr>
            <a:r>
              <a:rPr lang="fr-FR" sz="2400">
                <a:solidFill>
                  <a:srgbClr val="FFFFFF"/>
                </a:solidFill>
                <a:latin typeface="Century Gothic" charset="0"/>
              </a:rPr>
              <a:t>        Certains détails peuvent permettre de situer l’époque à laquelle l’histoire se déroule.</a:t>
            </a:r>
          </a:p>
          <a:p>
            <a:pPr marL="0" indent="0">
              <a:buNone/>
            </a:pPr>
            <a:r>
              <a:rPr lang="fr-FR" sz="2400">
                <a:solidFill>
                  <a:srgbClr val="FFFFFF"/>
                </a:solidFill>
                <a:latin typeface="Century Gothic" charset="0"/>
              </a:rPr>
              <a:t>         </a:t>
            </a:r>
          </a:p>
        </p:txBody>
      </p:sp>
      <p:pic>
        <p:nvPicPr>
          <p:cNvPr id="4" name="Image 3" descr="TPE 2n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520" y="3724101"/>
            <a:ext cx="4865345" cy="27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0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7633" y="140918"/>
            <a:ext cx="8610600" cy="1293028"/>
          </a:xfrm>
        </p:spPr>
        <p:txBody>
          <a:bodyPr/>
          <a:lstStyle/>
          <a:p>
            <a:r>
              <a:rPr lang="fr-FR"/>
              <a:t>2. Avertissements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0888" y="1243013"/>
            <a:ext cx="10820400" cy="3908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r-FR" sz="2400">
                <a:solidFill>
                  <a:srgbClr val="FFFFFF"/>
                </a:solidFill>
                <a:latin typeface="Century Gothic" charset="0"/>
              </a:rPr>
              <a:t>    </a:t>
            </a:r>
            <a:endParaRPr lang="fr-FR">
              <a:solidFill>
                <a:srgbClr val="FFFFFF"/>
              </a:solidFill>
              <a:latin typeface="Century Gothic" charset="0"/>
            </a:endParaRPr>
          </a:p>
          <a:p>
            <a:pPr marL="0" indent="0" algn="just">
              <a:buNone/>
            </a:pPr>
            <a:r>
              <a:rPr lang="fr-FR" sz="2400">
                <a:solidFill>
                  <a:srgbClr val="FFFFFF"/>
                </a:solidFill>
                <a:latin typeface="Century Gothic" charset="0"/>
              </a:rPr>
              <a:t>        L’avertissement </a:t>
            </a:r>
            <a:r>
              <a:rPr lang="fr-FR" sz="2800" b="1">
                <a:solidFill>
                  <a:srgbClr val="81BB42"/>
                </a:solidFill>
                <a:latin typeface="Century Gothic" charset="0"/>
              </a:rPr>
              <a:t>se présente souvent comme un interdit</a:t>
            </a:r>
            <a:r>
              <a:rPr lang="fr-FR" sz="2400">
                <a:solidFill>
                  <a:srgbClr val="FFFFFF"/>
                </a:solidFill>
                <a:latin typeface="Century Gothic" charset="0"/>
              </a:rPr>
              <a:t> : quelque chose ou quelqu’un le prévient d’un danger et l’avertit de ne pas poursuivre ce qu’il veut entreprendre. Mais </a:t>
            </a:r>
            <a:r>
              <a:rPr lang="fr-FR" sz="2800" b="1">
                <a:solidFill>
                  <a:srgbClr val="81BB42"/>
                </a:solidFill>
                <a:latin typeface="Century Gothic" charset="0"/>
              </a:rPr>
              <a:t>le héros est souvent tenté</a:t>
            </a:r>
            <a:r>
              <a:rPr lang="fr-FR" sz="2400">
                <a:solidFill>
                  <a:srgbClr val="FFFFFF"/>
                </a:solidFill>
                <a:latin typeface="Century Gothic" charset="0"/>
              </a:rPr>
              <a:t>.</a:t>
            </a:r>
          </a:p>
          <a:p>
            <a:pPr algn="just"/>
            <a:endParaRPr lang="fr-FR"/>
          </a:p>
        </p:txBody>
      </p:sp>
      <p:pic>
        <p:nvPicPr>
          <p:cNvPr id="4" name="Image 3" descr="Entretien d'embauche, extrait de Shining (1980)"/>
          <p:cNvPicPr>
            <a:picLocks noChangeAspect="1"/>
          </p:cNvPicPr>
          <p:nvPr/>
        </p:nvPicPr>
        <p:blipFill>
          <a:blip r:embed="rId3"/>
          <a:srcRect l="52" t="10615" r="-52" b="5235"/>
          <a:stretch>
            <a:fillRect/>
          </a:stretch>
        </p:blipFill>
        <p:spPr>
          <a:xfrm>
            <a:off x="7225733" y="3465501"/>
            <a:ext cx="4306742" cy="27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4820" y="370612"/>
            <a:ext cx="8610600" cy="1293028"/>
          </a:xfrm>
        </p:spPr>
        <p:txBody>
          <a:bodyPr/>
          <a:lstStyle/>
          <a:p>
            <a:r>
              <a:rPr lang="fr-FR"/>
              <a:t>3. LA TRANSGRESSION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9393" y="1275766"/>
            <a:ext cx="10820400" cy="25641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 sz="2400">
              <a:solidFill>
                <a:srgbClr val="FFFFFF"/>
              </a:solidFill>
              <a:latin typeface="Century Gothic" charset="0"/>
            </a:endParaRPr>
          </a:p>
          <a:p>
            <a:pPr marL="0" indent="0" algn="just">
              <a:buNone/>
            </a:pPr>
            <a:r>
              <a:rPr lang="fr-FR" sz="2400">
                <a:solidFill>
                  <a:srgbClr val="FFFFFF"/>
                </a:solidFill>
                <a:latin typeface="Century Gothic" charset="0"/>
              </a:rPr>
              <a:t>     </a:t>
            </a:r>
            <a:r>
              <a:rPr lang="fr-FR" sz="2800" b="1">
                <a:solidFill>
                  <a:srgbClr val="81BB42"/>
                </a:solidFill>
                <a:latin typeface="Century Gothic" charset="0"/>
              </a:rPr>
              <a:t>Le héros</a:t>
            </a:r>
            <a:r>
              <a:rPr lang="fr-FR" sz="2400">
                <a:solidFill>
                  <a:srgbClr val="FFFFFF"/>
                </a:solidFill>
                <a:latin typeface="Century Gothic" charset="0"/>
              </a:rPr>
              <a:t> </a:t>
            </a:r>
            <a:r>
              <a:rPr lang="fr-FR" sz="2800" b="1">
                <a:solidFill>
                  <a:srgbClr val="81BB42"/>
                </a:solidFill>
                <a:latin typeface="Century Gothic" charset="0"/>
              </a:rPr>
              <a:t>n’a pas tenu compte de l’avertissement. Il est allé au-delà</a:t>
            </a:r>
            <a:r>
              <a:rPr lang="fr-FR" sz="2400">
                <a:solidFill>
                  <a:srgbClr val="FFFFFF"/>
                </a:solidFill>
                <a:latin typeface="Century Gothic" charset="0"/>
              </a:rPr>
              <a:t>. Il ne maîtrise plus la situation.</a:t>
            </a:r>
          </a:p>
          <a:p>
            <a:pPr marL="0" indent="0" algn="just">
              <a:buNone/>
            </a:pPr>
            <a:endParaRPr lang="fr-FR" sz="2400">
              <a:solidFill>
                <a:srgbClr val="FFFFFF"/>
              </a:solidFill>
              <a:latin typeface="Century Gothic" charset="0"/>
            </a:endParaRPr>
          </a:p>
          <a:p>
            <a:pPr marL="0" indent="0" algn="just">
              <a:buNone/>
            </a:pPr>
            <a:r>
              <a:rPr lang="fr-FR" sz="2400">
                <a:latin typeface="Century Gothic" charset="0"/>
              </a:rPr>
              <a:t>             Les événements se précipitent! Le rythme s'accélère. </a:t>
            </a:r>
          </a:p>
          <a:p>
            <a:endParaRPr lang="fr-FR"/>
          </a:p>
        </p:txBody>
      </p:sp>
      <p:pic>
        <p:nvPicPr>
          <p:cNvPr id="5" name="Image 4" descr="Making Off – O Iluminad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538" y="3838575"/>
            <a:ext cx="4827647" cy="27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21262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Traînée de condensation</vt:lpstr>
      <vt:lpstr>  Activité 2.1 :   LE FANTASTIQUE</vt:lpstr>
      <vt:lpstr>analyse comparative</vt:lpstr>
      <vt:lpstr>PowerPoint Presentation</vt:lpstr>
      <vt:lpstr>Correction</vt:lpstr>
      <vt:lpstr>FantastIque - Merveilleux - SF</vt:lpstr>
      <vt:lpstr>Structure du texte fantastique</vt:lpstr>
      <vt:lpstr>1. Introduction</vt:lpstr>
      <vt:lpstr>2. Avertissements</vt:lpstr>
      <vt:lpstr>3. LA TRANSGRESSION</vt:lpstr>
      <vt:lpstr>4. L'AVENTURE</vt:lpstr>
      <vt:lpstr>5. La peur</vt:lpstr>
      <vt:lpstr>6. La conclusion</vt:lpstr>
      <vt:lpstr>Analyse de textes</vt:lpstr>
      <vt:lpstr>Analyse du film "THe Shining"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Activité 2.1 :   LE FANTASTIQUE</dc:title>
  <cp:revision>1</cp:revision>
  <dcterms:modified xsi:type="dcterms:W3CDTF">2017-10-26T11:48:19Z</dcterms:modified>
</cp:coreProperties>
</file>