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3" r:id="rId27"/>
    <p:sldId id="287" r:id="rId28"/>
    <p:sldId id="282" r:id="rId29"/>
    <p:sldId id="284" r:id="rId30"/>
    <p:sldId id="285" r:id="rId31"/>
    <p:sldId id="286" r:id="rId32"/>
    <p:sldId id="288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>
      <p:cViewPr varScale="1">
        <p:scale>
          <a:sx n="72" d="100"/>
          <a:sy n="72" d="100"/>
        </p:scale>
        <p:origin x="-11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r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16" name="Espace réservé de la date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r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7" name="Espace réservé du conten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r-BE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9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r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r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r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24" name="Espace réservé du pied de page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r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29" name="Espace réservé du pied de page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1" name="Espace réservé de la date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1D5FDF9-1203-4532-9C68-AD6C715A7151}" type="datetimeFigureOut">
              <a:rPr lang="fr-BE" smtClean="0"/>
              <a:pPr/>
              <a:t>2/11/2017</a:t>
            </a:fld>
            <a:endParaRPr lang="fr-BE"/>
          </a:p>
        </p:txBody>
      </p:sp>
      <p:sp>
        <p:nvSpPr>
          <p:cNvPr id="28" name="Espace réservé du pied de page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4B5FE2F-0DD6-4028-9E27-9FA4D452F49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0" name="Espace réservé du titre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9512" y="6237312"/>
            <a:ext cx="3528392" cy="432048"/>
          </a:xfrm>
        </p:spPr>
        <p:txBody>
          <a:bodyPr>
            <a:noAutofit/>
          </a:bodyPr>
          <a:lstStyle/>
          <a:p>
            <a:r>
              <a:rPr lang="fr-BE" sz="2000" dirty="0" smtClean="0"/>
              <a:t>Professeur: M. </a:t>
            </a:r>
            <a:r>
              <a:rPr lang="fr-BE" sz="2000" dirty="0" err="1" smtClean="0"/>
              <a:t>Goukens</a:t>
            </a:r>
            <a:endParaRPr lang="fr-BE" sz="20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51520" y="476672"/>
            <a:ext cx="8458200" cy="2808312"/>
          </a:xfrm>
        </p:spPr>
        <p:txBody>
          <a:bodyPr>
            <a:noAutofit/>
          </a:bodyPr>
          <a:lstStyle/>
          <a:p>
            <a:pPr algn="ctr"/>
            <a:r>
              <a:rPr lang="fr-BE" sz="7200" dirty="0" smtClean="0">
                <a:latin typeface="Arial Black" pitchFamily="34" charset="0"/>
              </a:rPr>
              <a:t>L’outillage </a:t>
            </a:r>
          </a:p>
          <a:p>
            <a:pPr algn="ctr"/>
            <a:r>
              <a:rPr lang="fr-BE" sz="7200" dirty="0" smtClean="0">
                <a:latin typeface="Arial Black" pitchFamily="34" charset="0"/>
              </a:rPr>
              <a:t>du plombier</a:t>
            </a:r>
            <a:endParaRPr lang="fr-BE" sz="7200" dirty="0">
              <a:latin typeface="Arial Black" pitchFamily="34" charset="0"/>
            </a:endParaRPr>
          </a:p>
        </p:txBody>
      </p:sp>
      <p:pic>
        <p:nvPicPr>
          <p:cNvPr id="5" name="Image 4" descr="petit outillage du plombier entête cours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79712" y="3140968"/>
            <a:ext cx="4608512" cy="3086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81000" y="3501009"/>
            <a:ext cx="8458200" cy="2574778"/>
          </a:xfrm>
        </p:spPr>
        <p:txBody>
          <a:bodyPr>
            <a:normAutofit fontScale="90000"/>
          </a:bodyPr>
          <a:lstStyle/>
          <a:p>
            <a:pPr algn="ctr"/>
            <a:r>
              <a:rPr lang="fr-BE" sz="2800" dirty="0" smtClean="0"/>
              <a:t>Nous allons procéder par ordre comme cela se trouve sur les feuilles qui vous ont été données par votre professeur.</a:t>
            </a:r>
            <a:br>
              <a:rPr lang="fr-BE" sz="2800" dirty="0" smtClean="0"/>
            </a:br>
            <a:r>
              <a:rPr lang="fr-BE" sz="2800" dirty="0" smtClean="0"/>
              <a:t>Il vous suffira de compléter à droite de cet outils :de noter son nom et son utilité.</a:t>
            </a:r>
            <a:br>
              <a:rPr lang="fr-BE" sz="2800" dirty="0" smtClean="0"/>
            </a:b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67544" y="836712"/>
            <a:ext cx="8458200" cy="2016224"/>
          </a:xfrm>
        </p:spPr>
        <p:txBody>
          <a:bodyPr/>
          <a:lstStyle/>
          <a:p>
            <a:pPr algn="ctr"/>
            <a:r>
              <a:rPr lang="fr-BE" dirty="0" smtClean="0">
                <a:latin typeface="Arial Black" pitchFamily="34" charset="0"/>
              </a:rPr>
              <a:t>Attention l’outillages que nous allons détailler durant cette leçon , est celui que nous avons en atelier.</a:t>
            </a:r>
          </a:p>
          <a:p>
            <a:pPr algn="ctr"/>
            <a:r>
              <a:rPr lang="fr-BE" dirty="0" smtClean="0">
                <a:latin typeface="Arial Black" pitchFamily="34" charset="0"/>
              </a:rPr>
              <a:t>Il est la base ,qui va vous permettre de réaliser des petits travaux en installation sanitaire.</a:t>
            </a:r>
            <a:endParaRPr lang="fr-BE" dirty="0">
              <a:latin typeface="Arial Black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55576" y="6165304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smtClean="0"/>
              <a:t>JPG</a:t>
            </a:r>
            <a:endParaRPr lang="fr-B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2400" dirty="0" smtClean="0"/>
              <a:t>Il permet de reporter et de tracer les dimensions, pour réaliser votre pièce.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3600" b="1" dirty="0" smtClean="0"/>
              <a:t>Le crayon de menuisier</a:t>
            </a:r>
            <a:endParaRPr lang="fr-BE" sz="3600" b="1" dirty="0"/>
          </a:p>
        </p:txBody>
      </p:sp>
      <p:pic>
        <p:nvPicPr>
          <p:cNvPr id="5" name="Image 4" descr="crayon 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608" y="692696"/>
            <a:ext cx="6480720" cy="316835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55246" y="3244334"/>
            <a:ext cx="633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 smtClean="0"/>
              <a:t>JPG</a:t>
            </a:r>
            <a:endParaRPr lang="fr-B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BE" sz="2800" dirty="0" smtClean="0"/>
              <a:t>IL permet de reporter des dimensions (en cm ou mm) pour la réalisation de votre pièce  en atelier.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3600" dirty="0" smtClean="0">
                <a:latin typeface="Arial Black" pitchFamily="34" charset="0"/>
              </a:rPr>
              <a:t>Le double-mètre</a:t>
            </a:r>
            <a:endParaRPr lang="fr-BE" sz="3600" dirty="0">
              <a:latin typeface="Arial Black" pitchFamily="34" charset="0"/>
            </a:endParaRPr>
          </a:p>
        </p:txBody>
      </p:sp>
      <p:pic>
        <p:nvPicPr>
          <p:cNvPr id="4" name="Image 3" descr="double mètre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9672" y="980728"/>
            <a:ext cx="4968552" cy="28803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55246" y="3244334"/>
            <a:ext cx="633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 smtClean="0"/>
              <a:t>JPG</a:t>
            </a:r>
            <a:endParaRPr lang="fr-B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BE" sz="2400" dirty="0" smtClean="0"/>
              <a:t>Il permet comme le double mètre de prendre des dimensions , mais la seule différence est qu’il n’est pas rigide .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3600" b="1" dirty="0" smtClean="0">
                <a:latin typeface="+mj-lt"/>
              </a:rPr>
              <a:t>Le mètre ruban</a:t>
            </a:r>
            <a:endParaRPr lang="fr-BE" sz="3600" b="1" dirty="0">
              <a:latin typeface="+mj-lt"/>
            </a:endParaRPr>
          </a:p>
        </p:txBody>
      </p:sp>
      <p:pic>
        <p:nvPicPr>
          <p:cNvPr id="4" name="Image 3" descr="mètre ruban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63688" y="764704"/>
            <a:ext cx="5184576" cy="29523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55246" y="3244334"/>
            <a:ext cx="6335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dirty="0" smtClean="0"/>
              <a:t>JPG</a:t>
            </a:r>
          </a:p>
          <a:p>
            <a:endParaRPr lang="fr-B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sz="2400" dirty="0" smtClean="0"/>
              <a:t>Elle permet d’enlever les bavures sur les tubes en acier , mais aussi sur les tubes en PVC.</a:t>
            </a:r>
            <a:br>
              <a:rPr lang="fr-BE" sz="2400" dirty="0" smtClean="0"/>
            </a:br>
            <a:r>
              <a:rPr lang="fr-BE" sz="2400" dirty="0" smtClean="0"/>
              <a:t>Elle permet aussi de réaliser des chanfreins sur le bout des tuyaux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b="1" dirty="0" smtClean="0"/>
              <a:t>La lime plate</a:t>
            </a:r>
            <a:endParaRPr lang="fr-BE" sz="4800" b="1" dirty="0"/>
          </a:p>
        </p:txBody>
      </p:sp>
      <p:pic>
        <p:nvPicPr>
          <p:cNvPr id="4" name="Image 3" descr="DSCN0136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7624" y="404664"/>
            <a:ext cx="6408712" cy="309634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115616" y="623731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BE" sz="2400" dirty="0" smtClean="0"/>
              <a:t>Cette pince a la particularité a ce que l’ont puisse ouvrir les mâchoires de différentes grandeurs, du surnom de pince crocodile 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3600" b="1" dirty="0" smtClean="0"/>
              <a:t>Pince Multiprises ou pince crocodile</a:t>
            </a:r>
            <a:endParaRPr lang="fr-BE" sz="3600" b="1" dirty="0"/>
          </a:p>
        </p:txBody>
      </p:sp>
      <p:pic>
        <p:nvPicPr>
          <p:cNvPr id="4" name="Image 3" descr="DSCN0137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63688" y="620688"/>
            <a:ext cx="5544616" cy="302433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2800" dirty="0" smtClean="0"/>
              <a:t>Le tournevis plat permet de visser ou de dévisser des vis avec une plate 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3600" b="1" dirty="0" smtClean="0"/>
              <a:t>Tournevis Plat</a:t>
            </a:r>
            <a:endParaRPr lang="fr-BE" sz="3600" b="1" dirty="0"/>
          </a:p>
        </p:txBody>
      </p:sp>
      <p:pic>
        <p:nvPicPr>
          <p:cNvPr id="4" name="Image 3" descr="DSCN0138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71800" y="620688"/>
            <a:ext cx="5688632" cy="3024336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2987824" y="1628800"/>
            <a:ext cx="1224136" cy="11521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6" name="Image 5" descr="vis-metaux-tete-fraisee-empreinte-fendue-acier-zingue-blanc-303597-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700808"/>
            <a:ext cx="1556792" cy="155679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sz="2800" dirty="0" smtClean="0"/>
              <a:t>Le tournevis cruciforme permet de visser ou de dévisser des vis en forme d’ étoile que l’ont appel cruciforme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3600" b="1" dirty="0" smtClean="0"/>
              <a:t>Tournevis cruciforme</a:t>
            </a:r>
            <a:endParaRPr lang="fr-BE" sz="3600" b="1" dirty="0"/>
          </a:p>
        </p:txBody>
      </p:sp>
      <p:pic>
        <p:nvPicPr>
          <p:cNvPr id="5" name="Image 4" descr="DSCN0139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15816" y="404664"/>
            <a:ext cx="5256264" cy="2952328"/>
          </a:xfrm>
          <a:prstGeom prst="rect">
            <a:avLst/>
          </a:prstGeom>
        </p:spPr>
      </p:pic>
      <p:pic>
        <p:nvPicPr>
          <p:cNvPr id="6" name="Image 5" descr="1041307_250_2_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24744"/>
            <a:ext cx="2101924" cy="21019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sz="2800" dirty="0" smtClean="0"/>
              <a:t>La clé plate permet de visser un écrou de forme carré ou hexagonal sans  l’abimer</a:t>
            </a:r>
            <a:br>
              <a:rPr lang="fr-BE" sz="2800" dirty="0" smtClean="0"/>
            </a:br>
            <a:r>
              <a:rPr lang="fr-BE" sz="2800" dirty="0" smtClean="0"/>
              <a:t>elles sont de différentes dimensions pour s’adapter au raccord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3600" b="1" dirty="0" smtClean="0"/>
              <a:t>La clé plate</a:t>
            </a:r>
            <a:endParaRPr lang="fr-BE" sz="3600" b="1" dirty="0"/>
          </a:p>
        </p:txBody>
      </p:sp>
      <p:pic>
        <p:nvPicPr>
          <p:cNvPr id="4" name="Image 3" descr="DSCN0140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31840" y="548680"/>
            <a:ext cx="5544616" cy="3024336"/>
          </a:xfrm>
          <a:prstGeom prst="rect">
            <a:avLst/>
          </a:prstGeom>
        </p:spPr>
      </p:pic>
      <p:pic>
        <p:nvPicPr>
          <p:cNvPr id="5" name="Image 4" descr="51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1963080" cy="1590948"/>
          </a:xfrm>
          <a:prstGeom prst="rect">
            <a:avLst/>
          </a:prstGeom>
        </p:spPr>
      </p:pic>
      <p:pic>
        <p:nvPicPr>
          <p:cNvPr id="6" name="Image 5" descr="clé mollete et plat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492896"/>
            <a:ext cx="2232248" cy="223224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2400" dirty="0" smtClean="0"/>
              <a:t>Elle permet :soit de gratter des impuretés qui se trouvent sur  un mur ou elle permet aussi de boucher des fentes sur un mur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67544" y="3501008"/>
            <a:ext cx="8458200" cy="914400"/>
          </a:xfrm>
        </p:spPr>
        <p:txBody>
          <a:bodyPr>
            <a:normAutofit/>
          </a:bodyPr>
          <a:lstStyle/>
          <a:p>
            <a:pPr algn="ctr"/>
            <a:r>
              <a:rPr lang="fr-BE" sz="3600" b="1" dirty="0" smtClean="0"/>
              <a:t>Une spatule</a:t>
            </a:r>
            <a:endParaRPr lang="fr-BE" sz="3600" b="1" dirty="0"/>
          </a:p>
        </p:txBody>
      </p:sp>
      <p:pic>
        <p:nvPicPr>
          <p:cNvPr id="4" name="Image 3" descr="DSCN0141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656" y="332656"/>
            <a:ext cx="6336384" cy="28803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sz="2800" dirty="0" smtClean="0"/>
              <a:t>Très pratique elle permet  de nettoyer dans des endroits plus petits,  où la grande brosse ne sais pas avoir accès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3600" b="1" dirty="0" smtClean="0"/>
              <a:t>La brosse en coco</a:t>
            </a:r>
            <a:endParaRPr lang="fr-BE" sz="3600" b="1" dirty="0"/>
          </a:p>
        </p:txBody>
      </p:sp>
      <p:pic>
        <p:nvPicPr>
          <p:cNvPr id="4" name="Image 3" descr="DSCN0142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35696" y="548680"/>
            <a:ext cx="5328592" cy="28083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2400" dirty="0" smtClean="0"/>
              <a:t>La clé à molette permet grâce à la molette qui se trouve sur celle-ci d’écarter les mâchoires à la grandeur voulue pour s’adapter à l’écrou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3600" b="1" dirty="0" smtClean="0"/>
              <a:t>La clé à molette</a:t>
            </a:r>
            <a:endParaRPr lang="fr-BE" sz="3600" b="1" dirty="0"/>
          </a:p>
        </p:txBody>
      </p:sp>
      <p:pic>
        <p:nvPicPr>
          <p:cNvPr id="4" name="Image 3" descr="DSCN0143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35896" y="620688"/>
            <a:ext cx="4248152" cy="2664296"/>
          </a:xfrm>
          <a:prstGeom prst="rect">
            <a:avLst/>
          </a:prstGeom>
        </p:spPr>
      </p:pic>
      <p:pic>
        <p:nvPicPr>
          <p:cNvPr id="5" name="Image 4" descr="12136325-cl--molette-et-raccord-de-tuyau-isol-sur-un-fond-blan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700808"/>
            <a:ext cx="2857500" cy="1905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2800" dirty="0" smtClean="0"/>
              <a:t>Il permet d’enlever les bavures intérieures et extérieurs du tube cuivre ainsi que le tube PVC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5400" b="1" dirty="0" smtClean="0"/>
              <a:t>Ebavureur</a:t>
            </a:r>
            <a:endParaRPr lang="fr-BE" sz="5400" b="1" dirty="0"/>
          </a:p>
        </p:txBody>
      </p:sp>
      <p:pic>
        <p:nvPicPr>
          <p:cNvPr id="4" name="Image 3" descr="DSCN0144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07904" y="620688"/>
            <a:ext cx="4752528" cy="3096344"/>
          </a:xfrm>
          <a:prstGeom prst="rect">
            <a:avLst/>
          </a:prstGeom>
        </p:spPr>
      </p:pic>
      <p:pic>
        <p:nvPicPr>
          <p:cNvPr id="5" name="Image 4" descr="CHANFREINER-3-PHOTOS-323x32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268760"/>
            <a:ext cx="2284487" cy="229863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sz="2800" dirty="0" smtClean="0"/>
              <a:t>Cette pince permet de sectionner ( couper) un câble électrique, elle est recouverte de deux poignées isolées pour éviter l’électrocution.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b="1" dirty="0" smtClean="0"/>
              <a:t>Pince coupante d’électricien</a:t>
            </a:r>
            <a:endParaRPr lang="fr-BE" sz="4800" b="1" dirty="0"/>
          </a:p>
        </p:txBody>
      </p:sp>
      <p:pic>
        <p:nvPicPr>
          <p:cNvPr id="4" name="Image 3" descr="DSCN0145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19872" y="404664"/>
            <a:ext cx="4896544" cy="2880320"/>
          </a:xfrm>
          <a:prstGeom prst="rect">
            <a:avLst/>
          </a:prstGeom>
        </p:spPr>
      </p:pic>
      <p:pic>
        <p:nvPicPr>
          <p:cNvPr id="5" name="Image 4" descr="pince coupante électriqu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340768"/>
            <a:ext cx="2667000" cy="230425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sz="2800" dirty="0" smtClean="0"/>
              <a:t>Le marteau permet d’enfoncer des clous</a:t>
            </a:r>
            <a:br>
              <a:rPr lang="fr-BE" sz="2800" dirty="0" smtClean="0"/>
            </a:br>
            <a:r>
              <a:rPr lang="fr-BE" sz="2800" dirty="0" smtClean="0"/>
              <a:t>Sa grosseur (poids) dépendra de l’utilisation et le la grandeur du clou à enfoncer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b="1" dirty="0" smtClean="0"/>
              <a:t>Le marteau</a:t>
            </a:r>
            <a:endParaRPr lang="fr-BE" sz="4800" b="1" dirty="0"/>
          </a:p>
        </p:txBody>
      </p:sp>
      <p:pic>
        <p:nvPicPr>
          <p:cNvPr id="4" name="Image 3" descr="DSCN0146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9672" y="548680"/>
            <a:ext cx="5616624" cy="316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95536" y="4653136"/>
            <a:ext cx="8458200" cy="1222375"/>
          </a:xfrm>
        </p:spPr>
        <p:txBody>
          <a:bodyPr>
            <a:normAutofit fontScale="90000"/>
          </a:bodyPr>
          <a:lstStyle/>
          <a:p>
            <a:r>
              <a:rPr lang="fr-BE" sz="2800" dirty="0" smtClean="0"/>
              <a:t>Le marteau de charpentier a la même fonction que le marteau traditionnel , mais la seule différence grâce à sa avant en forme de pieds de biche, il permet d’enlever les clous sans autre outils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3717032"/>
            <a:ext cx="8458200" cy="914400"/>
          </a:xfrm>
        </p:spPr>
        <p:txBody>
          <a:bodyPr>
            <a:normAutofit/>
          </a:bodyPr>
          <a:lstStyle/>
          <a:p>
            <a:pPr algn="ctr"/>
            <a:r>
              <a:rPr lang="fr-BE" sz="4800" b="1" dirty="0" smtClean="0"/>
              <a:t>Le marteau de charpentier</a:t>
            </a:r>
            <a:endParaRPr lang="fr-BE" sz="4800" b="1" dirty="0"/>
          </a:p>
        </p:txBody>
      </p:sp>
      <p:pic>
        <p:nvPicPr>
          <p:cNvPr id="4" name="Image 3" descr="DSCN0147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51920" y="548680"/>
            <a:ext cx="4464176" cy="3096344"/>
          </a:xfrm>
          <a:prstGeom prst="rect">
            <a:avLst/>
          </a:prstGeom>
        </p:spPr>
      </p:pic>
      <p:pic>
        <p:nvPicPr>
          <p:cNvPr id="5" name="Image 4" descr="frapper-avec-bon-marteau-7378-p8-l248-h248-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908720"/>
            <a:ext cx="2578224" cy="266429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BE" sz="2400" dirty="0" smtClean="0"/>
              <a:t>La clé à tube permet de visser ou de dévisser des tubes de sections rondes. Comme le plombier utilise dans sa profession.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b="1" dirty="0" smtClean="0"/>
              <a:t>Clé à tube</a:t>
            </a:r>
            <a:endParaRPr lang="fr-BE" sz="4800" b="1" dirty="0"/>
          </a:p>
        </p:txBody>
      </p:sp>
      <p:pic>
        <p:nvPicPr>
          <p:cNvPr id="4" name="Image 3" descr="DSCN0148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3928" y="548680"/>
            <a:ext cx="4824536" cy="2952328"/>
          </a:xfrm>
          <a:prstGeom prst="rect">
            <a:avLst/>
          </a:prstGeom>
        </p:spPr>
      </p:pic>
      <p:pic>
        <p:nvPicPr>
          <p:cNvPr id="5" name="Image 4" descr="raccorder-tubes-acier-et-cuivre-258-p9-l248-h248-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836712"/>
            <a:ext cx="2664296" cy="30243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BE" sz="2400" dirty="0" smtClean="0"/>
              <a:t>Cette clé à la même fonction que la clé a tube, mais le réglage de l’écartement des deux becs en forme de canard se fait de manière différente.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pPr algn="ctr"/>
            <a:r>
              <a:rPr lang="fr-BE" sz="4400" b="1" dirty="0" smtClean="0"/>
              <a:t>Clé à tube a bec en forme de canard</a:t>
            </a:r>
            <a:endParaRPr lang="fr-BE" sz="4400" b="1" dirty="0"/>
          </a:p>
        </p:txBody>
      </p:sp>
      <p:pic>
        <p:nvPicPr>
          <p:cNvPr id="4" name="Image 3" descr="DSCN0149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35696" y="188640"/>
            <a:ext cx="5256584" cy="3168352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1907704" y="1340768"/>
            <a:ext cx="914400" cy="914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" name="Rectangle 5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599925"/>
          </a:xfrm>
        </p:spPr>
        <p:txBody>
          <a:bodyPr>
            <a:normAutofit/>
          </a:bodyPr>
          <a:lstStyle/>
          <a:p>
            <a:pPr algn="ctr"/>
            <a:r>
              <a:rPr lang="fr-BE" sz="2400" dirty="0" smtClean="0"/>
              <a:t>Le burin de carreleur permet avec la largeur importante de son extrémité d’enlever avec une assez grande facilité des carrelages se trouvant au mur ou sur le sol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5400" b="1" dirty="0" smtClean="0"/>
              <a:t>Burin de carreleur</a:t>
            </a:r>
            <a:endParaRPr lang="fr-BE" sz="5400" b="1" dirty="0"/>
          </a:p>
        </p:txBody>
      </p:sp>
      <p:pic>
        <p:nvPicPr>
          <p:cNvPr id="5" name="Image 4" descr="DSCN0150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63888" y="332656"/>
            <a:ext cx="4896544" cy="3600400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3995936" y="1196752"/>
            <a:ext cx="1058416" cy="13681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BE" sz="2800" dirty="0" smtClean="0"/>
              <a:t>Le burin permet de percer des trous dans un mur pour permettre le passage d’un tuyau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b="1" dirty="0" smtClean="0"/>
              <a:t>Le burin</a:t>
            </a:r>
            <a:endParaRPr lang="fr-BE" sz="4800" b="1" dirty="0"/>
          </a:p>
        </p:txBody>
      </p:sp>
      <p:pic>
        <p:nvPicPr>
          <p:cNvPr id="4" name="Image 3" descr="DSCN0151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63688" y="764704"/>
            <a:ext cx="5400600" cy="29523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BE" sz="2800" dirty="0" smtClean="0"/>
              <a:t>L’équerre à talon, permet de tracer avec facilité des traits bien en équerre par rapport au bord de la plaque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400" b="1" dirty="0" smtClean="0"/>
              <a:t>L’équerre 90° à talon</a:t>
            </a:r>
            <a:endParaRPr lang="fr-BE" sz="4400" b="1" dirty="0"/>
          </a:p>
        </p:txBody>
      </p:sp>
      <p:pic>
        <p:nvPicPr>
          <p:cNvPr id="4" name="Image 3" descr="DSCN0152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83768" y="836712"/>
            <a:ext cx="4752208" cy="2880320"/>
          </a:xfrm>
          <a:prstGeom prst="rect">
            <a:avLst/>
          </a:prstGeom>
        </p:spPr>
      </p:pic>
      <p:cxnSp>
        <p:nvCxnSpPr>
          <p:cNvPr id="6" name="Connecteur droit avec flèche 5"/>
          <p:cNvCxnSpPr/>
          <p:nvPr/>
        </p:nvCxnSpPr>
        <p:spPr>
          <a:xfrm flipH="1">
            <a:off x="3347864" y="1484784"/>
            <a:ext cx="1440160" cy="432048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sz="2800" dirty="0" smtClean="0"/>
              <a:t>L’équerre métallique à 90° sans talon permet de vérifier si une courbe en tube cuivre est bien cintrée à 90°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81000" y="3573016"/>
            <a:ext cx="8458200" cy="1227584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fr-BE" sz="4800" b="1" dirty="0" smtClean="0"/>
              <a:t>Equerre à 90° métallique</a:t>
            </a:r>
          </a:p>
          <a:p>
            <a:pPr algn="ctr"/>
            <a:r>
              <a:rPr lang="fr-BE" sz="4800" b="1" dirty="0" smtClean="0"/>
              <a:t> sans talon</a:t>
            </a:r>
            <a:endParaRPr lang="fr-BE" sz="4800" b="1" dirty="0"/>
          </a:p>
        </p:txBody>
      </p:sp>
      <p:pic>
        <p:nvPicPr>
          <p:cNvPr id="4" name="Image 3" descr="DSCN0153.JPG"/>
          <p:cNvPicPr/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1691678" y="908718"/>
            <a:ext cx="5328593" cy="230266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BE" sz="2400" dirty="0" smtClean="0"/>
              <a:t>Le coupe tube acier , permet de découper des tubes acier de manière bien droite grâce à la roulette qui se trouve sur la partie supérieur de celui-ci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b="1" dirty="0" smtClean="0"/>
              <a:t>Le coupe tube acier</a:t>
            </a:r>
            <a:endParaRPr lang="fr-BE" sz="4800" b="1" dirty="0"/>
          </a:p>
        </p:txBody>
      </p:sp>
      <p:pic>
        <p:nvPicPr>
          <p:cNvPr id="4" name="Image 3" descr="DSCN0154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07704" y="836712"/>
            <a:ext cx="5544616" cy="266429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2800" dirty="0" smtClean="0"/>
              <a:t>Cette pince coupe les tubes en matière synthétique tel que l’</a:t>
            </a:r>
            <a:r>
              <a:rPr lang="fr-BE" sz="2800" dirty="0" err="1" smtClean="0"/>
              <a:t>alpex</a:t>
            </a:r>
            <a:r>
              <a:rPr lang="fr-BE" sz="2800" dirty="0" smtClean="0"/>
              <a:t> .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fr-BE" sz="4400" b="1" dirty="0" smtClean="0"/>
              <a:t>La pince à découper les tubes synthétiques</a:t>
            </a:r>
            <a:endParaRPr lang="fr-BE" sz="4400" b="1" dirty="0"/>
          </a:p>
        </p:txBody>
      </p:sp>
      <p:pic>
        <p:nvPicPr>
          <p:cNvPr id="4" name="Image 3" descr="DSCN0155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11960" y="548680"/>
            <a:ext cx="4392488" cy="2664296"/>
          </a:xfrm>
          <a:prstGeom prst="rect">
            <a:avLst/>
          </a:prstGeom>
        </p:spPr>
      </p:pic>
      <p:pic>
        <p:nvPicPr>
          <p:cNvPr id="5" name="Image 4" descr="gladiator_intro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2667000" cy="1554480"/>
          </a:xfrm>
          <a:prstGeom prst="rect">
            <a:avLst/>
          </a:prstGeom>
        </p:spPr>
      </p:pic>
      <p:pic>
        <p:nvPicPr>
          <p:cNvPr id="6" name="Image 5" descr="ThreeLayerCoating.ashx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2276872"/>
            <a:ext cx="1914359" cy="18002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2400" dirty="0" smtClean="0"/>
              <a:t>Cet outils permet de découper un tube cuivre de manière correct ( bien droit)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b="1" dirty="0" smtClean="0"/>
              <a:t>Le coupe tube pour cuivre</a:t>
            </a:r>
            <a:endParaRPr lang="fr-BE" sz="4800" b="1" dirty="0"/>
          </a:p>
        </p:txBody>
      </p:sp>
      <p:pic>
        <p:nvPicPr>
          <p:cNvPr id="4" name="Image 3" descr="DSCN0156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39952" y="692696"/>
            <a:ext cx="3816104" cy="2664296"/>
          </a:xfrm>
          <a:prstGeom prst="rect">
            <a:avLst/>
          </a:prstGeom>
        </p:spPr>
      </p:pic>
      <p:pic>
        <p:nvPicPr>
          <p:cNvPr id="5" name="Image 4" descr="210445_si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908720"/>
            <a:ext cx="2113844" cy="24943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fr-BE" sz="2800" dirty="0" smtClean="0"/>
              <a:t>Cet outils est très efficace quand il faut couper un tube cuivre avec un espace restreint.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b="1" dirty="0" smtClean="0"/>
              <a:t>Le mini coupe tube cuivre</a:t>
            </a:r>
            <a:endParaRPr lang="fr-BE" sz="4800" b="1" dirty="0"/>
          </a:p>
        </p:txBody>
      </p:sp>
      <p:pic>
        <p:nvPicPr>
          <p:cNvPr id="4" name="Image 3" descr="mini-coupe-tube-en-cuivre-28-mm-vira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404664"/>
            <a:ext cx="3453142" cy="2664296"/>
          </a:xfrm>
          <a:prstGeom prst="rect">
            <a:avLst/>
          </a:prstGeom>
        </p:spPr>
      </p:pic>
      <p:pic>
        <p:nvPicPr>
          <p:cNvPr id="5" name="Image 4" descr="210437_sit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32656"/>
            <a:ext cx="2952328" cy="348374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BE" sz="2400" dirty="0" smtClean="0"/>
              <a:t>Cet outils permet de découper, de l’acier , du cuivre et du PVC. Il est composé d’une lame équipée de dents .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b="1" dirty="0" smtClean="0"/>
              <a:t>La scie à métaux</a:t>
            </a:r>
            <a:endParaRPr lang="fr-BE" sz="4800" b="1" dirty="0"/>
          </a:p>
        </p:txBody>
      </p:sp>
      <p:pic>
        <p:nvPicPr>
          <p:cNvPr id="4" name="Image 3" descr="DSCN0157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5656" y="692696"/>
            <a:ext cx="5256584" cy="28803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95536" y="4581128"/>
            <a:ext cx="8458200" cy="1222375"/>
          </a:xfrm>
        </p:spPr>
        <p:txBody>
          <a:bodyPr>
            <a:normAutofit fontScale="90000"/>
          </a:bodyPr>
          <a:lstStyle/>
          <a:p>
            <a:r>
              <a:rPr lang="fr-BE" sz="2800" dirty="0" smtClean="0"/>
              <a:t>Cet outil permet de vérifier si votre appareil sanitaire ou tube sont bien de niveau soit horizontal Ou vertical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766936"/>
          </a:xfrm>
        </p:spPr>
        <p:txBody>
          <a:bodyPr>
            <a:normAutofit lnSpcReduction="10000"/>
          </a:bodyPr>
          <a:lstStyle/>
          <a:p>
            <a:pPr algn="ctr"/>
            <a:r>
              <a:rPr lang="fr-BE" sz="4800" b="1" dirty="0" smtClean="0"/>
              <a:t>Le niveau à bulles</a:t>
            </a:r>
            <a:endParaRPr lang="fr-BE" sz="4800" b="1" dirty="0"/>
          </a:p>
        </p:txBody>
      </p:sp>
      <p:pic>
        <p:nvPicPr>
          <p:cNvPr id="4" name="Image 3" descr="DSCN0158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91680" y="548680"/>
            <a:ext cx="6048672" cy="2736304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3995936" y="1196752"/>
            <a:ext cx="1296144" cy="10801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" name="Ellipse 5"/>
          <p:cNvSpPr/>
          <p:nvPr/>
        </p:nvSpPr>
        <p:spPr>
          <a:xfrm>
            <a:off x="1907704" y="1340768"/>
            <a:ext cx="1008112" cy="10801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2400" dirty="0" smtClean="0"/>
              <a:t>Cet outils permet de réaliser , une brasure sur du tube cuivre, mais aussi de réaliser des emboîtements sur du tube PVC</a:t>
            </a:r>
            <a:endParaRPr lang="fr-BE" sz="24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4800" dirty="0" smtClean="0"/>
              <a:t> </a:t>
            </a:r>
            <a:r>
              <a:rPr lang="fr-BE" sz="4800" b="1" dirty="0" smtClean="0"/>
              <a:t>La lampe à souder</a:t>
            </a:r>
            <a:endParaRPr lang="fr-BE" sz="4800" b="1" dirty="0"/>
          </a:p>
        </p:txBody>
      </p:sp>
      <p:pic>
        <p:nvPicPr>
          <p:cNvPr id="4" name="Image 3" descr="DSCN0164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9672" y="548680"/>
            <a:ext cx="6552728" cy="33123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BE" sz="2800" dirty="0" smtClean="0"/>
              <a:t>Cet outil permet d’enlever les bavures intérieures sur un tube en acier après avoir été coupé avec un coupe tube acier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5400" b="1" dirty="0" smtClean="0"/>
              <a:t>Alésoir pour tube acier</a:t>
            </a:r>
            <a:endParaRPr lang="fr-BE" sz="5400" b="1" dirty="0"/>
          </a:p>
        </p:txBody>
      </p:sp>
      <p:pic>
        <p:nvPicPr>
          <p:cNvPr id="4" name="Image 3" descr="DSCN0163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91680" y="548680"/>
            <a:ext cx="5688632" cy="28803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dirty="0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BE" sz="2800" dirty="0" smtClean="0"/>
              <a:t>Cet outils permet de réaliser un filetage sur un tube en acier pour y fixer un accessoire.</a:t>
            </a:r>
            <a:endParaRPr lang="fr-BE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5400" b="1" dirty="0" smtClean="0"/>
              <a:t>Filière pour tube acier</a:t>
            </a:r>
            <a:endParaRPr lang="fr-BE" sz="5400" b="1" dirty="0"/>
          </a:p>
        </p:txBody>
      </p:sp>
      <p:pic>
        <p:nvPicPr>
          <p:cNvPr id="5" name="Image 4" descr="filiere-manuell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88640"/>
            <a:ext cx="4543425" cy="3168352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2915816" y="2420888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4248834" y="324433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b="1" smtClean="0"/>
              <a:t>JPG</a:t>
            </a:r>
            <a:endParaRPr lang="fr-BE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menade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romenade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omenad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264</TotalTime>
  <Words>824</Words>
  <Application>Microsoft Office PowerPoint</Application>
  <PresentationFormat>Affichage à l'écran (4:3)</PresentationFormat>
  <Paragraphs>98</Paragraphs>
  <Slides>32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Promenade</vt:lpstr>
      <vt:lpstr>Professeur: M. Goukens</vt:lpstr>
      <vt:lpstr>Nous allons procéder par ordre comme cela se trouve sur les feuilles qui vous ont été données par votre professeur. Il vous suffira de compléter à droite de cet outils :de noter son nom et son utilité. </vt:lpstr>
      <vt:lpstr>Il permet de reporter et de tracer les dimensions, pour réaliser votre pièce.</vt:lpstr>
      <vt:lpstr>IL permet de reporter des dimensions (en cm ou mm) pour la réalisation de votre pièce  en atelier.</vt:lpstr>
      <vt:lpstr>Il permet comme le double mètre de prendre des dimensions , mais la seule différence est qu’il n’est pas rigide .</vt:lpstr>
      <vt:lpstr>Elle permet d’enlever les bavures sur les tubes en acier , mais aussi sur les tubes en PVC. Elle permet aussi de réaliser des chanfreins sur le bout des tuyaux</vt:lpstr>
      <vt:lpstr>Cette pince a la particularité a ce que l’ont puisse ouvrir les mâchoires de différentes grandeurs, du surnom de pince crocodile </vt:lpstr>
      <vt:lpstr>Le tournevis plat permet de visser ou de dévisser des vis avec une plate </vt:lpstr>
      <vt:lpstr>Le tournevis cruciforme permet de visser ou de dévisser des vis en forme d’ étoile que l’ont appel cruciforme</vt:lpstr>
      <vt:lpstr>La clé plate permet de visser un écrou de forme carré ou hexagonal sans  l’abimer elles sont de différentes dimensions pour s’adapter au raccord</vt:lpstr>
      <vt:lpstr>Elle permet :soit de gratter des impuretés qui se trouvent sur  un mur ou elle permet aussi de boucher des fentes sur un mur</vt:lpstr>
      <vt:lpstr>Très pratique elle permet  de nettoyer dans des endroits plus petits,  où la grande brosse ne sais pas avoir accès</vt:lpstr>
      <vt:lpstr>La clé à molette permet grâce à la molette qui se trouve sur celle-ci d’écarter les mâchoires à la grandeur voulue pour s’adapter à l’écrou</vt:lpstr>
      <vt:lpstr>Il permet d’enlever les bavures intérieures et extérieurs du tube cuivre ainsi que le tube PVC</vt:lpstr>
      <vt:lpstr>Cette pince permet de sectionner ( couper) un câble électrique, elle est recouverte de deux poignées isolées pour éviter l’électrocution.</vt:lpstr>
      <vt:lpstr>Le marteau permet d’enfoncer des clous Sa grosseur (poids) dépendra de l’utilisation et le la grandeur du clou à enfoncer</vt:lpstr>
      <vt:lpstr>Le marteau de charpentier a la même fonction que le marteau traditionnel , mais la seule différence grâce à sa avant en forme de pieds de biche, il permet d’enlever les clous sans autre outils</vt:lpstr>
      <vt:lpstr>La clé à tube permet de visser ou de dévisser des tubes de sections rondes. Comme le plombier utilise dans sa profession.</vt:lpstr>
      <vt:lpstr>Cette clé à la même fonction que la clé a tube, mais le réglage de l’écartement des deux becs en forme de canard se fait de manière différente.</vt:lpstr>
      <vt:lpstr>Le burin de carreleur permet avec la largeur importante de son extrémité d’enlever avec une assez grande facilité des carrelages se trouvant au mur ou sur le sol</vt:lpstr>
      <vt:lpstr>Le burin permet de percer des trous dans un mur pour permettre le passage d’un tuyau</vt:lpstr>
      <vt:lpstr>L’équerre à talon, permet de tracer avec facilité des traits bien en équerre par rapport au bord de la plaque</vt:lpstr>
      <vt:lpstr>L’équerre métallique à 90° sans talon permet de vérifier si une courbe en tube cuivre est bien cintrée à 90°</vt:lpstr>
      <vt:lpstr>Le coupe tube acier , permet de découper des tubes acier de manière bien droite grâce à la roulette qui se trouve sur la partie supérieur de celui-ci</vt:lpstr>
      <vt:lpstr>Cette pince coupe les tubes en matière synthétique tel que l’alpex .</vt:lpstr>
      <vt:lpstr>Cet outils permet de découper un tube cuivre de manière correct ( bien droit)</vt:lpstr>
      <vt:lpstr>Cet outils est très efficace quand il faut couper un tube cuivre avec un espace restreint.</vt:lpstr>
      <vt:lpstr>Cet outils permet de découper, de l’acier , du cuivre et du PVC. Il est composé d’une lame équipée de dents .</vt:lpstr>
      <vt:lpstr>Cet outil permet de vérifier si votre appareil sanitaire ou tube sont bien de niveau soit horizontal Ou vertical</vt:lpstr>
      <vt:lpstr>Cet outils permet de réaliser , une brasure sur du tube cuivre, mais aussi de réaliser des emboîtements sur du tube PVC</vt:lpstr>
      <vt:lpstr>Cet outil permet d’enlever les bavures intérieures sur un tube en acier après avoir été coupé avec un coupe tube acier</vt:lpstr>
      <vt:lpstr>Cet outils permet de réaliser un filetage sur un tube en acier pour y fixer un accessoire.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ordi</dc:creator>
  <cp:lastModifiedBy>ordi</cp:lastModifiedBy>
  <cp:revision>39</cp:revision>
  <dcterms:created xsi:type="dcterms:W3CDTF">2017-11-01T12:19:50Z</dcterms:created>
  <dcterms:modified xsi:type="dcterms:W3CDTF">2017-11-02T18:48:41Z</dcterms:modified>
</cp:coreProperties>
</file>