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aleway"/>
      <p:regular r:id="rId13"/>
      <p:bold r:id="rId14"/>
      <p:italic r:id="rId15"/>
      <p:boldItalic r:id="rId16"/>
    </p:embeddedFont>
    <p:embeddedFont>
      <p:font typeface="Source Sans Pr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SansPr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aleway-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italic.fntdata"/><Relationship Id="rId14" Type="http://schemas.openxmlformats.org/officeDocument/2006/relationships/font" Target="fonts/Raleway-bold.fntdata"/><Relationship Id="rId17" Type="http://schemas.openxmlformats.org/officeDocument/2006/relationships/font" Target="fonts/SourceSansPro-regular.fntdata"/><Relationship Id="rId16" Type="http://schemas.openxmlformats.org/officeDocument/2006/relationships/font" Target="fonts/Raleway-boldItalic.fntdata"/><Relationship Id="rId5" Type="http://schemas.openxmlformats.org/officeDocument/2006/relationships/notesMaster" Target="notesMasters/notesMaster1.xml"/><Relationship Id="rId19" Type="http://schemas.openxmlformats.org/officeDocument/2006/relationships/font" Target="fonts/SourceSansPro-italic.fntdata"/><Relationship Id="rId6" Type="http://schemas.openxmlformats.org/officeDocument/2006/relationships/slide" Target="slides/slide1.xml"/><Relationship Id="rId18" Type="http://schemas.openxmlformats.org/officeDocument/2006/relationships/font" Target="fonts/SourceSansPr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a:t>Les élèves prennent une feuille et copient le titre.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12483cd1a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12483cd1a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a:t>Les élèves ne copient pas la consigne. Juste le numéro et les réponses.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412483cd1a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12483cd1a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12483cd1a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12483cd1a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12483cd1a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12483cd1a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12483cd1a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12483cd1a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12483cd1a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12483cd1a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a:t>Après la rédaction, le prof peut reprendre les lettres pour indiquer un commentaire foramtif et positif et proposer d’en lire quelques unes au cours suivant. OU seuls les élèves qui le souhaitent lisent leurs textes à la classe OU les élèves échanges les textes et ceux qui trouvent un texte chouette, proposent de le lire à la classe.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lstStyle>
            <a:lvl1pPr lvl="0" rt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rtl="0"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rtl="0"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rtl="0"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rtl="0"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rtl="0"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rtl="0"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rtl="0"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rtl="0"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rtl="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Source Sans Pro"/>
                <a:ea typeface="Source Sans Pro"/>
                <a:cs typeface="Source Sans Pro"/>
                <a:sym typeface="Source Sans Pro"/>
              </a:defRPr>
            </a:lvl1pPr>
            <a:lvl2pPr lvl="1" rtl="0" algn="r">
              <a:buNone/>
              <a:defRPr sz="1000">
                <a:solidFill>
                  <a:schemeClr val="lt2"/>
                </a:solidFill>
                <a:latin typeface="Source Sans Pro"/>
                <a:ea typeface="Source Sans Pro"/>
                <a:cs typeface="Source Sans Pro"/>
                <a:sym typeface="Source Sans Pro"/>
              </a:defRPr>
            </a:lvl2pPr>
            <a:lvl3pPr lvl="2" rtl="0" algn="r">
              <a:buNone/>
              <a:defRPr sz="1000">
                <a:solidFill>
                  <a:schemeClr val="lt2"/>
                </a:solidFill>
                <a:latin typeface="Source Sans Pro"/>
                <a:ea typeface="Source Sans Pro"/>
                <a:cs typeface="Source Sans Pro"/>
                <a:sym typeface="Source Sans Pro"/>
              </a:defRPr>
            </a:lvl3pPr>
            <a:lvl4pPr lvl="3" rtl="0" algn="r">
              <a:buNone/>
              <a:defRPr sz="1000">
                <a:solidFill>
                  <a:schemeClr val="lt2"/>
                </a:solidFill>
                <a:latin typeface="Source Sans Pro"/>
                <a:ea typeface="Source Sans Pro"/>
                <a:cs typeface="Source Sans Pro"/>
                <a:sym typeface="Source Sans Pro"/>
              </a:defRPr>
            </a:lvl4pPr>
            <a:lvl5pPr lvl="4" rtl="0" algn="r">
              <a:buNone/>
              <a:defRPr sz="1000">
                <a:solidFill>
                  <a:schemeClr val="lt2"/>
                </a:solidFill>
                <a:latin typeface="Source Sans Pro"/>
                <a:ea typeface="Source Sans Pro"/>
                <a:cs typeface="Source Sans Pro"/>
                <a:sym typeface="Source Sans Pro"/>
              </a:defRPr>
            </a:lvl5pPr>
            <a:lvl6pPr lvl="5" rtl="0" algn="r">
              <a:buNone/>
              <a:defRPr sz="1000">
                <a:solidFill>
                  <a:schemeClr val="lt2"/>
                </a:solidFill>
                <a:latin typeface="Source Sans Pro"/>
                <a:ea typeface="Source Sans Pro"/>
                <a:cs typeface="Source Sans Pro"/>
                <a:sym typeface="Source Sans Pro"/>
              </a:defRPr>
            </a:lvl6pPr>
            <a:lvl7pPr lvl="6" rtl="0" algn="r">
              <a:buNone/>
              <a:defRPr sz="1000">
                <a:solidFill>
                  <a:schemeClr val="lt2"/>
                </a:solidFill>
                <a:latin typeface="Source Sans Pro"/>
                <a:ea typeface="Source Sans Pro"/>
                <a:cs typeface="Source Sans Pro"/>
                <a:sym typeface="Source Sans Pro"/>
              </a:defRPr>
            </a:lvl7pPr>
            <a:lvl8pPr lvl="7" rtl="0" algn="r">
              <a:buNone/>
              <a:defRPr sz="1000">
                <a:solidFill>
                  <a:schemeClr val="lt2"/>
                </a:solidFill>
                <a:latin typeface="Source Sans Pro"/>
                <a:ea typeface="Source Sans Pro"/>
                <a:cs typeface="Source Sans Pro"/>
                <a:sym typeface="Source Sans Pro"/>
              </a:defRPr>
            </a:lvl8pPr>
            <a:lvl9pPr lvl="8" rtl="0" algn="r">
              <a:buNone/>
              <a:defRPr sz="1000">
                <a:solidFill>
                  <a:schemeClr val="lt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pic>
        <p:nvPicPr>
          <p:cNvPr id="58" name="Google Shape;58;p13"/>
          <p:cNvPicPr preferRelativeResize="0"/>
          <p:nvPr/>
        </p:nvPicPr>
        <p:blipFill>
          <a:blip r:embed="rId3">
            <a:alphaModFix/>
          </a:blip>
          <a:stretch>
            <a:fillRect/>
          </a:stretch>
        </p:blipFill>
        <p:spPr>
          <a:xfrm>
            <a:off x="-72325" y="0"/>
            <a:ext cx="9216324" cy="5143501"/>
          </a:xfrm>
          <a:prstGeom prst="rect">
            <a:avLst/>
          </a:prstGeom>
          <a:noFill/>
          <a:ln>
            <a:noFill/>
          </a:ln>
        </p:spPr>
      </p:pic>
      <p:sp>
        <p:nvSpPr>
          <p:cNvPr id="59" name="Google Shape;59;p13"/>
          <p:cNvSpPr txBox="1"/>
          <p:nvPr>
            <p:ph type="ctrTitle"/>
          </p:nvPr>
        </p:nvSpPr>
        <p:spPr>
          <a:xfrm>
            <a:off x="311700" y="526950"/>
            <a:ext cx="8520600" cy="957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i="1" lang="fr" sz="4800">
                <a:latin typeface="Calibri"/>
                <a:ea typeface="Calibri"/>
                <a:cs typeface="Calibri"/>
                <a:sym typeface="Calibri"/>
              </a:rPr>
              <a:t>Que je m’aime, que je m’aime ! </a:t>
            </a:r>
            <a:endParaRPr i="1" sz="4800">
              <a:latin typeface="Calibri"/>
              <a:ea typeface="Calibri"/>
              <a:cs typeface="Calibri"/>
              <a:sym typeface="Calibri"/>
            </a:endParaRPr>
          </a:p>
        </p:txBody>
      </p:sp>
      <p:sp>
        <p:nvSpPr>
          <p:cNvPr id="60" name="Google Shape;60;p13"/>
          <p:cNvSpPr txBox="1"/>
          <p:nvPr>
            <p:ph idx="1" type="subTitle"/>
          </p:nvPr>
        </p:nvSpPr>
        <p:spPr>
          <a:xfrm>
            <a:off x="425350" y="1484550"/>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sz="2400">
                <a:latin typeface="Calibri"/>
                <a:ea typeface="Calibri"/>
                <a:cs typeface="Calibri"/>
                <a:sym typeface="Calibri"/>
              </a:rPr>
              <a:t>Ecrire des textes littéraires pour se dire, imaginer et créer (F.4)</a:t>
            </a:r>
            <a:endParaRPr sz="24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5481225" y="1900825"/>
            <a:ext cx="3487126" cy="3056676"/>
          </a:xfrm>
          <a:prstGeom prst="rect">
            <a:avLst/>
          </a:prstGeom>
          <a:noFill/>
          <a:ln>
            <a:noFill/>
          </a:ln>
        </p:spPr>
      </p:pic>
      <p:sp>
        <p:nvSpPr>
          <p:cNvPr id="66" name="Google Shape;66;p14"/>
          <p:cNvSpPr txBox="1"/>
          <p:nvPr>
            <p:ph idx="1" type="subTitle"/>
          </p:nvPr>
        </p:nvSpPr>
        <p:spPr>
          <a:xfrm>
            <a:off x="266175" y="235425"/>
            <a:ext cx="8751300" cy="44214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2"/>
              </a:buClr>
              <a:buSzPts val="1100"/>
              <a:buFont typeface="Arial"/>
              <a:buNone/>
            </a:pPr>
            <a:r>
              <a:rPr b="1" lang="fr" sz="2800">
                <a:solidFill>
                  <a:srgbClr val="000000"/>
                </a:solidFill>
                <a:latin typeface="Calibri"/>
                <a:ea typeface="Calibri"/>
                <a:cs typeface="Calibri"/>
                <a:sym typeface="Calibri"/>
              </a:rPr>
              <a:t>5 consignes</a:t>
            </a:r>
            <a:r>
              <a:rPr lang="fr" sz="2800">
                <a:latin typeface="Calibri"/>
                <a:ea typeface="Calibri"/>
                <a:cs typeface="Calibri"/>
                <a:sym typeface="Calibri"/>
              </a:rPr>
              <a:t> vont vous être données. </a:t>
            </a:r>
            <a:endParaRPr sz="2800">
              <a:latin typeface="Calibri"/>
              <a:ea typeface="Calibri"/>
              <a:cs typeface="Calibri"/>
              <a:sym typeface="Calibri"/>
            </a:endParaRPr>
          </a:p>
          <a:p>
            <a:pPr indent="0" lvl="0" marL="0" rtl="0">
              <a:lnSpc>
                <a:spcPct val="115000"/>
              </a:lnSpc>
              <a:spcBef>
                <a:spcPts val="1600"/>
              </a:spcBef>
              <a:spcAft>
                <a:spcPts val="0"/>
              </a:spcAft>
              <a:buClr>
                <a:schemeClr val="dk2"/>
              </a:buClr>
              <a:buSzPts val="1100"/>
              <a:buFont typeface="Arial"/>
              <a:buNone/>
            </a:pPr>
            <a:r>
              <a:rPr lang="fr" sz="2800">
                <a:latin typeface="Calibri"/>
                <a:ea typeface="Calibri"/>
                <a:cs typeface="Calibri"/>
                <a:sym typeface="Calibri"/>
              </a:rPr>
              <a:t>Vous devez les suivre à la lettre et </a:t>
            </a:r>
            <a:endParaRPr sz="2800">
              <a:latin typeface="Calibri"/>
              <a:ea typeface="Calibri"/>
              <a:cs typeface="Calibri"/>
              <a:sym typeface="Calibri"/>
            </a:endParaRPr>
          </a:p>
          <a:p>
            <a:pPr indent="0" lvl="0" marL="0" rtl="0">
              <a:lnSpc>
                <a:spcPct val="115000"/>
              </a:lnSpc>
              <a:spcBef>
                <a:spcPts val="1600"/>
              </a:spcBef>
              <a:spcAft>
                <a:spcPts val="0"/>
              </a:spcAft>
              <a:buClr>
                <a:schemeClr val="dk2"/>
              </a:buClr>
              <a:buSzPts val="1100"/>
              <a:buFont typeface="Arial"/>
              <a:buNone/>
            </a:pPr>
            <a:r>
              <a:rPr b="1" lang="fr" sz="2800">
                <a:solidFill>
                  <a:srgbClr val="000000"/>
                </a:solidFill>
                <a:latin typeface="Calibri"/>
                <a:ea typeface="Calibri"/>
                <a:cs typeface="Calibri"/>
                <a:sym typeface="Calibri"/>
              </a:rPr>
              <a:t>noter</a:t>
            </a:r>
            <a:r>
              <a:rPr lang="fr" sz="2800">
                <a:latin typeface="Calibri"/>
                <a:ea typeface="Calibri"/>
                <a:cs typeface="Calibri"/>
                <a:sym typeface="Calibri"/>
              </a:rPr>
              <a:t> vos réponses </a:t>
            </a:r>
            <a:r>
              <a:rPr b="1" lang="fr" sz="2800">
                <a:solidFill>
                  <a:srgbClr val="000000"/>
                </a:solidFill>
                <a:latin typeface="Calibri"/>
                <a:ea typeface="Calibri"/>
                <a:cs typeface="Calibri"/>
                <a:sym typeface="Calibri"/>
              </a:rPr>
              <a:t>sur votre feuille.</a:t>
            </a:r>
            <a:r>
              <a:rPr lang="fr" sz="2800">
                <a:latin typeface="Calibri"/>
                <a:ea typeface="Calibri"/>
                <a:cs typeface="Calibri"/>
                <a:sym typeface="Calibri"/>
              </a:rPr>
              <a:t> </a:t>
            </a:r>
            <a:endParaRPr sz="2800">
              <a:latin typeface="Calibri"/>
              <a:ea typeface="Calibri"/>
              <a:cs typeface="Calibri"/>
              <a:sym typeface="Calibri"/>
            </a:endParaRPr>
          </a:p>
          <a:p>
            <a:pPr indent="0" lvl="0" marL="0" rtl="0">
              <a:lnSpc>
                <a:spcPct val="115000"/>
              </a:lnSpc>
              <a:spcBef>
                <a:spcPts val="1600"/>
              </a:spcBef>
              <a:spcAft>
                <a:spcPts val="0"/>
              </a:spcAft>
              <a:buClr>
                <a:schemeClr val="dk2"/>
              </a:buClr>
              <a:buSzPts val="1100"/>
              <a:buFont typeface="Arial"/>
              <a:buNone/>
            </a:pPr>
            <a:r>
              <a:rPr lang="fr" sz="2800">
                <a:solidFill>
                  <a:srgbClr val="FFFFFF"/>
                </a:solidFill>
                <a:latin typeface="Calibri"/>
                <a:ea typeface="Calibri"/>
                <a:cs typeface="Calibri"/>
                <a:sym typeface="Calibri"/>
              </a:rPr>
              <a:t>`</a:t>
            </a:r>
            <a:endParaRPr sz="2800">
              <a:solidFill>
                <a:srgbClr val="FFFFFF"/>
              </a:solidFill>
              <a:latin typeface="Calibri"/>
              <a:ea typeface="Calibri"/>
              <a:cs typeface="Calibri"/>
              <a:sym typeface="Calibri"/>
            </a:endParaRPr>
          </a:p>
          <a:p>
            <a:pPr indent="0" lvl="0" marL="0" rtl="0">
              <a:lnSpc>
                <a:spcPct val="115000"/>
              </a:lnSpc>
              <a:spcBef>
                <a:spcPts val="1600"/>
              </a:spcBef>
              <a:spcAft>
                <a:spcPts val="0"/>
              </a:spcAft>
              <a:buClr>
                <a:schemeClr val="dk2"/>
              </a:buClr>
              <a:buSzPts val="1100"/>
              <a:buFont typeface="Arial"/>
              <a:buNone/>
            </a:pPr>
            <a:r>
              <a:rPr lang="fr" sz="2800">
                <a:solidFill>
                  <a:srgbClr val="FFFFFF"/>
                </a:solidFill>
                <a:latin typeface="Calibri"/>
                <a:ea typeface="Calibri"/>
                <a:cs typeface="Calibri"/>
                <a:sym typeface="Calibri"/>
              </a:rPr>
              <a:t>Ce travail doit se faire </a:t>
            </a:r>
            <a:r>
              <a:rPr b="1" lang="fr" sz="2800">
                <a:solidFill>
                  <a:srgbClr val="FFFFFF"/>
                </a:solidFill>
                <a:latin typeface="Calibri"/>
                <a:ea typeface="Calibri"/>
                <a:cs typeface="Calibri"/>
                <a:sym typeface="Calibri"/>
              </a:rPr>
              <a:t>seul</a:t>
            </a:r>
            <a:endParaRPr b="1" sz="2800">
              <a:solidFill>
                <a:srgbClr val="FFFFFF"/>
              </a:solidFill>
              <a:latin typeface="Calibri"/>
              <a:ea typeface="Calibri"/>
              <a:cs typeface="Calibri"/>
              <a:sym typeface="Calibri"/>
            </a:endParaRPr>
          </a:p>
          <a:p>
            <a:pPr indent="0" lvl="0" marL="0" rtl="0">
              <a:lnSpc>
                <a:spcPct val="115000"/>
              </a:lnSpc>
              <a:spcBef>
                <a:spcPts val="1600"/>
              </a:spcBef>
              <a:spcAft>
                <a:spcPts val="1600"/>
              </a:spcAft>
              <a:buClr>
                <a:schemeClr val="dk2"/>
              </a:buClr>
              <a:buSzPts val="1100"/>
              <a:buFont typeface="Arial"/>
              <a:buNone/>
            </a:pPr>
            <a:r>
              <a:rPr lang="fr" sz="2800">
                <a:solidFill>
                  <a:srgbClr val="FFFFFF"/>
                </a:solidFill>
                <a:latin typeface="Calibri"/>
                <a:ea typeface="Calibri"/>
                <a:cs typeface="Calibri"/>
                <a:sym typeface="Calibri"/>
              </a:rPr>
              <a:t> et en </a:t>
            </a:r>
            <a:r>
              <a:rPr b="1" lang="fr" sz="2800">
                <a:solidFill>
                  <a:srgbClr val="FFFFFF"/>
                </a:solidFill>
                <a:latin typeface="Calibri"/>
                <a:ea typeface="Calibri"/>
                <a:cs typeface="Calibri"/>
                <a:sym typeface="Calibri"/>
              </a:rPr>
              <a:t>silence!</a:t>
            </a:r>
            <a:r>
              <a:rPr lang="f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ctrTitle"/>
          </p:nvPr>
        </p:nvSpPr>
        <p:spPr>
          <a:xfrm>
            <a:off x="480150" y="329450"/>
            <a:ext cx="8183700" cy="8610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i="1" lang="fr">
                <a:latin typeface="Calibri"/>
                <a:ea typeface="Calibri"/>
                <a:cs typeface="Calibri"/>
                <a:sym typeface="Calibri"/>
              </a:rPr>
              <a:t>Consigne 1 :</a:t>
            </a:r>
            <a:endParaRPr i="1">
              <a:latin typeface="Calibri"/>
              <a:ea typeface="Calibri"/>
              <a:cs typeface="Calibri"/>
              <a:sym typeface="Calibri"/>
            </a:endParaRPr>
          </a:p>
        </p:txBody>
      </p:sp>
      <p:sp>
        <p:nvSpPr>
          <p:cNvPr id="72" name="Google Shape;72;p15"/>
          <p:cNvSpPr txBox="1"/>
          <p:nvPr>
            <p:ph idx="1" type="subTitle"/>
          </p:nvPr>
        </p:nvSpPr>
        <p:spPr>
          <a:xfrm>
            <a:off x="480150" y="1335113"/>
            <a:ext cx="8183700" cy="66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sz="2800"/>
              <a:t>Quel est l’</a:t>
            </a:r>
            <a:r>
              <a:rPr b="1" lang="fr" sz="2800">
                <a:solidFill>
                  <a:srgbClr val="000000"/>
                </a:solidFill>
              </a:rPr>
              <a:t>endroit</a:t>
            </a:r>
            <a:r>
              <a:rPr lang="fr" sz="2800"/>
              <a:t> où tu te sens </a:t>
            </a:r>
            <a:r>
              <a:rPr b="1" lang="fr" sz="2800">
                <a:solidFill>
                  <a:srgbClr val="000000"/>
                </a:solidFill>
              </a:rPr>
              <a:t>le mieux </a:t>
            </a:r>
            <a:r>
              <a:rPr lang="fr" sz="2800"/>
              <a:t>?</a:t>
            </a:r>
            <a:endParaRPr sz="2800"/>
          </a:p>
        </p:txBody>
      </p:sp>
      <p:pic>
        <p:nvPicPr>
          <p:cNvPr id="73" name="Google Shape;73;p15"/>
          <p:cNvPicPr preferRelativeResize="0"/>
          <p:nvPr/>
        </p:nvPicPr>
        <p:blipFill>
          <a:blip r:embed="rId3">
            <a:alphaModFix/>
          </a:blip>
          <a:stretch>
            <a:fillRect/>
          </a:stretch>
        </p:blipFill>
        <p:spPr>
          <a:xfrm>
            <a:off x="5990275" y="2149075"/>
            <a:ext cx="2673574" cy="26735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ctrTitle"/>
          </p:nvPr>
        </p:nvSpPr>
        <p:spPr>
          <a:xfrm>
            <a:off x="480150" y="289325"/>
            <a:ext cx="8183700" cy="8082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i="1" lang="fr">
                <a:latin typeface="Calibri"/>
                <a:ea typeface="Calibri"/>
                <a:cs typeface="Calibri"/>
                <a:sym typeface="Calibri"/>
              </a:rPr>
              <a:t>Consigne 2 :</a:t>
            </a:r>
            <a:endParaRPr i="1">
              <a:latin typeface="Calibri"/>
              <a:ea typeface="Calibri"/>
              <a:cs typeface="Calibri"/>
              <a:sym typeface="Calibri"/>
            </a:endParaRPr>
          </a:p>
        </p:txBody>
      </p:sp>
      <p:sp>
        <p:nvSpPr>
          <p:cNvPr id="79" name="Google Shape;79;p16"/>
          <p:cNvSpPr txBox="1"/>
          <p:nvPr>
            <p:ph idx="1" type="subTitle"/>
          </p:nvPr>
        </p:nvSpPr>
        <p:spPr>
          <a:xfrm>
            <a:off x="480150" y="1291775"/>
            <a:ext cx="8183700" cy="86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sz="2800"/>
              <a:t>En </a:t>
            </a:r>
            <a:r>
              <a:rPr b="1" lang="fr" sz="2800">
                <a:solidFill>
                  <a:srgbClr val="000000"/>
                </a:solidFill>
              </a:rPr>
              <a:t>deux colonnes</a:t>
            </a:r>
            <a:r>
              <a:rPr lang="fr" sz="2800"/>
              <a:t>, note les </a:t>
            </a:r>
            <a:r>
              <a:rPr b="1" lang="fr" sz="2800">
                <a:solidFill>
                  <a:srgbClr val="000000"/>
                </a:solidFill>
              </a:rPr>
              <a:t>26 lettres</a:t>
            </a:r>
            <a:r>
              <a:rPr lang="fr" sz="2800"/>
              <a:t> de l’alphabet.</a:t>
            </a:r>
            <a:endParaRPr sz="2800"/>
          </a:p>
        </p:txBody>
      </p:sp>
      <p:pic>
        <p:nvPicPr>
          <p:cNvPr id="80" name="Google Shape;80;p16"/>
          <p:cNvPicPr preferRelativeResize="0"/>
          <p:nvPr/>
        </p:nvPicPr>
        <p:blipFill>
          <a:blip r:embed="rId3">
            <a:alphaModFix/>
          </a:blip>
          <a:stretch>
            <a:fillRect/>
          </a:stretch>
        </p:blipFill>
        <p:spPr>
          <a:xfrm>
            <a:off x="5664212" y="2440026"/>
            <a:ext cx="1584865" cy="1958125"/>
          </a:xfrm>
          <a:prstGeom prst="rect">
            <a:avLst/>
          </a:prstGeom>
          <a:noFill/>
          <a:ln>
            <a:noFill/>
          </a:ln>
        </p:spPr>
      </p:pic>
      <p:pic>
        <p:nvPicPr>
          <p:cNvPr id="81" name="Google Shape;81;p16"/>
          <p:cNvPicPr preferRelativeResize="0"/>
          <p:nvPr/>
        </p:nvPicPr>
        <p:blipFill>
          <a:blip r:embed="rId4">
            <a:alphaModFix/>
          </a:blip>
          <a:stretch>
            <a:fillRect/>
          </a:stretch>
        </p:blipFill>
        <p:spPr>
          <a:xfrm>
            <a:off x="7277500" y="2220175"/>
            <a:ext cx="1448599" cy="1901776"/>
          </a:xfrm>
          <a:prstGeom prst="rect">
            <a:avLst/>
          </a:prstGeom>
          <a:noFill/>
          <a:ln>
            <a:noFill/>
          </a:ln>
        </p:spPr>
      </p:pic>
      <p:pic>
        <p:nvPicPr>
          <p:cNvPr id="82" name="Google Shape;82;p16"/>
          <p:cNvPicPr preferRelativeResize="0"/>
          <p:nvPr/>
        </p:nvPicPr>
        <p:blipFill>
          <a:blip r:embed="rId5">
            <a:alphaModFix/>
          </a:blip>
          <a:stretch>
            <a:fillRect/>
          </a:stretch>
        </p:blipFill>
        <p:spPr>
          <a:xfrm rot="-12">
            <a:off x="3639080" y="2938121"/>
            <a:ext cx="1872717" cy="17264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ctrTitle"/>
          </p:nvPr>
        </p:nvSpPr>
        <p:spPr>
          <a:xfrm>
            <a:off x="480150" y="226100"/>
            <a:ext cx="8183700" cy="8610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i="1" lang="fr">
                <a:latin typeface="Calibri"/>
                <a:ea typeface="Calibri"/>
                <a:cs typeface="Calibri"/>
                <a:sym typeface="Calibri"/>
              </a:rPr>
              <a:t>Consigne 3 :</a:t>
            </a:r>
            <a:endParaRPr i="1">
              <a:latin typeface="Calibri"/>
              <a:ea typeface="Calibri"/>
              <a:cs typeface="Calibri"/>
              <a:sym typeface="Calibri"/>
            </a:endParaRPr>
          </a:p>
        </p:txBody>
      </p:sp>
      <p:sp>
        <p:nvSpPr>
          <p:cNvPr id="88" name="Google Shape;88;p17"/>
          <p:cNvSpPr txBox="1"/>
          <p:nvPr>
            <p:ph idx="1" type="subTitle"/>
          </p:nvPr>
        </p:nvSpPr>
        <p:spPr>
          <a:xfrm>
            <a:off x="480150" y="1180100"/>
            <a:ext cx="8183700" cy="2364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sz="2800"/>
              <a:t>Pour </a:t>
            </a:r>
            <a:r>
              <a:rPr b="1" lang="fr" sz="2800">
                <a:solidFill>
                  <a:srgbClr val="000000"/>
                </a:solidFill>
              </a:rPr>
              <a:t>chaque lettre</a:t>
            </a:r>
            <a:r>
              <a:rPr lang="fr" sz="2800"/>
              <a:t>, trouve un </a:t>
            </a:r>
            <a:r>
              <a:rPr b="1" lang="fr" sz="2800">
                <a:solidFill>
                  <a:srgbClr val="000000"/>
                </a:solidFill>
              </a:rPr>
              <a:t>nom commun</a:t>
            </a:r>
            <a:r>
              <a:rPr lang="fr" sz="2800"/>
              <a:t> qui commence par cette lettre.   </a:t>
            </a:r>
            <a:endParaRPr sz="2800"/>
          </a:p>
          <a:p>
            <a:pPr indent="0" lvl="0" marL="0">
              <a:spcBef>
                <a:spcPts val="0"/>
              </a:spcBef>
              <a:spcAft>
                <a:spcPts val="0"/>
              </a:spcAft>
              <a:buNone/>
            </a:pPr>
            <a:r>
              <a:t/>
            </a:r>
            <a:endParaRPr sz="2800"/>
          </a:p>
          <a:p>
            <a:pPr indent="0" lvl="0" marL="0">
              <a:spcBef>
                <a:spcPts val="0"/>
              </a:spcBef>
              <a:spcAft>
                <a:spcPts val="0"/>
              </a:spcAft>
              <a:buNone/>
            </a:pPr>
            <a:r>
              <a:rPr lang="fr" sz="2800"/>
              <a:t>   </a:t>
            </a:r>
            <a:endParaRPr sz="2800"/>
          </a:p>
          <a:p>
            <a:pPr indent="0" lvl="0" marL="0">
              <a:spcBef>
                <a:spcPts val="0"/>
              </a:spcBef>
              <a:spcAft>
                <a:spcPts val="0"/>
              </a:spcAft>
              <a:buNone/>
            </a:pPr>
            <a:r>
              <a:rPr lang="fr" sz="2800">
                <a:solidFill>
                  <a:srgbClr val="FFFFFF"/>
                </a:solidFill>
              </a:rPr>
              <a:t>Pas de </a:t>
            </a:r>
            <a:r>
              <a:rPr lang="fr" sz="2800">
                <a:solidFill>
                  <a:srgbClr val="FFFFFF"/>
                </a:solidFill>
              </a:rPr>
              <a:t>grossièreté</a:t>
            </a:r>
            <a:r>
              <a:rPr lang="fr" sz="2800">
                <a:solidFill>
                  <a:srgbClr val="FFFFFF"/>
                </a:solidFill>
              </a:rPr>
              <a:t> ! </a:t>
            </a:r>
            <a:endParaRPr sz="2800">
              <a:solidFill>
                <a:srgbClr val="FFFFFF"/>
              </a:solidFill>
            </a:endParaRPr>
          </a:p>
        </p:txBody>
      </p:sp>
      <p:pic>
        <p:nvPicPr>
          <p:cNvPr id="89" name="Google Shape;89;p17"/>
          <p:cNvPicPr preferRelativeResize="0"/>
          <p:nvPr/>
        </p:nvPicPr>
        <p:blipFill>
          <a:blip r:embed="rId3">
            <a:alphaModFix/>
          </a:blip>
          <a:stretch>
            <a:fillRect/>
          </a:stretch>
        </p:blipFill>
        <p:spPr>
          <a:xfrm>
            <a:off x="5979775" y="2082500"/>
            <a:ext cx="2611574" cy="26115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ctrTitle"/>
          </p:nvPr>
        </p:nvSpPr>
        <p:spPr>
          <a:xfrm>
            <a:off x="485875" y="237650"/>
            <a:ext cx="8183700" cy="746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i="1" lang="fr">
                <a:latin typeface="Calibri"/>
                <a:ea typeface="Calibri"/>
                <a:cs typeface="Calibri"/>
                <a:sym typeface="Calibri"/>
              </a:rPr>
              <a:t>Consigne 4 :</a:t>
            </a:r>
            <a:endParaRPr i="1">
              <a:latin typeface="Calibri"/>
              <a:ea typeface="Calibri"/>
              <a:cs typeface="Calibri"/>
              <a:sym typeface="Calibri"/>
            </a:endParaRPr>
          </a:p>
        </p:txBody>
      </p:sp>
      <p:sp>
        <p:nvSpPr>
          <p:cNvPr id="95" name="Google Shape;95;p18"/>
          <p:cNvSpPr txBox="1"/>
          <p:nvPr>
            <p:ph idx="1" type="subTitle"/>
          </p:nvPr>
        </p:nvSpPr>
        <p:spPr>
          <a:xfrm>
            <a:off x="480150" y="1149150"/>
            <a:ext cx="8183700" cy="9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sz="2800"/>
              <a:t>Note quatre de tes </a:t>
            </a:r>
            <a:r>
              <a:rPr b="1" lang="fr" sz="2800">
                <a:solidFill>
                  <a:srgbClr val="000000"/>
                </a:solidFill>
              </a:rPr>
              <a:t>défauts</a:t>
            </a:r>
            <a:r>
              <a:rPr lang="fr" sz="2800">
                <a:solidFill>
                  <a:srgbClr val="666666"/>
                </a:solidFill>
              </a:rPr>
              <a:t>,</a:t>
            </a:r>
            <a:r>
              <a:rPr lang="fr" sz="2800"/>
              <a:t> qu’ils soient </a:t>
            </a:r>
            <a:r>
              <a:rPr b="1" lang="fr" sz="2800">
                <a:solidFill>
                  <a:srgbClr val="000000"/>
                </a:solidFill>
              </a:rPr>
              <a:t>physiques</a:t>
            </a:r>
            <a:r>
              <a:rPr lang="fr" sz="2800"/>
              <a:t> ou qu’ils concernent </a:t>
            </a:r>
            <a:r>
              <a:rPr b="1" lang="fr" sz="2800">
                <a:solidFill>
                  <a:srgbClr val="000000"/>
                </a:solidFill>
              </a:rPr>
              <a:t>ton caractère</a:t>
            </a:r>
            <a:r>
              <a:rPr lang="fr" sz="2800"/>
              <a:t>…  </a:t>
            </a:r>
            <a:endParaRPr sz="2800"/>
          </a:p>
        </p:txBody>
      </p:sp>
      <p:pic>
        <p:nvPicPr>
          <p:cNvPr id="96" name="Google Shape;96;p18"/>
          <p:cNvPicPr preferRelativeResize="0"/>
          <p:nvPr/>
        </p:nvPicPr>
        <p:blipFill>
          <a:blip r:embed="rId3">
            <a:alphaModFix/>
          </a:blip>
          <a:stretch>
            <a:fillRect/>
          </a:stretch>
        </p:blipFill>
        <p:spPr>
          <a:xfrm>
            <a:off x="4860050" y="1777125"/>
            <a:ext cx="3902499" cy="29756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ctrTitle"/>
          </p:nvPr>
        </p:nvSpPr>
        <p:spPr>
          <a:xfrm>
            <a:off x="480150" y="175650"/>
            <a:ext cx="8183700" cy="787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i="1" lang="fr">
                <a:latin typeface="Calibri"/>
                <a:ea typeface="Calibri"/>
                <a:cs typeface="Calibri"/>
                <a:sym typeface="Calibri"/>
              </a:rPr>
              <a:t>Consigne 5 :</a:t>
            </a:r>
            <a:endParaRPr i="1">
              <a:latin typeface="Calibri"/>
              <a:ea typeface="Calibri"/>
              <a:cs typeface="Calibri"/>
              <a:sym typeface="Calibri"/>
            </a:endParaRPr>
          </a:p>
        </p:txBody>
      </p:sp>
      <p:sp>
        <p:nvSpPr>
          <p:cNvPr id="102" name="Google Shape;102;p19"/>
          <p:cNvSpPr txBox="1"/>
          <p:nvPr>
            <p:ph idx="1" type="subTitle"/>
          </p:nvPr>
        </p:nvSpPr>
        <p:spPr>
          <a:xfrm>
            <a:off x="480150" y="1024275"/>
            <a:ext cx="8183700" cy="3687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fr" sz="2800"/>
              <a:t>En utilisant </a:t>
            </a:r>
            <a:r>
              <a:rPr b="1" lang="fr" sz="2800">
                <a:solidFill>
                  <a:srgbClr val="000000"/>
                </a:solidFill>
              </a:rPr>
              <a:t>ton lieu</a:t>
            </a:r>
            <a:r>
              <a:rPr lang="fr" sz="2800"/>
              <a:t> préféré, </a:t>
            </a:r>
            <a:r>
              <a:rPr b="1" lang="fr" sz="2800">
                <a:solidFill>
                  <a:srgbClr val="000000"/>
                </a:solidFill>
              </a:rPr>
              <a:t>20 mots</a:t>
            </a:r>
            <a:r>
              <a:rPr lang="fr" sz="2800"/>
              <a:t> sur les 26 et en </a:t>
            </a:r>
            <a:r>
              <a:rPr lang="fr" sz="2800"/>
              <a:t>faisant</a:t>
            </a:r>
            <a:r>
              <a:rPr lang="fr" sz="2800"/>
              <a:t> de </a:t>
            </a:r>
            <a:r>
              <a:rPr b="1" lang="fr" sz="2800">
                <a:solidFill>
                  <a:srgbClr val="000000"/>
                </a:solidFill>
              </a:rPr>
              <a:t>tes défauts</a:t>
            </a:r>
            <a:r>
              <a:rPr lang="fr" sz="2800"/>
              <a:t> tes plus belles qualités, rédige une </a:t>
            </a:r>
            <a:r>
              <a:rPr b="1" lang="fr" sz="2800">
                <a:solidFill>
                  <a:srgbClr val="FF00FF"/>
                </a:solidFill>
              </a:rPr>
              <a:t>lettre d’amour</a:t>
            </a:r>
            <a:r>
              <a:rPr lang="fr" sz="2800"/>
              <a:t> passionnée </a:t>
            </a:r>
            <a:r>
              <a:rPr b="1" lang="fr" sz="2800">
                <a:solidFill>
                  <a:srgbClr val="000000"/>
                </a:solidFill>
              </a:rPr>
              <a:t>à toi-même</a:t>
            </a:r>
            <a:r>
              <a:rPr lang="fr" sz="2800">
                <a:solidFill>
                  <a:srgbClr val="000000"/>
                </a:solidFill>
              </a:rPr>
              <a:t> !</a:t>
            </a:r>
            <a:r>
              <a:rPr lang="fr" sz="2800">
                <a:solidFill>
                  <a:srgbClr val="FFFFFF"/>
                </a:solidFill>
              </a:rPr>
              <a:t> ``</a:t>
            </a:r>
            <a:endParaRPr sz="2800">
              <a:solidFill>
                <a:srgbClr val="FFFFFF"/>
              </a:solidFill>
            </a:endParaRPr>
          </a:p>
          <a:p>
            <a:pPr indent="0" lvl="0" marL="0">
              <a:spcBef>
                <a:spcPts val="0"/>
              </a:spcBef>
              <a:spcAft>
                <a:spcPts val="0"/>
              </a:spcAft>
              <a:buNone/>
            </a:pPr>
            <a:r>
              <a:t/>
            </a:r>
            <a:endParaRPr sz="2800">
              <a:solidFill>
                <a:srgbClr val="FFFFFF"/>
              </a:solidFill>
            </a:endParaRPr>
          </a:p>
          <a:p>
            <a:pPr indent="0" lvl="0" marL="0">
              <a:spcBef>
                <a:spcPts val="0"/>
              </a:spcBef>
              <a:spcAft>
                <a:spcPts val="0"/>
              </a:spcAft>
              <a:buNone/>
            </a:pPr>
            <a:r>
              <a:rPr lang="fr">
                <a:solidFill>
                  <a:srgbClr val="FFFFFF"/>
                </a:solidFill>
              </a:rPr>
              <a:t>L</a:t>
            </a:r>
            <a:r>
              <a:rPr lang="fr">
                <a:solidFill>
                  <a:srgbClr val="FFFFFF"/>
                </a:solidFill>
              </a:rPr>
              <a:t>e but est de </a:t>
            </a:r>
            <a:r>
              <a:rPr b="1" lang="fr">
                <a:solidFill>
                  <a:srgbClr val="FFFFFF"/>
                </a:solidFill>
              </a:rPr>
              <a:t>s’amuser</a:t>
            </a:r>
            <a:r>
              <a:rPr lang="fr">
                <a:solidFill>
                  <a:srgbClr val="FFFFFF"/>
                </a:solidFill>
              </a:rPr>
              <a:t> :</a:t>
            </a:r>
            <a:endParaRPr>
              <a:solidFill>
                <a:srgbClr val="FFFFFF"/>
              </a:solidFill>
            </a:endParaRPr>
          </a:p>
          <a:p>
            <a:pPr indent="0" lvl="0" marL="0">
              <a:spcBef>
                <a:spcPts val="0"/>
              </a:spcBef>
              <a:spcAft>
                <a:spcPts val="0"/>
              </a:spcAft>
              <a:buNone/>
            </a:pPr>
            <a:r>
              <a:rPr lang="fr">
                <a:solidFill>
                  <a:srgbClr val="FFFFFF"/>
                </a:solidFill>
              </a:rPr>
              <a:t>pas de points !</a:t>
            </a:r>
            <a:endParaRPr>
              <a:solidFill>
                <a:srgbClr val="FFFFFF"/>
              </a:solidFill>
            </a:endParaRPr>
          </a:p>
          <a:p>
            <a:pPr indent="0" lvl="0" marL="0">
              <a:spcBef>
                <a:spcPts val="0"/>
              </a:spcBef>
              <a:spcAft>
                <a:spcPts val="0"/>
              </a:spcAft>
              <a:buNone/>
            </a:pPr>
            <a:r>
              <a:t/>
            </a:r>
            <a:endParaRPr>
              <a:solidFill>
                <a:srgbClr val="FFFFFF"/>
              </a:solidFill>
            </a:endParaRPr>
          </a:p>
          <a:p>
            <a:pPr indent="0" lvl="0" marL="0">
              <a:spcBef>
                <a:spcPts val="0"/>
              </a:spcBef>
              <a:spcAft>
                <a:spcPts val="0"/>
              </a:spcAft>
              <a:buNone/>
            </a:pPr>
            <a:r>
              <a:rPr b="1" lang="fr">
                <a:solidFill>
                  <a:srgbClr val="FFFFFF"/>
                </a:solidFill>
              </a:rPr>
              <a:t>Personne</a:t>
            </a:r>
            <a:r>
              <a:rPr lang="fr">
                <a:solidFill>
                  <a:srgbClr val="FFFFFF"/>
                </a:solidFill>
              </a:rPr>
              <a:t> ne sera obligé de </a:t>
            </a:r>
            <a:endParaRPr>
              <a:solidFill>
                <a:srgbClr val="FFFFFF"/>
              </a:solidFill>
            </a:endParaRPr>
          </a:p>
          <a:p>
            <a:pPr indent="0" lvl="0" marL="0">
              <a:spcBef>
                <a:spcPts val="0"/>
              </a:spcBef>
              <a:spcAft>
                <a:spcPts val="0"/>
              </a:spcAft>
              <a:buNone/>
            </a:pPr>
            <a:r>
              <a:rPr lang="fr">
                <a:solidFill>
                  <a:srgbClr val="FFFFFF"/>
                </a:solidFill>
              </a:rPr>
              <a:t>lire sa lettre à la classe.</a:t>
            </a:r>
            <a:endParaRPr>
              <a:solidFill>
                <a:srgbClr val="FFFFFF"/>
              </a:solidFill>
            </a:endParaRPr>
          </a:p>
        </p:txBody>
      </p:sp>
      <p:pic>
        <p:nvPicPr>
          <p:cNvPr id="103" name="Google Shape;103;p19"/>
          <p:cNvPicPr preferRelativeResize="0"/>
          <p:nvPr/>
        </p:nvPicPr>
        <p:blipFill>
          <a:blip r:embed="rId3">
            <a:alphaModFix/>
          </a:blip>
          <a:stretch>
            <a:fillRect/>
          </a:stretch>
        </p:blipFill>
        <p:spPr>
          <a:xfrm rot="291623">
            <a:off x="5049850" y="2548500"/>
            <a:ext cx="3748962" cy="22669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