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20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E4C8-19BD-C244-83E2-F38F2756251C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5E9B-3CFC-8641-A4CE-5175F8B66F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13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E4C8-19BD-C244-83E2-F38F2756251C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5E9B-3CFC-8641-A4CE-5175F8B66F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00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E4C8-19BD-C244-83E2-F38F2756251C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5E9B-3CFC-8641-A4CE-5175F8B66F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78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E4C8-19BD-C244-83E2-F38F2756251C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5E9B-3CFC-8641-A4CE-5175F8B66F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692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E4C8-19BD-C244-83E2-F38F2756251C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5E9B-3CFC-8641-A4CE-5175F8B66F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24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E4C8-19BD-C244-83E2-F38F2756251C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5E9B-3CFC-8641-A4CE-5175F8B66F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41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E4C8-19BD-C244-83E2-F38F2756251C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5E9B-3CFC-8641-A4CE-5175F8B66F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43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E4C8-19BD-C244-83E2-F38F2756251C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5E9B-3CFC-8641-A4CE-5175F8B66F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0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E4C8-19BD-C244-83E2-F38F2756251C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5E9B-3CFC-8641-A4CE-5175F8B66F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07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E4C8-19BD-C244-83E2-F38F2756251C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5E9B-3CFC-8641-A4CE-5175F8B66F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98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E4C8-19BD-C244-83E2-F38F2756251C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5E9B-3CFC-8641-A4CE-5175F8B66F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1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BE4C8-19BD-C244-83E2-F38F2756251C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B5E9B-3CFC-8641-A4CE-5175F8B66F1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84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441938" y="199163"/>
            <a:ext cx="87805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ootlight MT Light" charset="0"/>
                <a:ea typeface="Footlight MT Light" charset="0"/>
                <a:cs typeface="Footlight MT Light" charset="0"/>
              </a:rPr>
              <a:t>Le verbe </a:t>
            </a:r>
            <a:r>
              <a:rPr lang="nl-BE" sz="32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Footlight MT Light" charset="0"/>
                <a:ea typeface="Footlight MT Light" charset="0"/>
                <a:cs typeface="Footlight MT Light" charset="0"/>
              </a:rPr>
              <a:t>être et avoir au présent</a:t>
            </a:r>
            <a:endParaRPr lang="fr-FR" sz="3200" u="sng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Footlight MT Light" charset="0"/>
              <a:ea typeface="Footlight MT Light" charset="0"/>
              <a:cs typeface="Footlight MT Light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56491" y="1512277"/>
            <a:ext cx="3387969" cy="5228493"/>
          </a:xfrm>
          <a:prstGeom prst="round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776044" y="1125415"/>
            <a:ext cx="1148862" cy="52322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pple Chancery" charset="0"/>
                <a:ea typeface="Apple Chancery" charset="0"/>
                <a:cs typeface="Apple Chancery" charset="0"/>
              </a:rPr>
              <a:t>Avoir</a:t>
            </a:r>
            <a:endParaRPr lang="fr-FR" sz="2800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63902" y="2017049"/>
            <a:ext cx="2615780" cy="4262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accent1">
                    <a:lumMod val="75000"/>
                  </a:schemeClr>
                </a:solidFill>
              </a:rPr>
              <a:t>J’   </a:t>
            </a:r>
            <a:r>
              <a:rPr lang="fr-FR" sz="4000" dirty="0" smtClean="0">
                <a:solidFill>
                  <a:srgbClr val="FF0000"/>
                </a:solidFill>
              </a:rPr>
              <a:t>ai</a:t>
            </a:r>
          </a:p>
          <a:p>
            <a:pPr algn="ctr"/>
            <a:r>
              <a:rPr lang="fr-FR" sz="4000" dirty="0" smtClean="0">
                <a:solidFill>
                  <a:schemeClr val="accent1">
                    <a:lumMod val="75000"/>
                  </a:schemeClr>
                </a:solidFill>
              </a:rPr>
              <a:t>Tu </a:t>
            </a:r>
            <a:r>
              <a:rPr lang="fr-FR" sz="4000" dirty="0" smtClean="0">
                <a:solidFill>
                  <a:srgbClr val="FF0000"/>
                </a:solidFill>
              </a:rPr>
              <a:t>  as</a:t>
            </a:r>
          </a:p>
          <a:p>
            <a:pPr algn="ctr"/>
            <a:r>
              <a:rPr lang="fr-FR" sz="4000" dirty="0" smtClean="0">
                <a:solidFill>
                  <a:schemeClr val="accent1">
                    <a:lumMod val="75000"/>
                  </a:schemeClr>
                </a:solidFill>
              </a:rPr>
              <a:t>Il</a:t>
            </a:r>
            <a:r>
              <a:rPr lang="fr-FR" sz="4000" dirty="0" smtClean="0">
                <a:solidFill>
                  <a:schemeClr val="accent6"/>
                </a:solidFill>
              </a:rPr>
              <a:t> </a:t>
            </a:r>
            <a:r>
              <a:rPr lang="fr-FR" sz="4000" dirty="0" smtClean="0"/>
              <a:t>   </a:t>
            </a:r>
            <a:r>
              <a:rPr lang="fr-FR" sz="4000" dirty="0" smtClean="0">
                <a:solidFill>
                  <a:srgbClr val="FF0000"/>
                </a:solidFill>
              </a:rPr>
              <a:t>a</a:t>
            </a:r>
          </a:p>
          <a:p>
            <a:pPr algn="ctr"/>
            <a:endParaRPr lang="fr-FR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3700" dirty="0" smtClean="0">
                <a:solidFill>
                  <a:schemeClr val="accent1">
                    <a:lumMod val="75000"/>
                  </a:schemeClr>
                </a:solidFill>
              </a:rPr>
              <a:t>Nous   </a:t>
            </a:r>
            <a:r>
              <a:rPr lang="fr-FR" sz="3700" dirty="0" smtClean="0">
                <a:solidFill>
                  <a:srgbClr val="FF0000"/>
                </a:solidFill>
              </a:rPr>
              <a:t>avons</a:t>
            </a:r>
          </a:p>
          <a:p>
            <a:pPr algn="ctr"/>
            <a:r>
              <a:rPr lang="fr-FR" sz="3700" dirty="0" smtClean="0">
                <a:solidFill>
                  <a:schemeClr val="accent1">
                    <a:lumMod val="75000"/>
                  </a:schemeClr>
                </a:solidFill>
              </a:rPr>
              <a:t>Vous</a:t>
            </a:r>
            <a:r>
              <a:rPr lang="fr-FR" sz="3700" dirty="0" smtClean="0"/>
              <a:t>   </a:t>
            </a:r>
            <a:r>
              <a:rPr lang="fr-FR" sz="3700" dirty="0" smtClean="0">
                <a:solidFill>
                  <a:srgbClr val="FF0000"/>
                </a:solidFill>
              </a:rPr>
              <a:t>avez</a:t>
            </a:r>
          </a:p>
          <a:p>
            <a:pPr algn="ctr"/>
            <a:r>
              <a:rPr lang="fr-FR" sz="3700" dirty="0" smtClean="0">
                <a:solidFill>
                  <a:schemeClr val="accent1">
                    <a:lumMod val="75000"/>
                  </a:schemeClr>
                </a:solidFill>
              </a:rPr>
              <a:t>Ils   </a:t>
            </a:r>
            <a:r>
              <a:rPr lang="fr-FR" sz="3700" dirty="0" smtClean="0">
                <a:solidFill>
                  <a:srgbClr val="FF0000"/>
                </a:solidFill>
              </a:rPr>
              <a:t>ont</a:t>
            </a:r>
            <a:endParaRPr lang="fr-FR" sz="3700" dirty="0">
              <a:solidFill>
                <a:srgbClr val="FF0000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967401" y="1805354"/>
            <a:ext cx="2808782" cy="4794738"/>
          </a:xfrm>
          <a:prstGeom prst="roundRect">
            <a:avLst/>
          </a:prstGeom>
          <a:noFill/>
          <a:ln w="22225">
            <a:solidFill>
              <a:schemeClr val="tx2">
                <a:alpha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7303476" y="1496235"/>
            <a:ext cx="3387969" cy="5228493"/>
          </a:xfrm>
          <a:prstGeom prst="round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8423029" y="1109373"/>
            <a:ext cx="1148862" cy="52322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BE" sz="2800" dirty="0" smtClean="0">
                <a:latin typeface="Apple Chancery" charset="0"/>
                <a:ea typeface="Apple Chancery" charset="0"/>
                <a:cs typeface="Apple Chancery" charset="0"/>
              </a:rPr>
              <a:t>Être</a:t>
            </a:r>
            <a:endParaRPr lang="fr-FR" sz="2800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686568" y="2141684"/>
            <a:ext cx="2719014" cy="42165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1">
                    <a:lumMod val="75000"/>
                  </a:schemeClr>
                </a:solidFill>
              </a:rPr>
              <a:t>Je   </a:t>
            </a:r>
            <a:r>
              <a:rPr lang="fr-FR" sz="3600" dirty="0" smtClean="0">
                <a:solidFill>
                  <a:srgbClr val="FF0000"/>
                </a:solidFill>
              </a:rPr>
              <a:t>suis</a:t>
            </a:r>
          </a:p>
          <a:p>
            <a:pPr algn="ctr"/>
            <a:r>
              <a:rPr lang="fr-FR" sz="3600" dirty="0" smtClean="0">
                <a:solidFill>
                  <a:schemeClr val="accent1">
                    <a:lumMod val="75000"/>
                  </a:schemeClr>
                </a:solidFill>
              </a:rPr>
              <a:t>Tu </a:t>
            </a:r>
            <a:r>
              <a:rPr lang="fr-FR" sz="3600" dirty="0" smtClean="0">
                <a:solidFill>
                  <a:srgbClr val="FF0000"/>
                </a:solidFill>
              </a:rPr>
              <a:t>  es</a:t>
            </a:r>
          </a:p>
          <a:p>
            <a:pPr algn="ctr"/>
            <a:r>
              <a:rPr lang="fr-FR" sz="3600" dirty="0" smtClean="0">
                <a:solidFill>
                  <a:schemeClr val="accent1">
                    <a:lumMod val="75000"/>
                  </a:schemeClr>
                </a:solidFill>
              </a:rPr>
              <a:t>Il</a:t>
            </a:r>
            <a:r>
              <a:rPr lang="fr-FR" sz="3600" dirty="0" smtClean="0">
                <a:solidFill>
                  <a:schemeClr val="accent6"/>
                </a:solidFill>
              </a:rPr>
              <a:t> </a:t>
            </a:r>
            <a:r>
              <a:rPr lang="fr-FR" sz="3600" dirty="0" smtClean="0"/>
              <a:t>   </a:t>
            </a:r>
            <a:r>
              <a:rPr lang="fr-FR" sz="3600" dirty="0" smtClean="0">
                <a:solidFill>
                  <a:srgbClr val="FF0000"/>
                </a:solidFill>
              </a:rPr>
              <a:t>est</a:t>
            </a:r>
          </a:p>
          <a:p>
            <a:pPr algn="ctr"/>
            <a:endParaRPr lang="fr-FR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fr-FR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fr-FR" sz="3200" dirty="0" smtClean="0">
                <a:solidFill>
                  <a:schemeClr val="accent1">
                    <a:lumMod val="75000"/>
                  </a:schemeClr>
                </a:solidFill>
              </a:rPr>
              <a:t>Nous   </a:t>
            </a:r>
            <a:r>
              <a:rPr lang="fr-FR" sz="3200" dirty="0" smtClean="0">
                <a:solidFill>
                  <a:srgbClr val="FF0000"/>
                </a:solidFill>
              </a:rPr>
              <a:t>sommes</a:t>
            </a:r>
          </a:p>
          <a:p>
            <a:pPr algn="ctr"/>
            <a:r>
              <a:rPr lang="fr-FR" sz="3200" dirty="0" smtClean="0">
                <a:solidFill>
                  <a:schemeClr val="accent1">
                    <a:lumMod val="75000"/>
                  </a:schemeClr>
                </a:solidFill>
              </a:rPr>
              <a:t>Vous</a:t>
            </a:r>
            <a:r>
              <a:rPr lang="fr-FR" sz="3200" dirty="0" smtClean="0"/>
              <a:t>   </a:t>
            </a:r>
            <a:r>
              <a:rPr lang="nl-BE" sz="3200" dirty="0" smtClean="0">
                <a:solidFill>
                  <a:srgbClr val="FF0000"/>
                </a:solidFill>
              </a:rPr>
              <a:t>êtes</a:t>
            </a:r>
          </a:p>
          <a:p>
            <a:pPr algn="ctr"/>
            <a:r>
              <a:rPr lang="fr-FR" sz="3200" dirty="0" smtClean="0">
                <a:solidFill>
                  <a:schemeClr val="accent1">
                    <a:lumMod val="75000"/>
                  </a:schemeClr>
                </a:solidFill>
              </a:rPr>
              <a:t>Ils   s</a:t>
            </a:r>
            <a:r>
              <a:rPr lang="fr-FR" sz="3200" dirty="0" smtClean="0">
                <a:solidFill>
                  <a:srgbClr val="FF0000"/>
                </a:solidFill>
              </a:rPr>
              <a:t>ont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7614386" y="1789312"/>
            <a:ext cx="2808782" cy="4794738"/>
          </a:xfrm>
          <a:prstGeom prst="roundRect">
            <a:avLst/>
          </a:prstGeom>
          <a:noFill/>
          <a:ln w="22225">
            <a:solidFill>
              <a:schemeClr val="tx2">
                <a:alpha val="8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16"/>
          <p:cNvCxnSpPr/>
          <p:nvPr/>
        </p:nvCxnSpPr>
        <p:spPr>
          <a:xfrm>
            <a:off x="7866185" y="4157620"/>
            <a:ext cx="23563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1193623" y="4202723"/>
            <a:ext cx="23563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Étoile à 5 branches 18"/>
          <p:cNvSpPr/>
          <p:nvPr/>
        </p:nvSpPr>
        <p:spPr>
          <a:xfrm>
            <a:off x="4542691" y="1862401"/>
            <a:ext cx="2262554" cy="2286000"/>
          </a:xfrm>
          <a:prstGeom prst="star5">
            <a:avLst/>
          </a:prstGeom>
          <a:noFill/>
          <a:ln w="476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344967" y="2914519"/>
            <a:ext cx="658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>
                <a:solidFill>
                  <a:schemeClr val="accent1">
                    <a:lumMod val="75000"/>
                  </a:schemeClr>
                </a:solidFill>
              </a:rPr>
              <a:t>Sujet</a:t>
            </a:r>
            <a:endParaRPr lang="fr-FR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344967" y="5334576"/>
            <a:ext cx="71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verbe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Étoile à 5 branches 21"/>
          <p:cNvSpPr/>
          <p:nvPr/>
        </p:nvSpPr>
        <p:spPr>
          <a:xfrm>
            <a:off x="4539086" y="4193735"/>
            <a:ext cx="2269764" cy="2321170"/>
          </a:xfrm>
          <a:prstGeom prst="star5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/>
          <p:cNvCxnSpPr/>
          <p:nvPr/>
        </p:nvCxnSpPr>
        <p:spPr>
          <a:xfrm>
            <a:off x="0" y="398585"/>
            <a:ext cx="17760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91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31</Words>
  <Application>Microsoft Macintosh PowerPoint</Application>
  <PresentationFormat>Grand écran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Apple Chancery</vt:lpstr>
      <vt:lpstr>Calibri</vt:lpstr>
      <vt:lpstr>Calibri Light</vt:lpstr>
      <vt:lpstr>Footlight MT Light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Utilisateur de Microsoft Office</cp:lastModifiedBy>
  <cp:revision>2</cp:revision>
  <cp:lastPrinted>2018-09-27T19:14:36Z</cp:lastPrinted>
  <dcterms:created xsi:type="dcterms:W3CDTF">2018-09-27T18:58:32Z</dcterms:created>
  <dcterms:modified xsi:type="dcterms:W3CDTF">2018-09-27T19:17:34Z</dcterms:modified>
</cp:coreProperties>
</file>