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8741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5765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51117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0784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r-BE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87361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42263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0788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8526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42776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600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74578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772953C-9CCD-482A-BE41-132452D274A5}" type="datetimeFigureOut">
              <a:rPr lang="fr-BE" smtClean="0"/>
              <a:t>05-05-20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5C8E339E-0D29-4D32-B82E-307838EE94B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13577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jp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2.wdp"/><Relationship Id="rId9" Type="http://schemas.openxmlformats.org/officeDocument/2006/relationships/hyperlink" Target="http://www.publicdomainpictures.net/view-image.php?image=152061&amp;picture=pink-heart-on-white-backgroun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jp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jp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B5C1F4-CC75-4464-93C4-0C9B5BA563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La fête des mères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50EAC79-3F07-4857-BA3B-66DD342C9D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BE" sz="3200" dirty="0">
                <a:latin typeface="Aharoni" panose="02010803020104030203" pitchFamily="2" charset="-79"/>
                <a:cs typeface="Aharoni" panose="02010803020104030203" pitchFamily="2" charset="-79"/>
              </a:rPr>
              <a:t>Idées de cadeaux à réaliser toi-même</a:t>
            </a:r>
          </a:p>
          <a:p>
            <a:r>
              <a:rPr lang="fr-BE" sz="3200" dirty="0">
                <a:latin typeface="Aharoni" panose="02010803020104030203" pitchFamily="2" charset="-79"/>
                <a:cs typeface="Aharoni" panose="02010803020104030203" pitchFamily="2" charset="-79"/>
              </a:rPr>
              <a:t>avec du matériel simple</a:t>
            </a:r>
          </a:p>
        </p:txBody>
      </p:sp>
    </p:spTree>
    <p:extLst>
      <p:ext uri="{BB962C8B-B14F-4D97-AF65-F5344CB8AC3E}">
        <p14:creationId xmlns:p14="http://schemas.microsoft.com/office/powerpoint/2010/main" val="380682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0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BFC579C-F26B-4C63-8A4E-B46699AB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84" y="484632"/>
            <a:ext cx="4741963" cy="1971964"/>
          </a:xfrm>
        </p:spPr>
        <p:txBody>
          <a:bodyPr>
            <a:normAutofit/>
          </a:bodyPr>
          <a:lstStyle/>
          <a:p>
            <a:r>
              <a:rPr lang="fr-BE" sz="4400"/>
              <a:t>Une carte</a:t>
            </a:r>
            <a:br>
              <a:rPr lang="fr-BE" sz="4400"/>
            </a:br>
            <a:r>
              <a:rPr lang="fr-BE" sz="4400"/>
              <a:t>pop-up « couronne »</a:t>
            </a:r>
          </a:p>
        </p:txBody>
      </p:sp>
      <p:sp>
        <p:nvSpPr>
          <p:cNvPr id="29" name="Freeform: Shape 22">
            <a:extLst>
              <a:ext uri="{FF2B5EF4-FFF2-40B4-BE49-F238E27FC236}">
                <a16:creationId xmlns:a16="http://schemas.microsoft.com/office/drawing/2014/main" id="{E5821A2D-F010-4C2B-8819-23281D9C7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3"/>
            <a:ext cx="6095695" cy="6857997"/>
          </a:xfrm>
          <a:custGeom>
            <a:avLst/>
            <a:gdLst>
              <a:gd name="connsiteX0" fmla="*/ 3435036 w 6095695"/>
              <a:gd name="connsiteY0" fmla="*/ 0 h 6857997"/>
              <a:gd name="connsiteX1" fmla="*/ 4198562 w 6095695"/>
              <a:gd name="connsiteY1" fmla="*/ 0 h 6857997"/>
              <a:gd name="connsiteX2" fmla="*/ 4365987 w 6095695"/>
              <a:gd name="connsiteY2" fmla="*/ 128761 h 6857997"/>
              <a:gd name="connsiteX3" fmla="*/ 6095695 w 6095695"/>
              <a:gd name="connsiteY3" fmla="*/ 3718209 h 6857997"/>
              <a:gd name="connsiteX4" fmla="*/ 4860911 w 6095695"/>
              <a:gd name="connsiteY4" fmla="*/ 6845880 h 6857997"/>
              <a:gd name="connsiteX5" fmla="*/ 4849107 w 6095695"/>
              <a:gd name="connsiteY5" fmla="*/ 6857997 h 6857997"/>
              <a:gd name="connsiteX6" fmla="*/ 4253869 w 6095695"/>
              <a:gd name="connsiteY6" fmla="*/ 6857997 h 6857997"/>
              <a:gd name="connsiteX7" fmla="*/ 4409441 w 6095695"/>
              <a:gd name="connsiteY7" fmla="*/ 6719623 h 6857997"/>
              <a:gd name="connsiteX8" fmla="*/ 5679794 w 6095695"/>
              <a:gd name="connsiteY8" fmla="*/ 3718209 h 6857997"/>
              <a:gd name="connsiteX9" fmla="*/ 3591563 w 6095695"/>
              <a:gd name="connsiteY9" fmla="*/ 88079 h 6857997"/>
              <a:gd name="connsiteX10" fmla="*/ 0 w 6095695"/>
              <a:gd name="connsiteY10" fmla="*/ 0 h 6857997"/>
              <a:gd name="connsiteX11" fmla="*/ 3177466 w 6095695"/>
              <a:gd name="connsiteY11" fmla="*/ 0 h 6857997"/>
              <a:gd name="connsiteX12" fmla="*/ 3353291 w 6095695"/>
              <a:gd name="connsiteY12" fmla="*/ 88129 h 6857997"/>
              <a:gd name="connsiteX13" fmla="*/ 5560965 w 6095695"/>
              <a:gd name="connsiteY13" fmla="*/ 3718209 h 6857997"/>
              <a:gd name="connsiteX14" fmla="*/ 4325417 w 6095695"/>
              <a:gd name="connsiteY14" fmla="*/ 6637392 h 6857997"/>
              <a:gd name="connsiteX15" fmla="*/ 4077394 w 6095695"/>
              <a:gd name="connsiteY15" fmla="*/ 6857997 h 6857997"/>
              <a:gd name="connsiteX16" fmla="*/ 0 w 6095695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6A98ECBA-F31B-4FA5-80E5-0C0078525C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3" y="787416"/>
            <a:ext cx="4248647" cy="5670865"/>
          </a:xfrm>
          <a:prstGeom prst="rect">
            <a:avLst/>
          </a:prstGeom>
        </p:spPr>
      </p:pic>
      <p:sp>
        <p:nvSpPr>
          <p:cNvPr id="30" name="Content Placeholder 17">
            <a:extLst>
              <a:ext uri="{FF2B5EF4-FFF2-40B4-BE49-F238E27FC236}">
                <a16:creationId xmlns:a16="http://schemas.microsoft.com/office/drawing/2014/main" id="{FD10592A-10BC-4776-BD36-78E73AFAC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6286" y="2456596"/>
            <a:ext cx="4741962" cy="3715603"/>
          </a:xfrm>
        </p:spPr>
        <p:txBody>
          <a:bodyPr>
            <a:normAutofit/>
          </a:bodyPr>
          <a:lstStyle/>
          <a:p>
            <a:r>
              <a:rPr lang="en-US" dirty="0"/>
              <a:t>Plie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feuille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2. Tu </a:t>
            </a:r>
            <a:r>
              <a:rPr lang="en-US" dirty="0" err="1"/>
              <a:t>obtiens</a:t>
            </a:r>
            <a:r>
              <a:rPr lang="en-US" dirty="0"/>
              <a:t> </a:t>
            </a:r>
            <a:r>
              <a:rPr lang="en-US" dirty="0" err="1"/>
              <a:t>ainsi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carte.</a:t>
            </a:r>
          </a:p>
          <a:p>
            <a:r>
              <a:rPr lang="en-US" dirty="0" err="1"/>
              <a:t>Décore</a:t>
            </a:r>
            <a:r>
              <a:rPr lang="en-US" dirty="0"/>
              <a:t> la 1ère face de ta carte.</a:t>
            </a:r>
          </a:p>
          <a:p>
            <a:r>
              <a:rPr lang="en-US" dirty="0"/>
              <a:t>À </a:t>
            </a:r>
            <a:r>
              <a:rPr lang="en-US" dirty="0" err="1"/>
              <a:t>l’intérieur</a:t>
            </a:r>
            <a:r>
              <a:rPr lang="en-US" dirty="0"/>
              <a:t>, </a:t>
            </a:r>
            <a:r>
              <a:rPr lang="en-US" dirty="0" err="1"/>
              <a:t>fais</a:t>
            </a:r>
            <a:r>
              <a:rPr lang="en-US" dirty="0"/>
              <a:t> 6 </a:t>
            </a:r>
            <a:r>
              <a:rPr lang="en-US" dirty="0" err="1"/>
              <a:t>encoches</a:t>
            </a:r>
            <a:r>
              <a:rPr lang="en-US" dirty="0"/>
              <a:t> au </a:t>
            </a:r>
            <a:r>
              <a:rPr lang="en-US" dirty="0" err="1"/>
              <a:t>niveau</a:t>
            </a:r>
            <a:r>
              <a:rPr lang="en-US" dirty="0"/>
              <a:t> du </a:t>
            </a:r>
            <a:r>
              <a:rPr lang="en-US" dirty="0" err="1"/>
              <a:t>pli</a:t>
            </a:r>
            <a:r>
              <a:rPr lang="en-US" dirty="0"/>
              <a:t>.</a:t>
            </a:r>
          </a:p>
          <a:p>
            <a:r>
              <a:rPr lang="en-US" dirty="0" err="1"/>
              <a:t>Découpe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couronne et </a:t>
            </a:r>
            <a:r>
              <a:rPr lang="en-US" dirty="0" err="1"/>
              <a:t>colle</a:t>
            </a:r>
            <a:r>
              <a:rPr lang="en-US" dirty="0"/>
              <a:t>-la sur les 2 premières “bras” de papier.</a:t>
            </a:r>
          </a:p>
          <a:p>
            <a:r>
              <a:rPr lang="en-US" dirty="0" err="1"/>
              <a:t>Découpe</a:t>
            </a:r>
            <a:r>
              <a:rPr lang="en-US" dirty="0"/>
              <a:t> un </a:t>
            </a:r>
            <a:r>
              <a:rPr lang="en-US" dirty="0" err="1"/>
              <a:t>coeur</a:t>
            </a:r>
            <a:r>
              <a:rPr lang="en-US" dirty="0"/>
              <a:t> et </a:t>
            </a:r>
            <a:r>
              <a:rPr lang="en-US" dirty="0" err="1"/>
              <a:t>colle</a:t>
            </a:r>
            <a:r>
              <a:rPr lang="en-US" dirty="0"/>
              <a:t>-le sur </a:t>
            </a:r>
            <a:r>
              <a:rPr lang="en-US" dirty="0" err="1"/>
              <a:t>l’autre</a:t>
            </a:r>
            <a:r>
              <a:rPr lang="en-US" dirty="0"/>
              <a:t> bras.</a:t>
            </a:r>
          </a:p>
          <a:p>
            <a:r>
              <a:rPr lang="en-US" dirty="0" err="1"/>
              <a:t>Ajoute</a:t>
            </a:r>
            <a:r>
              <a:rPr lang="en-US" dirty="0"/>
              <a:t> un </a:t>
            </a:r>
            <a:r>
              <a:rPr lang="en-US" dirty="0" err="1"/>
              <a:t>joli</a:t>
            </a:r>
            <a:r>
              <a:rPr lang="en-US" dirty="0"/>
              <a:t> message pour </a:t>
            </a:r>
            <a:r>
              <a:rPr lang="en-US" dirty="0" err="1"/>
              <a:t>Maman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68B9961-F007-40D1-AF51-61B6DE510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E9FDF494-C7FB-47DF-BD39-1F65FA550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A822E1C-4C1A-4BEE-B19C-0FFB2D57B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</p:spTree>
    <p:extLst>
      <p:ext uri="{BB962C8B-B14F-4D97-AF65-F5344CB8AC3E}">
        <p14:creationId xmlns:p14="http://schemas.microsoft.com/office/powerpoint/2010/main" val="3247122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6DBFAD4-B5FC-442B-A283-381B01B19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B649DC7-8769-4383-A6F2-8F366BA7A1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C67FD53-2686-4E0E-BA49-976F78F9A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C4E54E4-FCC1-4EDE-998A-470D880B6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0923" y="513522"/>
            <a:ext cx="4920019" cy="142129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Une carte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« bouquet de </a:t>
            </a:r>
            <a:r>
              <a:rPr lang="en-US" sz="3600" dirty="0" err="1">
                <a:solidFill>
                  <a:schemeClr val="tx1"/>
                </a:solidFill>
              </a:rPr>
              <a:t>cœurs</a:t>
            </a:r>
            <a:r>
              <a:rPr lang="en-US" sz="3600" dirty="0">
                <a:solidFill>
                  <a:schemeClr val="tx1"/>
                </a:solidFill>
              </a:rPr>
              <a:t> »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453FF84-60C1-4EA8-B49B-1B8C2D0C5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"/>
            <a:ext cx="5859484" cy="6857997"/>
          </a:xfrm>
          <a:custGeom>
            <a:avLst/>
            <a:gdLst>
              <a:gd name="connsiteX0" fmla="*/ 3198825 w 5859484"/>
              <a:gd name="connsiteY0" fmla="*/ 0 h 6857997"/>
              <a:gd name="connsiteX1" fmla="*/ 3962351 w 5859484"/>
              <a:gd name="connsiteY1" fmla="*/ 0 h 6857997"/>
              <a:gd name="connsiteX2" fmla="*/ 4129776 w 5859484"/>
              <a:gd name="connsiteY2" fmla="*/ 128761 h 6857997"/>
              <a:gd name="connsiteX3" fmla="*/ 5859484 w 5859484"/>
              <a:gd name="connsiteY3" fmla="*/ 3718209 h 6857997"/>
              <a:gd name="connsiteX4" fmla="*/ 4624700 w 5859484"/>
              <a:gd name="connsiteY4" fmla="*/ 6845880 h 6857997"/>
              <a:gd name="connsiteX5" fmla="*/ 4612896 w 5859484"/>
              <a:gd name="connsiteY5" fmla="*/ 6857997 h 6857997"/>
              <a:gd name="connsiteX6" fmla="*/ 4017658 w 5859484"/>
              <a:gd name="connsiteY6" fmla="*/ 6857997 h 6857997"/>
              <a:gd name="connsiteX7" fmla="*/ 4173230 w 5859484"/>
              <a:gd name="connsiteY7" fmla="*/ 6719623 h 6857997"/>
              <a:gd name="connsiteX8" fmla="*/ 5443583 w 5859484"/>
              <a:gd name="connsiteY8" fmla="*/ 3718209 h 6857997"/>
              <a:gd name="connsiteX9" fmla="*/ 3355352 w 5859484"/>
              <a:gd name="connsiteY9" fmla="*/ 88079 h 6857997"/>
              <a:gd name="connsiteX10" fmla="*/ 0 w 5859484"/>
              <a:gd name="connsiteY10" fmla="*/ 0 h 6857997"/>
              <a:gd name="connsiteX11" fmla="*/ 2941255 w 5859484"/>
              <a:gd name="connsiteY11" fmla="*/ 0 h 6857997"/>
              <a:gd name="connsiteX12" fmla="*/ 3117080 w 5859484"/>
              <a:gd name="connsiteY12" fmla="*/ 88129 h 6857997"/>
              <a:gd name="connsiteX13" fmla="*/ 5324754 w 5859484"/>
              <a:gd name="connsiteY13" fmla="*/ 3718209 h 6857997"/>
              <a:gd name="connsiteX14" fmla="*/ 4089206 w 5859484"/>
              <a:gd name="connsiteY14" fmla="*/ 6637392 h 6857997"/>
              <a:gd name="connsiteX15" fmla="*/ 3841183 w 5859484"/>
              <a:gd name="connsiteY15" fmla="*/ 6857997 h 6857997"/>
              <a:gd name="connsiteX16" fmla="*/ 0 w 5859484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59484" h="6857997">
                <a:moveTo>
                  <a:pt x="3198825" y="0"/>
                </a:moveTo>
                <a:lnTo>
                  <a:pt x="3962351" y="0"/>
                </a:lnTo>
                <a:lnTo>
                  <a:pt x="4129776" y="128761"/>
                </a:lnTo>
                <a:cubicBezTo>
                  <a:pt x="5186152" y="981944"/>
                  <a:pt x="5859484" y="2273123"/>
                  <a:pt x="5859484" y="3718209"/>
                </a:cubicBezTo>
                <a:cubicBezTo>
                  <a:pt x="5859484" y="4922447"/>
                  <a:pt x="5391893" y="6019805"/>
                  <a:pt x="4624700" y="6845880"/>
                </a:cubicBezTo>
                <a:lnTo>
                  <a:pt x="4612896" y="6857997"/>
                </a:lnTo>
                <a:lnTo>
                  <a:pt x="4017658" y="6857997"/>
                </a:lnTo>
                <a:lnTo>
                  <a:pt x="4173230" y="6719623"/>
                </a:lnTo>
                <a:cubicBezTo>
                  <a:pt x="4958119" y="5951494"/>
                  <a:pt x="5443583" y="4890334"/>
                  <a:pt x="5443583" y="3718209"/>
                </a:cubicBezTo>
                <a:cubicBezTo>
                  <a:pt x="5443583" y="2179795"/>
                  <a:pt x="4607295" y="832535"/>
                  <a:pt x="3355352" y="88079"/>
                </a:cubicBezTo>
                <a:close/>
                <a:moveTo>
                  <a:pt x="0" y="0"/>
                </a:moveTo>
                <a:lnTo>
                  <a:pt x="2941255" y="0"/>
                </a:lnTo>
                <a:lnTo>
                  <a:pt x="3117080" y="88129"/>
                </a:lnTo>
                <a:cubicBezTo>
                  <a:pt x="4432070" y="787221"/>
                  <a:pt x="5324754" y="2150692"/>
                  <a:pt x="5324754" y="3718209"/>
                </a:cubicBezTo>
                <a:cubicBezTo>
                  <a:pt x="5324754" y="4858221"/>
                  <a:pt x="4852591" y="5890308"/>
                  <a:pt x="4089206" y="6637392"/>
                </a:cubicBezTo>
                <a:lnTo>
                  <a:pt x="3841183" y="6857997"/>
                </a:lnTo>
                <a:lnTo>
                  <a:pt x="0" y="685799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A1737483-210D-498E-837D-7D051A87B9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3089"/>
          <a:stretch/>
        </p:blipFill>
        <p:spPr>
          <a:xfrm>
            <a:off x="1" y="2"/>
            <a:ext cx="6095695" cy="6857997"/>
          </a:xfrm>
          <a:custGeom>
            <a:avLst/>
            <a:gdLst/>
            <a:ahLst/>
            <a:cxnLst/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DD0238-8B68-4551-B725-14BD5E67F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50923" y="1934818"/>
            <a:ext cx="5278807" cy="4598504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182880" lvl="0" indent="-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Plie </a:t>
            </a:r>
            <a:r>
              <a:rPr lang="en-US" sz="2000" dirty="0" err="1">
                <a:solidFill>
                  <a:schemeClr val="tx1"/>
                </a:solidFill>
              </a:rPr>
              <a:t>une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feuille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en</a:t>
            </a:r>
            <a:r>
              <a:rPr lang="en-US" sz="2000" dirty="0">
                <a:solidFill>
                  <a:schemeClr val="tx1"/>
                </a:solidFill>
              </a:rPr>
              <a:t> 2. Tu </a:t>
            </a:r>
            <a:r>
              <a:rPr lang="en-US" sz="2000" dirty="0" err="1">
                <a:solidFill>
                  <a:schemeClr val="tx1"/>
                </a:solidFill>
              </a:rPr>
              <a:t>obtiens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ainsi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une</a:t>
            </a:r>
            <a:r>
              <a:rPr lang="en-US" sz="2000" dirty="0">
                <a:solidFill>
                  <a:schemeClr val="tx1"/>
                </a:solidFill>
              </a:rPr>
              <a:t> carte.</a:t>
            </a:r>
          </a:p>
          <a:p>
            <a:pPr marL="182880" lvl="0" indent="-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Font typeface="Wingdings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</a:rPr>
              <a:t>Découpe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ensuite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plusieurs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coeurs</a:t>
            </a:r>
            <a:r>
              <a:rPr lang="en-US" sz="2000" dirty="0">
                <a:solidFill>
                  <a:schemeClr val="tx1"/>
                </a:solidFill>
              </a:rPr>
              <a:t> dans des papiers de couleurs </a:t>
            </a:r>
            <a:r>
              <a:rPr lang="en-US" sz="2000" dirty="0" err="1">
                <a:solidFill>
                  <a:schemeClr val="tx1"/>
                </a:solidFill>
              </a:rPr>
              <a:t>différentes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1600" dirty="0">
                <a:solidFill>
                  <a:schemeClr val="tx1"/>
                </a:solidFill>
              </a:rPr>
              <a:t>Si </a:t>
            </a:r>
            <a:r>
              <a:rPr lang="en-US" sz="1600" dirty="0" err="1">
                <a:solidFill>
                  <a:schemeClr val="tx1"/>
                </a:solidFill>
              </a:rPr>
              <a:t>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n’en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n’as</a:t>
            </a:r>
            <a:r>
              <a:rPr lang="en-US" sz="1600" dirty="0">
                <a:solidFill>
                  <a:schemeClr val="tx1"/>
                </a:solidFill>
              </a:rPr>
              <a:t> pas, </a:t>
            </a:r>
            <a:r>
              <a:rPr lang="en-US" sz="1600" dirty="0" err="1">
                <a:solidFill>
                  <a:schemeClr val="tx1"/>
                </a:solidFill>
              </a:rPr>
              <a:t>utilise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feuille</a:t>
            </a:r>
            <a:r>
              <a:rPr lang="en-US" sz="1600" dirty="0">
                <a:solidFill>
                  <a:schemeClr val="tx1"/>
                </a:solidFill>
              </a:rPr>
              <a:t> blanche et </a:t>
            </a:r>
            <a:r>
              <a:rPr lang="en-US" sz="1600" dirty="0" err="1">
                <a:solidFill>
                  <a:schemeClr val="tx1"/>
                </a:solidFill>
              </a:rPr>
              <a:t>colorie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coeurs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Plie </a:t>
            </a:r>
            <a:r>
              <a:rPr lang="en-US" sz="2000" dirty="0" err="1">
                <a:solidFill>
                  <a:schemeClr val="tx1"/>
                </a:solidFill>
              </a:rPr>
              <a:t>chacun</a:t>
            </a:r>
            <a:r>
              <a:rPr lang="en-US" sz="2000" dirty="0">
                <a:solidFill>
                  <a:schemeClr val="tx1"/>
                </a:solidFill>
              </a:rPr>
              <a:t> des </a:t>
            </a:r>
            <a:r>
              <a:rPr lang="en-US" sz="2000" dirty="0" err="1">
                <a:solidFill>
                  <a:schemeClr val="tx1"/>
                </a:solidFill>
              </a:rPr>
              <a:t>coeurs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en</a:t>
            </a:r>
            <a:r>
              <a:rPr lang="en-US" sz="2000" dirty="0">
                <a:solidFill>
                  <a:schemeClr val="tx1"/>
                </a:solidFill>
              </a:rPr>
              <a:t> 2, </a:t>
            </a:r>
            <a:r>
              <a:rPr lang="en-US" sz="2000" dirty="0" err="1">
                <a:solidFill>
                  <a:schemeClr val="tx1"/>
                </a:solidFill>
              </a:rPr>
              <a:t>mets</a:t>
            </a:r>
            <a:r>
              <a:rPr lang="en-US" sz="2000" dirty="0">
                <a:solidFill>
                  <a:schemeClr val="tx1"/>
                </a:solidFill>
              </a:rPr>
              <a:t> de la      </a:t>
            </a:r>
            <a:r>
              <a:rPr lang="en-US" sz="2000" dirty="0" err="1">
                <a:solidFill>
                  <a:schemeClr val="tx1"/>
                </a:solidFill>
              </a:rPr>
              <a:t>colle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uniquement</a:t>
            </a:r>
            <a:r>
              <a:rPr lang="en-US" sz="2000" dirty="0">
                <a:solidFill>
                  <a:schemeClr val="tx1"/>
                </a:solidFill>
              </a:rPr>
              <a:t> sur </a:t>
            </a:r>
            <a:r>
              <a:rPr lang="en-US" sz="2000" dirty="0" err="1">
                <a:solidFill>
                  <a:schemeClr val="tx1"/>
                </a:solidFill>
              </a:rPr>
              <a:t>une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moitié</a:t>
            </a:r>
            <a:r>
              <a:rPr lang="en-US" sz="2000" dirty="0">
                <a:solidFill>
                  <a:schemeClr val="tx1"/>
                </a:solidFill>
              </a:rPr>
              <a:t> et place </a:t>
            </a:r>
            <a:r>
              <a:rPr lang="en-US" sz="2000" dirty="0" err="1">
                <a:solidFill>
                  <a:schemeClr val="tx1"/>
                </a:solidFill>
              </a:rPr>
              <a:t>tes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coeurs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forme</a:t>
            </a:r>
            <a:r>
              <a:rPr lang="en-US" sz="2000" dirty="0">
                <a:solidFill>
                  <a:schemeClr val="tx1"/>
                </a:solidFill>
              </a:rPr>
              <a:t> de bouquet sur ta carte.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Trace </a:t>
            </a:r>
            <a:r>
              <a:rPr lang="en-US" sz="2000" dirty="0" err="1">
                <a:solidFill>
                  <a:schemeClr val="tx1"/>
                </a:solidFill>
              </a:rPr>
              <a:t>ensuite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quelques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tiges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en</a:t>
            </a:r>
            <a:r>
              <a:rPr lang="en-US" sz="2000" dirty="0">
                <a:solidFill>
                  <a:schemeClr val="tx1"/>
                </a:solidFill>
              </a:rPr>
              <a:t> vert.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</a:rPr>
              <a:t>Dessine</a:t>
            </a:r>
            <a:r>
              <a:rPr lang="en-US" sz="2000" dirty="0">
                <a:solidFill>
                  <a:schemeClr val="tx1"/>
                </a:solidFill>
              </a:rPr>
              <a:t> un </a:t>
            </a:r>
            <a:r>
              <a:rPr lang="en-US" sz="2000" dirty="0" err="1">
                <a:solidFill>
                  <a:schemeClr val="tx1"/>
                </a:solidFill>
              </a:rPr>
              <a:t>noeud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fais-en</a:t>
            </a:r>
            <a:r>
              <a:rPr lang="en-US" sz="2000" dirty="0">
                <a:solidFill>
                  <a:schemeClr val="tx1"/>
                </a:solidFill>
              </a:rPr>
              <a:t> un </a:t>
            </a:r>
            <a:r>
              <a:rPr lang="en-US" sz="2000" dirty="0" err="1">
                <a:solidFill>
                  <a:schemeClr val="tx1"/>
                </a:solidFill>
              </a:rPr>
              <a:t>en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ruban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en</a:t>
            </a:r>
            <a:r>
              <a:rPr lang="en-US" sz="2000" dirty="0">
                <a:solidFill>
                  <a:schemeClr val="tx1"/>
                </a:solidFill>
              </a:rPr>
              <a:t> as.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</a:rPr>
              <a:t>Ecris</a:t>
            </a:r>
            <a:r>
              <a:rPr lang="en-US" sz="2000" dirty="0">
                <a:solidFill>
                  <a:schemeClr val="tx1"/>
                </a:solidFill>
              </a:rPr>
              <a:t> un </a:t>
            </a:r>
            <a:r>
              <a:rPr lang="en-US" sz="2000" dirty="0" err="1">
                <a:solidFill>
                  <a:schemeClr val="tx1"/>
                </a:solidFill>
              </a:rPr>
              <a:t>joli</a:t>
            </a:r>
            <a:r>
              <a:rPr lang="en-US" sz="2000" dirty="0">
                <a:solidFill>
                  <a:schemeClr val="tx1"/>
                </a:solidFill>
              </a:rPr>
              <a:t> mot pour </a:t>
            </a:r>
            <a:r>
              <a:rPr lang="en-US" sz="2000" dirty="0" err="1">
                <a:solidFill>
                  <a:schemeClr val="tx1"/>
                </a:solidFill>
              </a:rPr>
              <a:t>Maman</a:t>
            </a:r>
            <a:r>
              <a:rPr lang="en-US" sz="2000" dirty="0">
                <a:solidFill>
                  <a:schemeClr val="tx1"/>
                </a:solidFill>
              </a:rPr>
              <a:t> à </a:t>
            </a:r>
            <a:r>
              <a:rPr lang="en-US" sz="2000" dirty="0" err="1">
                <a:solidFill>
                  <a:schemeClr val="tx1"/>
                </a:solidFill>
              </a:rPr>
              <a:t>l’intérieur</a:t>
            </a:r>
            <a:r>
              <a:rPr lang="en-US" sz="2000" dirty="0">
                <a:solidFill>
                  <a:schemeClr val="tx1"/>
                </a:solidFill>
              </a:rPr>
              <a:t> de ta carte.</a:t>
            </a:r>
          </a:p>
        </p:txBody>
      </p:sp>
    </p:spTree>
    <p:extLst>
      <p:ext uri="{BB962C8B-B14F-4D97-AF65-F5344CB8AC3E}">
        <p14:creationId xmlns:p14="http://schemas.microsoft.com/office/powerpoint/2010/main" val="62266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16DBFAD4-B5FC-442B-A283-381B01B19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B649DC7-8769-4383-A6F2-8F366BA7A1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C67FD53-2686-4E0E-BA49-976F78F9A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3964958D-AF5D-4863-B5FB-83F6B8CB1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12188656" cy="6857999"/>
          </a:xfrm>
          <a:prstGeom prst="rect">
            <a:avLst/>
          </a:prstGeom>
          <a:blipFill dpi="0" rotWithShape="1">
            <a:blip r:embed="rId4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BF1A76E-46D0-4789-8E34-BDC1B0D0D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8200" y="262626"/>
            <a:ext cx="6730277" cy="1052620"/>
          </a:xfrm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dirty="0"/>
              <a:t>Un </a:t>
            </a:r>
            <a:r>
              <a:rPr lang="en-US" sz="4000" dirty="0" err="1"/>
              <a:t>bougeoir</a:t>
            </a:r>
            <a:r>
              <a:rPr lang="en-US" sz="4000" dirty="0"/>
              <a:t> avec un </a:t>
            </a:r>
            <a:r>
              <a:rPr lang="en-US" sz="4000" dirty="0" err="1"/>
              <a:t>bocal</a:t>
            </a:r>
            <a:r>
              <a:rPr lang="en-US" sz="4000" dirty="0"/>
              <a:t> </a:t>
            </a:r>
            <a:r>
              <a:rPr lang="en-US" sz="4000" dirty="0" err="1"/>
              <a:t>en</a:t>
            </a:r>
            <a:r>
              <a:rPr lang="en-US" sz="4000" dirty="0"/>
              <a:t> </a:t>
            </a:r>
            <a:r>
              <a:rPr lang="en-US" sz="4000" dirty="0" err="1"/>
              <a:t>verre</a:t>
            </a:r>
            <a:r>
              <a:rPr lang="en-US" sz="4000" dirty="0"/>
              <a:t> et de la </a:t>
            </a:r>
            <a:r>
              <a:rPr lang="en-US" sz="4000" dirty="0" err="1"/>
              <a:t>peinture</a:t>
            </a:r>
            <a:endParaRPr lang="en-US" sz="4000" dirty="0"/>
          </a:p>
        </p:txBody>
      </p:sp>
      <p:pic>
        <p:nvPicPr>
          <p:cNvPr id="10" name="Image 9" descr="Une image contenant table, alimentation, assis, miroir&#10;&#10;Description générée automatiquement">
            <a:extLst>
              <a:ext uri="{FF2B5EF4-FFF2-40B4-BE49-F238E27FC236}">
                <a16:creationId xmlns:a16="http://schemas.microsoft.com/office/drawing/2014/main" id="{E98B484E-F37D-433D-9B04-9B013B4EA71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62"/>
          <a:stretch/>
        </p:blipFill>
        <p:spPr>
          <a:xfrm>
            <a:off x="3344" y="10"/>
            <a:ext cx="4646726" cy="6857990"/>
          </a:xfrm>
          <a:prstGeom prst="rect">
            <a:avLst/>
          </a:prstGeom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0FDDF2A-D6E8-48CE-925B-3B4240CC4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08200" y="1633801"/>
            <a:ext cx="6730276" cy="4827761"/>
          </a:xfrm>
        </p:spPr>
        <p:txBody>
          <a:bodyPr vert="horz" lIns="91440" tIns="45720" rIns="91440" bIns="45720" rtlCol="0">
            <a:normAutofit/>
          </a:bodyPr>
          <a:lstStyle/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 err="1">
                <a:solidFill>
                  <a:schemeClr val="tx1"/>
                </a:solidFill>
              </a:rPr>
              <a:t>Découpe</a:t>
            </a:r>
            <a:r>
              <a:rPr lang="en-US" sz="1800" dirty="0">
                <a:solidFill>
                  <a:schemeClr val="tx1"/>
                </a:solidFill>
              </a:rPr>
              <a:t> un </a:t>
            </a:r>
            <a:r>
              <a:rPr lang="en-US" sz="1800" dirty="0" err="1">
                <a:solidFill>
                  <a:schemeClr val="tx1"/>
                </a:solidFill>
              </a:rPr>
              <a:t>coeur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en</a:t>
            </a:r>
            <a:r>
              <a:rPr lang="en-US" sz="1800" dirty="0">
                <a:solidFill>
                  <a:schemeClr val="tx1"/>
                </a:solidFill>
              </a:rPr>
              <a:t> papier et </a:t>
            </a:r>
            <a:r>
              <a:rPr lang="en-US" sz="1800" dirty="0" err="1">
                <a:solidFill>
                  <a:schemeClr val="tx1"/>
                </a:solidFill>
              </a:rPr>
              <a:t>colle</a:t>
            </a:r>
            <a:r>
              <a:rPr lang="en-US" sz="1800" dirty="0">
                <a:solidFill>
                  <a:schemeClr val="tx1"/>
                </a:solidFill>
              </a:rPr>
              <a:t>-le avec (ton tube de </a:t>
            </a:r>
            <a:r>
              <a:rPr lang="en-US" sz="1800" dirty="0" err="1">
                <a:solidFill>
                  <a:schemeClr val="tx1"/>
                </a:solidFill>
              </a:rPr>
              <a:t>colle</a:t>
            </a:r>
            <a:r>
              <a:rPr lang="en-US" sz="1800" dirty="0">
                <a:solidFill>
                  <a:schemeClr val="tx1"/>
                </a:solidFill>
              </a:rPr>
              <a:t>)sur un </a:t>
            </a:r>
            <a:r>
              <a:rPr lang="en-US" sz="1800" dirty="0" err="1">
                <a:solidFill>
                  <a:schemeClr val="tx1"/>
                </a:solidFill>
              </a:rPr>
              <a:t>bocal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verre</a:t>
            </a:r>
            <a:r>
              <a:rPr lang="en-US" sz="1800" dirty="0">
                <a:solidFill>
                  <a:schemeClr val="tx1"/>
                </a:solidFill>
              </a:rPr>
              <a:t> bien </a:t>
            </a:r>
            <a:r>
              <a:rPr lang="en-US" sz="1800" dirty="0" err="1">
                <a:solidFill>
                  <a:schemeClr val="tx1"/>
                </a:solidFill>
              </a:rPr>
              <a:t>propre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Si </a:t>
            </a:r>
            <a:r>
              <a:rPr lang="en-US" sz="1800" dirty="0" err="1">
                <a:solidFill>
                  <a:schemeClr val="tx1"/>
                </a:solidFill>
              </a:rPr>
              <a:t>tu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en</a:t>
            </a:r>
            <a:r>
              <a:rPr lang="en-US" sz="1800" dirty="0">
                <a:solidFill>
                  <a:schemeClr val="tx1"/>
                </a:solidFill>
              </a:rPr>
              <a:t> as, </a:t>
            </a:r>
            <a:r>
              <a:rPr lang="en-US" sz="1800" dirty="0" err="1">
                <a:solidFill>
                  <a:schemeClr val="tx1"/>
                </a:solidFill>
              </a:rPr>
              <a:t>tu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peux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réaliser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ce</a:t>
            </a:r>
            <a:r>
              <a:rPr lang="en-US" sz="1800" dirty="0">
                <a:solidFill>
                  <a:schemeClr val="tx1"/>
                </a:solidFill>
              </a:rPr>
              <a:t> pochoir avec du papier cache (</a:t>
            </a:r>
            <a:r>
              <a:rPr lang="en-US" sz="1800" dirty="0" err="1">
                <a:solidFill>
                  <a:schemeClr val="tx1"/>
                </a:solidFill>
              </a:rPr>
              <a:t>utilisé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lorsque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l’on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peint</a:t>
            </a:r>
            <a:r>
              <a:rPr lang="en-US" sz="1800" dirty="0">
                <a:solidFill>
                  <a:schemeClr val="tx1"/>
                </a:solidFill>
              </a:rPr>
              <a:t> les </a:t>
            </a:r>
            <a:r>
              <a:rPr lang="en-US" sz="1800" dirty="0" err="1">
                <a:solidFill>
                  <a:schemeClr val="tx1"/>
                </a:solidFill>
              </a:rPr>
              <a:t>murs</a:t>
            </a:r>
            <a:r>
              <a:rPr lang="en-US" sz="1800" dirty="0">
                <a:solidFill>
                  <a:schemeClr val="tx1"/>
                </a:solidFill>
              </a:rPr>
              <a:t>). </a:t>
            </a:r>
            <a:r>
              <a:rPr lang="en-US" sz="1800" dirty="0" err="1">
                <a:solidFill>
                  <a:schemeClr val="tx1"/>
                </a:solidFill>
              </a:rPr>
              <a:t>Cela</a:t>
            </a:r>
            <a:r>
              <a:rPr lang="en-US" sz="1800" dirty="0">
                <a:solidFill>
                  <a:schemeClr val="tx1"/>
                </a:solidFill>
              </a:rPr>
              <a:t> sera plus </a:t>
            </a:r>
            <a:r>
              <a:rPr lang="en-US" sz="1800" dirty="0" err="1">
                <a:solidFill>
                  <a:schemeClr val="tx1"/>
                </a:solidFill>
              </a:rPr>
              <a:t>solide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endParaRPr lang="en-US" sz="1800" dirty="0">
              <a:solidFill>
                <a:schemeClr val="tx1"/>
              </a:solidFill>
            </a:endParaRP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endParaRPr lang="en-US" sz="1800" dirty="0">
              <a:solidFill>
                <a:schemeClr val="tx1"/>
              </a:solidFill>
            </a:endParaRP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endParaRPr lang="en-US" sz="1800" dirty="0">
              <a:solidFill>
                <a:schemeClr val="tx1"/>
              </a:solidFill>
            </a:endParaRP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endParaRPr lang="en-US" sz="1800" dirty="0">
              <a:solidFill>
                <a:schemeClr val="tx1"/>
              </a:solidFill>
            </a:endParaRP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 err="1">
                <a:solidFill>
                  <a:schemeClr val="tx1"/>
                </a:solidFill>
              </a:rPr>
              <a:t>Peint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ensuite</a:t>
            </a:r>
            <a:r>
              <a:rPr lang="en-US" sz="1800" dirty="0">
                <a:solidFill>
                  <a:schemeClr val="tx1"/>
                </a:solidFill>
              </a:rPr>
              <a:t> ton </a:t>
            </a:r>
            <a:r>
              <a:rPr lang="en-US" sz="1800" dirty="0" err="1">
                <a:solidFill>
                  <a:schemeClr val="tx1"/>
                </a:solidFill>
              </a:rPr>
              <a:t>bocal</a:t>
            </a:r>
            <a:r>
              <a:rPr lang="en-US" sz="1800" dirty="0">
                <a:solidFill>
                  <a:schemeClr val="tx1"/>
                </a:solidFill>
              </a:rPr>
              <a:t> avec de la gouache (couleur au </a:t>
            </a:r>
            <a:r>
              <a:rPr lang="en-US" sz="1800" dirty="0" err="1">
                <a:solidFill>
                  <a:schemeClr val="tx1"/>
                </a:solidFill>
              </a:rPr>
              <a:t>choix</a:t>
            </a:r>
            <a:r>
              <a:rPr lang="en-US" sz="1800" dirty="0">
                <a:solidFill>
                  <a:schemeClr val="tx1"/>
                </a:solidFill>
              </a:rPr>
              <a:t>)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Une </a:t>
            </a:r>
            <a:r>
              <a:rPr lang="en-US" sz="1800" dirty="0" err="1">
                <a:solidFill>
                  <a:schemeClr val="tx1"/>
                </a:solidFill>
              </a:rPr>
              <a:t>fois</a:t>
            </a:r>
            <a:r>
              <a:rPr lang="en-US" sz="1800" dirty="0">
                <a:solidFill>
                  <a:schemeClr val="tx1"/>
                </a:solidFill>
              </a:rPr>
              <a:t> que la </a:t>
            </a:r>
            <a:r>
              <a:rPr lang="en-US" sz="1800" dirty="0" err="1">
                <a:solidFill>
                  <a:schemeClr val="tx1"/>
                </a:solidFill>
              </a:rPr>
              <a:t>peinture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est</a:t>
            </a:r>
            <a:r>
              <a:rPr lang="en-US" sz="1800" dirty="0">
                <a:solidFill>
                  <a:schemeClr val="tx1"/>
                </a:solidFill>
              </a:rPr>
              <a:t> bien </a:t>
            </a:r>
            <a:r>
              <a:rPr lang="en-US" sz="1800" dirty="0" err="1">
                <a:solidFill>
                  <a:schemeClr val="tx1"/>
                </a:solidFill>
              </a:rPr>
              <a:t>sèche</a:t>
            </a:r>
            <a:r>
              <a:rPr lang="en-US" sz="1800" dirty="0">
                <a:solidFill>
                  <a:schemeClr val="tx1"/>
                </a:solidFill>
              </a:rPr>
              <a:t>, retire le </a:t>
            </a:r>
            <a:r>
              <a:rPr lang="en-US" sz="1800" dirty="0" err="1">
                <a:solidFill>
                  <a:schemeClr val="tx1"/>
                </a:solidFill>
              </a:rPr>
              <a:t>coeur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Tu </a:t>
            </a:r>
            <a:r>
              <a:rPr lang="en-US" sz="1800" dirty="0" err="1">
                <a:solidFill>
                  <a:schemeClr val="tx1"/>
                </a:solidFill>
              </a:rPr>
              <a:t>peux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ajouter</a:t>
            </a:r>
            <a:r>
              <a:rPr lang="en-US" sz="1800" dirty="0">
                <a:solidFill>
                  <a:schemeClr val="tx1"/>
                </a:solidFill>
              </a:rPr>
              <a:t> un petit </a:t>
            </a:r>
            <a:r>
              <a:rPr lang="en-US" sz="1800" dirty="0" err="1">
                <a:solidFill>
                  <a:schemeClr val="tx1"/>
                </a:solidFill>
              </a:rPr>
              <a:t>noeud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ficelle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ruban</a:t>
            </a:r>
            <a:r>
              <a:rPr lang="en-US" sz="1800" dirty="0">
                <a:solidFill>
                  <a:schemeClr val="tx1"/>
                </a:solidFill>
              </a:rPr>
              <a:t> sur le </a:t>
            </a:r>
            <a:r>
              <a:rPr lang="en-US" sz="1800" dirty="0" err="1">
                <a:solidFill>
                  <a:schemeClr val="tx1"/>
                </a:solidFill>
              </a:rPr>
              <a:t>goulot</a:t>
            </a:r>
            <a:r>
              <a:rPr lang="en-US" sz="1800" dirty="0">
                <a:solidFill>
                  <a:schemeClr val="tx1"/>
                </a:solidFill>
              </a:rPr>
              <a:t> du </a:t>
            </a:r>
            <a:r>
              <a:rPr lang="en-US" sz="1800" dirty="0" err="1">
                <a:solidFill>
                  <a:schemeClr val="tx1"/>
                </a:solidFill>
              </a:rPr>
              <a:t>bocal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Mets </a:t>
            </a:r>
            <a:r>
              <a:rPr lang="en-US" sz="1800" dirty="0" err="1">
                <a:solidFill>
                  <a:schemeClr val="tx1"/>
                </a:solidFill>
              </a:rPr>
              <a:t>une</a:t>
            </a:r>
            <a:r>
              <a:rPr lang="en-US" sz="1800" dirty="0">
                <a:solidFill>
                  <a:schemeClr val="tx1"/>
                </a:solidFill>
              </a:rPr>
              <a:t> bougie dans ton pot.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002ACD-3B0C-4885-8754-8A00E926FE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DF0313CD-4196-4456-A70D-5EE2B995B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0DE0B32-9EE8-4975-AD48-3855B0A82A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12" name="Image 11" descr="Une image contenant table, alimentation, assis, miroir&#10;&#10;Description générée automatiquement">
            <a:extLst>
              <a:ext uri="{FF2B5EF4-FFF2-40B4-BE49-F238E27FC236}">
                <a16:creationId xmlns:a16="http://schemas.microsoft.com/office/drawing/2014/main" id="{5B1F254E-1337-4C7C-8141-4B55D63507E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105" b="38689"/>
          <a:stretch/>
        </p:blipFill>
        <p:spPr>
          <a:xfrm>
            <a:off x="7253416" y="2909148"/>
            <a:ext cx="2335237" cy="136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692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>
                <a:tint val="75000"/>
                <a:shade val="58000"/>
                <a:satMod val="120000"/>
              </a:schemeClr>
              <a:schemeClr val="bg1">
                <a:tint val="50000"/>
                <a:shade val="96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9">
            <a:extLst>
              <a:ext uri="{FF2B5EF4-FFF2-40B4-BE49-F238E27FC236}">
                <a16:creationId xmlns:a16="http://schemas.microsoft.com/office/drawing/2014/main" id="{7049A7D3-684C-4C59-A4B6-7B308A6AD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11">
            <a:extLst>
              <a:ext uri="{FF2B5EF4-FFF2-40B4-BE49-F238E27FC236}">
                <a16:creationId xmlns:a16="http://schemas.microsoft.com/office/drawing/2014/main" id="{D7B1087B-C592-40E7-B532-60B453A2F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3">
            <a:extLst>
              <a:ext uri="{FF2B5EF4-FFF2-40B4-BE49-F238E27FC236}">
                <a16:creationId xmlns:a16="http://schemas.microsoft.com/office/drawing/2014/main" id="{14AE7447-E8F8-4A0F-9E3D-94842BFF88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15">
            <a:extLst>
              <a:ext uri="{FF2B5EF4-FFF2-40B4-BE49-F238E27FC236}">
                <a16:creationId xmlns:a16="http://schemas.microsoft.com/office/drawing/2014/main" id="{85981F80-69EE-4E2B-82A8-47FDFD772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6CE0473-0B07-47EE-A016-EBD87F2C8C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EDD0D1E4-DFCA-4DF0-9D37-571A5F529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 useBgFill="1">
        <p:nvSpPr>
          <p:cNvPr id="39" name="Rectangle 19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9BBE758-2510-4414-92A1-2F55A4C7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9688" y="407996"/>
            <a:ext cx="4972511" cy="1414079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tx1"/>
                </a:solidFill>
              </a:rPr>
              <a:t>Un </a:t>
            </a:r>
            <a:r>
              <a:rPr lang="en-US" sz="3200" dirty="0" err="1">
                <a:solidFill>
                  <a:schemeClr val="tx1"/>
                </a:solidFill>
              </a:rPr>
              <a:t>bougeoir</a:t>
            </a:r>
            <a:r>
              <a:rPr lang="en-US" sz="3200" dirty="0">
                <a:solidFill>
                  <a:schemeClr val="tx1"/>
                </a:solidFill>
              </a:rPr>
              <a:t> avec un </a:t>
            </a:r>
            <a:r>
              <a:rPr lang="en-US" sz="3200" dirty="0" err="1">
                <a:solidFill>
                  <a:schemeClr val="tx1"/>
                </a:solidFill>
              </a:rPr>
              <a:t>bocal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en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verre</a:t>
            </a:r>
            <a:r>
              <a:rPr lang="en-US" sz="3200" dirty="0">
                <a:solidFill>
                  <a:schemeClr val="tx1"/>
                </a:solidFill>
              </a:rPr>
              <a:t>, de la </a:t>
            </a:r>
            <a:r>
              <a:rPr lang="en-US" sz="3200" dirty="0" err="1">
                <a:solidFill>
                  <a:schemeClr val="tx1"/>
                </a:solidFill>
              </a:rPr>
              <a:t>ficelle</a:t>
            </a:r>
            <a:r>
              <a:rPr lang="en-US" sz="3200" dirty="0">
                <a:solidFill>
                  <a:schemeClr val="tx1"/>
                </a:solidFill>
              </a:rPr>
              <a:t> et de la </a:t>
            </a:r>
            <a:r>
              <a:rPr lang="en-US" sz="3200" dirty="0" err="1">
                <a:solidFill>
                  <a:schemeClr val="tx1"/>
                </a:solidFill>
              </a:rPr>
              <a:t>peinture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0" name="Freeform: Shape 21">
            <a:extLst>
              <a:ext uri="{FF2B5EF4-FFF2-40B4-BE49-F238E27FC236}">
                <a16:creationId xmlns:a16="http://schemas.microsoft.com/office/drawing/2014/main" id="{14A1598B-1957-47CF-AAF4-F7A36DA0E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3"/>
            <a:ext cx="6095695" cy="6857997"/>
          </a:xfrm>
          <a:custGeom>
            <a:avLst/>
            <a:gdLst>
              <a:gd name="connsiteX0" fmla="*/ 3435036 w 6095695"/>
              <a:gd name="connsiteY0" fmla="*/ 0 h 6857997"/>
              <a:gd name="connsiteX1" fmla="*/ 4198562 w 6095695"/>
              <a:gd name="connsiteY1" fmla="*/ 0 h 6857997"/>
              <a:gd name="connsiteX2" fmla="*/ 4365987 w 6095695"/>
              <a:gd name="connsiteY2" fmla="*/ 128761 h 6857997"/>
              <a:gd name="connsiteX3" fmla="*/ 6095695 w 6095695"/>
              <a:gd name="connsiteY3" fmla="*/ 3718209 h 6857997"/>
              <a:gd name="connsiteX4" fmla="*/ 4860911 w 6095695"/>
              <a:gd name="connsiteY4" fmla="*/ 6845880 h 6857997"/>
              <a:gd name="connsiteX5" fmla="*/ 4849107 w 6095695"/>
              <a:gd name="connsiteY5" fmla="*/ 6857997 h 6857997"/>
              <a:gd name="connsiteX6" fmla="*/ 4253869 w 6095695"/>
              <a:gd name="connsiteY6" fmla="*/ 6857997 h 6857997"/>
              <a:gd name="connsiteX7" fmla="*/ 4409441 w 6095695"/>
              <a:gd name="connsiteY7" fmla="*/ 6719623 h 6857997"/>
              <a:gd name="connsiteX8" fmla="*/ 5679794 w 6095695"/>
              <a:gd name="connsiteY8" fmla="*/ 3718209 h 6857997"/>
              <a:gd name="connsiteX9" fmla="*/ 3591563 w 6095695"/>
              <a:gd name="connsiteY9" fmla="*/ 88079 h 6857997"/>
              <a:gd name="connsiteX10" fmla="*/ 0 w 6095695"/>
              <a:gd name="connsiteY10" fmla="*/ 0 h 6857997"/>
              <a:gd name="connsiteX11" fmla="*/ 3177466 w 6095695"/>
              <a:gd name="connsiteY11" fmla="*/ 0 h 6857997"/>
              <a:gd name="connsiteX12" fmla="*/ 3353291 w 6095695"/>
              <a:gd name="connsiteY12" fmla="*/ 88129 h 6857997"/>
              <a:gd name="connsiteX13" fmla="*/ 5560965 w 6095695"/>
              <a:gd name="connsiteY13" fmla="*/ 3718209 h 6857997"/>
              <a:gd name="connsiteX14" fmla="*/ 4325417 w 6095695"/>
              <a:gd name="connsiteY14" fmla="*/ 6637392 h 6857997"/>
              <a:gd name="connsiteX15" fmla="*/ 4077394 w 6095695"/>
              <a:gd name="connsiteY15" fmla="*/ 6857997 h 6857997"/>
              <a:gd name="connsiteX16" fmla="*/ 0 w 6095695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Image 4" descr="Une image contenant intérieur, table, tasse, bouteille&#10;&#10;Description générée automatiquement">
            <a:extLst>
              <a:ext uri="{FF2B5EF4-FFF2-40B4-BE49-F238E27FC236}">
                <a16:creationId xmlns:a16="http://schemas.microsoft.com/office/drawing/2014/main" id="{FCC33BC2-D77B-4080-8634-B99BB4FC68A5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795"/>
          <a:stretch/>
        </p:blipFill>
        <p:spPr>
          <a:xfrm>
            <a:off x="0" y="1427629"/>
            <a:ext cx="4671709" cy="4725184"/>
          </a:xfrm>
          <a:prstGeom prst="rect">
            <a:avLst/>
          </a:prstGeom>
        </p:spPr>
      </p:pic>
      <p:pic>
        <p:nvPicPr>
          <p:cNvPr id="7" name="Image 6" descr="Une image contenant dessin, miroir, jeu&#10;&#10;Description générée automatiquement">
            <a:extLst>
              <a:ext uri="{FF2B5EF4-FFF2-40B4-BE49-F238E27FC236}">
                <a16:creationId xmlns:a16="http://schemas.microsoft.com/office/drawing/2014/main" id="{C9BE8DAE-DC6F-4847-9BE9-847D6E1C74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-2934" y="1397933"/>
            <a:ext cx="1051108" cy="105110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8D92D5F1-899C-476C-83AB-2F969B983EAD}"/>
              </a:ext>
            </a:extLst>
          </p:cNvPr>
          <p:cNvSpPr txBox="1"/>
          <p:nvPr/>
        </p:nvSpPr>
        <p:spPr>
          <a:xfrm>
            <a:off x="6509688" y="2173357"/>
            <a:ext cx="531125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fr-BE" sz="2000" dirty="0"/>
              <a:t>Avec ton tube de colle, colle de la ficelle, de la laine épaisse ou du ruban de papier cadeau sur ton bocal bien propre.</a:t>
            </a:r>
          </a:p>
          <a:p>
            <a:endParaRPr lang="fr-BE" sz="2000" dirty="0"/>
          </a:p>
          <a:p>
            <a:pPr marL="285750" indent="-285750">
              <a:buFont typeface="Wingdings" pitchFamily="2" charset="2"/>
              <a:buChar char="§"/>
            </a:pPr>
            <a:r>
              <a:rPr lang="fr-BE" sz="2000" dirty="0"/>
              <a:t>Peins ensuite le bocal avec de la gouache.</a:t>
            </a:r>
          </a:p>
          <a:p>
            <a:endParaRPr lang="fr-BE" sz="2000" dirty="0"/>
          </a:p>
          <a:p>
            <a:pPr marL="285750" indent="-285750">
              <a:buFont typeface="Wingdings" pitchFamily="2" charset="2"/>
              <a:buChar char="§"/>
            </a:pPr>
            <a:r>
              <a:rPr lang="fr-BE" sz="2000" dirty="0"/>
              <a:t>Lorsque la peinture est bien sèche, tu peux retirer la ficelle, la laine ou le ruban.</a:t>
            </a:r>
          </a:p>
          <a:p>
            <a:endParaRPr lang="fr-BE" sz="2000" dirty="0"/>
          </a:p>
          <a:p>
            <a:pPr marL="285750" indent="-285750">
              <a:buFont typeface="Wingdings" pitchFamily="2" charset="2"/>
              <a:buChar char="§"/>
            </a:pPr>
            <a:r>
              <a:rPr lang="fr-BE" sz="2000" dirty="0"/>
              <a:t>Mets une bougie dans le bocal.</a:t>
            </a:r>
          </a:p>
        </p:txBody>
      </p:sp>
    </p:spTree>
    <p:extLst>
      <p:ext uri="{BB962C8B-B14F-4D97-AF65-F5344CB8AC3E}">
        <p14:creationId xmlns:p14="http://schemas.microsoft.com/office/powerpoint/2010/main" val="13308793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6DBFAD4-B5FC-442B-A283-381B01B19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B649DC7-8769-4383-A6F2-8F366BA7A1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C67FD53-2686-4E0E-BA49-976F78F9A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89C8D586-1ECD-4981-BED2-97336112C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blipFill dpi="0" rotWithShape="1">
            <a:blip r:embed="rId4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E689E2E-DB43-4062-8B18-0CD58B7D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484632"/>
            <a:ext cx="5299586" cy="1609344"/>
          </a:xfr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dirty="0"/>
              <a:t>Pot à crayons </a:t>
            </a:r>
            <a:r>
              <a:rPr lang="en-US" sz="3400" dirty="0" err="1"/>
              <a:t>ou</a:t>
            </a:r>
            <a:r>
              <a:rPr lang="en-US" sz="3400" dirty="0"/>
              <a:t> vase avec </a:t>
            </a:r>
            <a:r>
              <a:rPr lang="en-US" sz="3400" dirty="0" err="1"/>
              <a:t>boite</a:t>
            </a:r>
            <a:r>
              <a:rPr lang="en-US" sz="3400" dirty="0"/>
              <a:t> de conserve et </a:t>
            </a:r>
            <a:r>
              <a:rPr lang="en-US" sz="3400" dirty="0" err="1"/>
              <a:t>ficelle</a:t>
            </a:r>
            <a:endParaRPr lang="en-US" sz="3400" dirty="0"/>
          </a:p>
        </p:txBody>
      </p:sp>
      <p:pic>
        <p:nvPicPr>
          <p:cNvPr id="6" name="Espace réservé du contenu 5" descr="Une image contenant photo, différent, intérieur, miroir&#10;&#10;Description générée automatiquement">
            <a:extLst>
              <a:ext uri="{FF2B5EF4-FFF2-40B4-BE49-F238E27FC236}">
                <a16:creationId xmlns:a16="http://schemas.microsoft.com/office/drawing/2014/main" id="{0C9EB7E0-6EA8-43C9-93A3-98A5F04A3F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9" r="-3" b="-3"/>
          <a:stretch/>
        </p:blipFill>
        <p:spPr>
          <a:xfrm>
            <a:off x="1" y="10"/>
            <a:ext cx="6066502" cy="6857989"/>
          </a:xfrm>
          <a:prstGeom prst="rect">
            <a:avLst/>
          </a:prstGeom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2AB39A-EC04-4276-9892-D7B69DA797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799" y="2121408"/>
            <a:ext cx="5299585" cy="4050792"/>
          </a:xfrm>
        </p:spPr>
        <p:txBody>
          <a:bodyPr vert="horz" lIns="91440" tIns="45720" rIns="91440" bIns="45720" rtlCol="0">
            <a:normAutofit/>
          </a:bodyPr>
          <a:lstStyle/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 err="1">
                <a:solidFill>
                  <a:schemeClr val="tx1"/>
                </a:solidFill>
              </a:rPr>
              <a:t>Enlève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l’étiquette</a:t>
            </a:r>
            <a:r>
              <a:rPr lang="en-US" sz="1800" dirty="0">
                <a:solidFill>
                  <a:schemeClr val="tx1"/>
                </a:solidFill>
              </a:rPr>
              <a:t> de ta </a:t>
            </a:r>
            <a:r>
              <a:rPr lang="en-US" sz="1800" dirty="0" err="1">
                <a:solidFill>
                  <a:schemeClr val="tx1"/>
                </a:solidFill>
              </a:rPr>
              <a:t>boite</a:t>
            </a:r>
            <a:r>
              <a:rPr lang="en-US" sz="1800" dirty="0">
                <a:solidFill>
                  <a:schemeClr val="tx1"/>
                </a:solidFill>
              </a:rPr>
              <a:t> de conserve.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Au début, </a:t>
            </a:r>
            <a:r>
              <a:rPr lang="en-US" sz="1800" dirty="0" err="1">
                <a:solidFill>
                  <a:schemeClr val="tx1"/>
                </a:solidFill>
              </a:rPr>
              <a:t>mets</a:t>
            </a:r>
            <a:r>
              <a:rPr lang="en-US" sz="1800" dirty="0">
                <a:solidFill>
                  <a:schemeClr val="tx1"/>
                </a:solidFill>
              </a:rPr>
              <a:t> de la </a:t>
            </a:r>
            <a:r>
              <a:rPr lang="en-US" sz="1800" dirty="0" err="1">
                <a:solidFill>
                  <a:schemeClr val="tx1"/>
                </a:solidFill>
              </a:rPr>
              <a:t>colle</a:t>
            </a:r>
            <a:r>
              <a:rPr lang="en-US" sz="1800" dirty="0">
                <a:solidFill>
                  <a:schemeClr val="tx1"/>
                </a:solidFill>
              </a:rPr>
              <a:t> sur le bas de la </a:t>
            </a:r>
            <a:r>
              <a:rPr lang="en-US" sz="1800" dirty="0" err="1">
                <a:solidFill>
                  <a:schemeClr val="tx1"/>
                </a:solidFill>
              </a:rPr>
              <a:t>boite</a:t>
            </a:r>
            <a:r>
              <a:rPr lang="en-US" sz="1800" dirty="0">
                <a:solidFill>
                  <a:schemeClr val="tx1"/>
                </a:solidFill>
              </a:rPr>
              <a:t>. Si </a:t>
            </a:r>
            <a:r>
              <a:rPr lang="en-US" sz="1800" dirty="0" err="1">
                <a:solidFill>
                  <a:schemeClr val="tx1"/>
                </a:solidFill>
              </a:rPr>
              <a:t>tu</a:t>
            </a:r>
            <a:r>
              <a:rPr lang="en-US" sz="1800" dirty="0">
                <a:solidFill>
                  <a:schemeClr val="tx1"/>
                </a:solidFill>
              </a:rPr>
              <a:t> as de la </a:t>
            </a:r>
            <a:r>
              <a:rPr lang="en-US" sz="1800" dirty="0" err="1">
                <a:solidFill>
                  <a:schemeClr val="tx1"/>
                </a:solidFill>
              </a:rPr>
              <a:t>colle</a:t>
            </a:r>
            <a:r>
              <a:rPr lang="en-US" sz="1800" dirty="0">
                <a:solidFill>
                  <a:schemeClr val="tx1"/>
                </a:solidFill>
              </a:rPr>
              <a:t> de bricolage, </a:t>
            </a:r>
            <a:r>
              <a:rPr lang="en-US" sz="1800" dirty="0" err="1">
                <a:solidFill>
                  <a:schemeClr val="tx1"/>
                </a:solidFill>
              </a:rPr>
              <a:t>cela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tiendra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mieux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qu’avec</a:t>
            </a:r>
            <a:r>
              <a:rPr lang="en-US" sz="1800" dirty="0">
                <a:solidFill>
                  <a:schemeClr val="tx1"/>
                </a:solidFill>
              </a:rPr>
              <a:t> ton tube de </a:t>
            </a:r>
            <a:r>
              <a:rPr lang="en-US" sz="1800" dirty="0" err="1">
                <a:solidFill>
                  <a:schemeClr val="tx1"/>
                </a:solidFill>
              </a:rPr>
              <a:t>colle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Commence à </a:t>
            </a:r>
            <a:r>
              <a:rPr lang="en-US" sz="1800" dirty="0" err="1">
                <a:solidFill>
                  <a:schemeClr val="tx1"/>
                </a:solidFill>
              </a:rPr>
              <a:t>enrouler</a:t>
            </a:r>
            <a:r>
              <a:rPr lang="en-US" sz="1800" dirty="0">
                <a:solidFill>
                  <a:schemeClr val="tx1"/>
                </a:solidFill>
              </a:rPr>
              <a:t> la </a:t>
            </a:r>
            <a:r>
              <a:rPr lang="en-US" sz="1800" dirty="0" err="1">
                <a:solidFill>
                  <a:schemeClr val="tx1"/>
                </a:solidFill>
              </a:rPr>
              <a:t>ficelle</a:t>
            </a:r>
            <a:r>
              <a:rPr lang="en-US" sz="1800" dirty="0">
                <a:solidFill>
                  <a:schemeClr val="tx1"/>
                </a:solidFill>
              </a:rPr>
              <a:t>, la </a:t>
            </a:r>
            <a:r>
              <a:rPr lang="en-US" sz="1800" dirty="0" err="1">
                <a:solidFill>
                  <a:schemeClr val="tx1"/>
                </a:solidFill>
              </a:rPr>
              <a:t>laine</a:t>
            </a:r>
            <a:r>
              <a:rPr lang="en-US" sz="1800" dirty="0">
                <a:solidFill>
                  <a:schemeClr val="tx1"/>
                </a:solidFill>
              </a:rPr>
              <a:t>, le </a:t>
            </a:r>
            <a:r>
              <a:rPr lang="en-US" sz="1800" dirty="0" err="1">
                <a:solidFill>
                  <a:schemeClr val="tx1"/>
                </a:solidFill>
              </a:rPr>
              <a:t>coteon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ou</a:t>
            </a:r>
            <a:r>
              <a:rPr lang="en-US" sz="1800" dirty="0">
                <a:solidFill>
                  <a:schemeClr val="tx1"/>
                </a:solidFill>
              </a:rPr>
              <a:t> le </a:t>
            </a:r>
            <a:r>
              <a:rPr lang="en-US" sz="1800" dirty="0" err="1">
                <a:solidFill>
                  <a:schemeClr val="tx1"/>
                </a:solidFill>
              </a:rPr>
              <a:t>ruban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autour</a:t>
            </a:r>
            <a:r>
              <a:rPr lang="en-US" sz="1800" dirty="0">
                <a:solidFill>
                  <a:schemeClr val="tx1"/>
                </a:solidFill>
              </a:rPr>
              <a:t> de ta </a:t>
            </a:r>
            <a:r>
              <a:rPr lang="en-US" sz="1800" dirty="0" err="1">
                <a:solidFill>
                  <a:schemeClr val="tx1"/>
                </a:solidFill>
              </a:rPr>
              <a:t>boite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serrant</a:t>
            </a:r>
            <a:r>
              <a:rPr lang="en-US" sz="1800" dirty="0">
                <a:solidFill>
                  <a:schemeClr val="tx1"/>
                </a:solidFill>
              </a:rPr>
              <a:t> bien </a:t>
            </a:r>
            <a:r>
              <a:rPr lang="en-US" sz="1800" dirty="0" err="1">
                <a:solidFill>
                  <a:schemeClr val="tx1"/>
                </a:solidFill>
              </a:rPr>
              <a:t>chaque</a:t>
            </a:r>
            <a:r>
              <a:rPr lang="en-US" sz="1800" dirty="0">
                <a:solidFill>
                  <a:schemeClr val="tx1"/>
                </a:solidFill>
              </a:rPr>
              <a:t> tour </a:t>
            </a:r>
            <a:r>
              <a:rPr lang="en-US" sz="1800" dirty="0" err="1">
                <a:solidFill>
                  <a:schemeClr val="tx1"/>
                </a:solidFill>
              </a:rPr>
              <a:t>l’un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contre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l’autre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 err="1">
                <a:solidFill>
                  <a:schemeClr val="tx1"/>
                </a:solidFill>
              </a:rPr>
              <a:t>Ajoute</a:t>
            </a:r>
            <a:r>
              <a:rPr lang="en-US" sz="1800" dirty="0">
                <a:solidFill>
                  <a:schemeClr val="tx1"/>
                </a:solidFill>
              </a:rPr>
              <a:t> de la </a:t>
            </a:r>
            <a:r>
              <a:rPr lang="en-US" sz="1800" dirty="0" err="1">
                <a:solidFill>
                  <a:schemeClr val="tx1"/>
                </a:solidFill>
              </a:rPr>
              <a:t>colle</a:t>
            </a:r>
            <a:r>
              <a:rPr lang="en-US" sz="1800" dirty="0">
                <a:solidFill>
                  <a:schemeClr val="tx1"/>
                </a:solidFill>
              </a:rPr>
              <a:t> au fur et à </a:t>
            </a:r>
            <a:r>
              <a:rPr lang="en-US" sz="1800" dirty="0" err="1">
                <a:solidFill>
                  <a:schemeClr val="tx1"/>
                </a:solidFill>
              </a:rPr>
              <a:t>mesure</a:t>
            </a:r>
            <a:r>
              <a:rPr lang="en-US" sz="1800" dirty="0">
                <a:solidFill>
                  <a:schemeClr val="tx1"/>
                </a:solidFill>
              </a:rPr>
              <a:t> de ta progression.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Tu </a:t>
            </a:r>
            <a:r>
              <a:rPr lang="en-US" sz="1800" dirty="0" err="1">
                <a:solidFill>
                  <a:schemeClr val="tx1"/>
                </a:solidFill>
              </a:rPr>
              <a:t>peux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ajouter</a:t>
            </a:r>
            <a:r>
              <a:rPr lang="en-US" sz="1800" dirty="0">
                <a:solidFill>
                  <a:schemeClr val="tx1"/>
                </a:solidFill>
              </a:rPr>
              <a:t> un </a:t>
            </a:r>
            <a:r>
              <a:rPr lang="en-US" sz="1800" dirty="0" err="1">
                <a:solidFill>
                  <a:schemeClr val="tx1"/>
                </a:solidFill>
              </a:rPr>
              <a:t>coeur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en</a:t>
            </a:r>
            <a:r>
              <a:rPr lang="en-US" sz="1800" dirty="0">
                <a:solidFill>
                  <a:schemeClr val="tx1"/>
                </a:solidFill>
              </a:rPr>
              <a:t> papier que </a:t>
            </a:r>
            <a:r>
              <a:rPr lang="en-US" sz="1800" dirty="0" err="1">
                <a:solidFill>
                  <a:schemeClr val="tx1"/>
                </a:solidFill>
              </a:rPr>
              <a:t>tu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collera</a:t>
            </a:r>
            <a:r>
              <a:rPr lang="en-US" sz="1800" dirty="0">
                <a:solidFill>
                  <a:schemeClr val="tx1"/>
                </a:solidFill>
              </a:rPr>
              <a:t> sur la </a:t>
            </a:r>
            <a:r>
              <a:rPr lang="en-US" sz="1800" dirty="0" err="1">
                <a:solidFill>
                  <a:schemeClr val="tx1"/>
                </a:solidFill>
              </a:rPr>
              <a:t>ficelle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>
                <a:solidFill>
                  <a:schemeClr val="tx1"/>
                </a:solidFill>
              </a:rPr>
              <a:t>Voilà un </a:t>
            </a:r>
            <a:r>
              <a:rPr lang="en-US" sz="1800" dirty="0" err="1">
                <a:solidFill>
                  <a:schemeClr val="tx1"/>
                </a:solidFill>
              </a:rPr>
              <a:t>joli</a:t>
            </a:r>
            <a:r>
              <a:rPr lang="en-US" sz="1800" dirty="0">
                <a:solidFill>
                  <a:schemeClr val="tx1"/>
                </a:solidFill>
              </a:rPr>
              <a:t> pot à crayon </a:t>
            </a:r>
            <a:r>
              <a:rPr lang="en-US" sz="1800" dirty="0" err="1">
                <a:solidFill>
                  <a:schemeClr val="tx1"/>
                </a:solidFill>
              </a:rPr>
              <a:t>ou</a:t>
            </a:r>
            <a:r>
              <a:rPr lang="en-US" sz="1800" dirty="0">
                <a:solidFill>
                  <a:schemeClr val="tx1"/>
                </a:solidFill>
              </a:rPr>
              <a:t> un vase pour les fleurs!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F001A23-2767-4A31-BD30-56112DE952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6BD30CE-7C6B-4C5B-8206-2A912062D6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FA45EC6-AD58-4CAF-846D-46D82B614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261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6DBFAD4-B5FC-442B-A283-381B01B19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B649DC7-8769-4383-A6F2-8F366BA7A1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C67FD53-2686-4E0E-BA49-976F78F9A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CF043BA-0C52-4068-BCF5-2B2D89BA9D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blipFill dpi="0" rotWithShape="1">
            <a:blip r:embed="rId4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4A1C3B8-45EF-4638-A0C0-1FC6AAEF3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3612" y="484632"/>
            <a:ext cx="3816774" cy="1609344"/>
          </a:xfr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700" dirty="0"/>
              <a:t>Pot à crayons </a:t>
            </a:r>
            <a:r>
              <a:rPr lang="en-US" sz="2700" dirty="0" err="1"/>
              <a:t>ou</a:t>
            </a:r>
            <a:r>
              <a:rPr lang="en-US" sz="2700" dirty="0"/>
              <a:t> vase avec </a:t>
            </a:r>
            <a:r>
              <a:rPr lang="en-US" sz="2700" dirty="0" err="1"/>
              <a:t>boite</a:t>
            </a:r>
            <a:r>
              <a:rPr lang="en-US" sz="2700" dirty="0"/>
              <a:t> de conserve et </a:t>
            </a:r>
            <a:r>
              <a:rPr lang="en-US" sz="2700" dirty="0" err="1"/>
              <a:t>tissu</a:t>
            </a:r>
            <a:r>
              <a:rPr lang="en-US" sz="2700" dirty="0"/>
              <a:t> (</a:t>
            </a:r>
            <a:r>
              <a:rPr lang="en-US" sz="2700" dirty="0" err="1"/>
              <a:t>ou</a:t>
            </a:r>
            <a:r>
              <a:rPr lang="en-US" sz="2700" dirty="0"/>
              <a:t> papier)</a:t>
            </a:r>
          </a:p>
        </p:txBody>
      </p:sp>
      <p:pic>
        <p:nvPicPr>
          <p:cNvPr id="6" name="Espace réservé du contenu 5" descr="Une image contenant photo, intérieur, fleur, table&#10;&#10;Description générée automatiquement">
            <a:extLst>
              <a:ext uri="{FF2B5EF4-FFF2-40B4-BE49-F238E27FC236}">
                <a16:creationId xmlns:a16="http://schemas.microsoft.com/office/drawing/2014/main" id="{065413F9-3921-4477-A070-48EA1E7ED1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82" r="-1" b="16003"/>
          <a:stretch/>
        </p:blipFill>
        <p:spPr>
          <a:xfrm>
            <a:off x="3343" y="10"/>
            <a:ext cx="7548923" cy="6857990"/>
          </a:xfrm>
          <a:prstGeom prst="rect">
            <a:avLst/>
          </a:prstGeom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A153A9-DF09-478D-928D-983D706BD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83611" y="2121408"/>
            <a:ext cx="3975314" cy="4050792"/>
          </a:xfrm>
        </p:spPr>
        <p:txBody>
          <a:bodyPr vert="horz" lIns="91440" tIns="45720" rIns="91440" bIns="45720" rtlCol="0">
            <a:normAutofit/>
          </a:bodyPr>
          <a:lstStyle/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600" dirty="0" err="1">
                <a:solidFill>
                  <a:schemeClr val="tx1"/>
                </a:solidFill>
              </a:rPr>
              <a:t>Enlève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l’etiquette</a:t>
            </a:r>
            <a:r>
              <a:rPr lang="en-US" sz="1600" dirty="0">
                <a:solidFill>
                  <a:schemeClr val="tx1"/>
                </a:solidFill>
              </a:rPr>
              <a:t> de ta </a:t>
            </a:r>
            <a:r>
              <a:rPr lang="en-US" sz="1600" dirty="0" err="1">
                <a:solidFill>
                  <a:schemeClr val="tx1"/>
                </a:solidFill>
              </a:rPr>
              <a:t>boite</a:t>
            </a:r>
            <a:r>
              <a:rPr lang="en-US" sz="1600" dirty="0">
                <a:solidFill>
                  <a:schemeClr val="tx1"/>
                </a:solidFill>
              </a:rPr>
              <a:t> de conserve.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600" dirty="0" err="1">
                <a:solidFill>
                  <a:schemeClr val="tx1"/>
                </a:solidFill>
              </a:rPr>
              <a:t>Prends</a:t>
            </a:r>
            <a:r>
              <a:rPr lang="en-US" sz="1600" dirty="0">
                <a:solidFill>
                  <a:schemeClr val="tx1"/>
                </a:solidFill>
              </a:rPr>
              <a:t> un beau </a:t>
            </a:r>
            <a:r>
              <a:rPr lang="en-US" sz="1600" dirty="0" err="1">
                <a:solidFill>
                  <a:schemeClr val="tx1"/>
                </a:solidFill>
              </a:rPr>
              <a:t>tissu</a:t>
            </a:r>
            <a:r>
              <a:rPr lang="en-US" sz="1600" dirty="0">
                <a:solidFill>
                  <a:schemeClr val="tx1"/>
                </a:solidFill>
              </a:rPr>
              <a:t> / papier et </a:t>
            </a:r>
            <a:r>
              <a:rPr lang="en-US" sz="1600" dirty="0" err="1">
                <a:solidFill>
                  <a:schemeClr val="tx1"/>
                </a:solidFill>
              </a:rPr>
              <a:t>découpe</a:t>
            </a:r>
            <a:r>
              <a:rPr lang="en-US" sz="1600" dirty="0">
                <a:solidFill>
                  <a:schemeClr val="tx1"/>
                </a:solidFill>
              </a:rPr>
              <a:t>-le à la hauteur de ta </a:t>
            </a:r>
            <a:r>
              <a:rPr lang="en-US" sz="1600" dirty="0" err="1">
                <a:solidFill>
                  <a:schemeClr val="tx1"/>
                </a:solidFill>
              </a:rPr>
              <a:t>boite</a:t>
            </a:r>
            <a:r>
              <a:rPr lang="en-US" sz="1600" dirty="0">
                <a:solidFill>
                  <a:schemeClr val="tx1"/>
                </a:solidFill>
              </a:rPr>
              <a:t>. Si </a:t>
            </a:r>
            <a:r>
              <a:rPr lang="en-US" sz="1600" dirty="0" err="1">
                <a:solidFill>
                  <a:schemeClr val="tx1"/>
                </a:solidFill>
              </a:rPr>
              <a:t>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réalises</a:t>
            </a:r>
            <a:r>
              <a:rPr lang="en-US" sz="1600" dirty="0">
                <a:solidFill>
                  <a:schemeClr val="tx1"/>
                </a:solidFill>
              </a:rPr>
              <a:t> un pot à crayons, le papier / </a:t>
            </a:r>
            <a:r>
              <a:rPr lang="en-US" sz="1600" dirty="0" err="1">
                <a:solidFill>
                  <a:schemeClr val="tx1"/>
                </a:solidFill>
              </a:rPr>
              <a:t>tissu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peut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être</a:t>
            </a:r>
            <a:r>
              <a:rPr lang="en-US" sz="1600" dirty="0">
                <a:solidFill>
                  <a:schemeClr val="tx1"/>
                </a:solidFill>
              </a:rPr>
              <a:t> plus </a:t>
            </a:r>
            <a:r>
              <a:rPr lang="en-US" sz="1600" dirty="0" err="1">
                <a:solidFill>
                  <a:schemeClr val="tx1"/>
                </a:solidFill>
              </a:rPr>
              <a:t>haut</a:t>
            </a:r>
            <a:r>
              <a:rPr lang="en-US" sz="1600" dirty="0">
                <a:solidFill>
                  <a:schemeClr val="tx1"/>
                </a:solidFill>
              </a:rPr>
              <a:t> et </a:t>
            </a:r>
            <a:r>
              <a:rPr lang="en-US" sz="1600" dirty="0" err="1">
                <a:solidFill>
                  <a:schemeClr val="tx1"/>
                </a:solidFill>
              </a:rPr>
              <a:t>tu</a:t>
            </a:r>
            <a:r>
              <a:rPr lang="en-US" sz="1600" dirty="0">
                <a:solidFill>
                  <a:schemeClr val="tx1"/>
                </a:solidFill>
              </a:rPr>
              <a:t> le </a:t>
            </a:r>
            <a:r>
              <a:rPr lang="en-US" sz="1600" dirty="0" err="1">
                <a:solidFill>
                  <a:schemeClr val="tx1"/>
                </a:solidFill>
              </a:rPr>
              <a:t>feras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rentrer</a:t>
            </a:r>
            <a:r>
              <a:rPr lang="en-US" sz="1600" dirty="0">
                <a:solidFill>
                  <a:schemeClr val="tx1"/>
                </a:solidFill>
              </a:rPr>
              <a:t> à </a:t>
            </a:r>
            <a:r>
              <a:rPr lang="en-US" sz="1600" dirty="0" err="1">
                <a:solidFill>
                  <a:schemeClr val="tx1"/>
                </a:solidFill>
              </a:rPr>
              <a:t>l’intérieur</a:t>
            </a:r>
            <a:r>
              <a:rPr lang="en-US" sz="1600" dirty="0">
                <a:solidFill>
                  <a:schemeClr val="tx1"/>
                </a:solidFill>
              </a:rPr>
              <a:t> de la </a:t>
            </a:r>
            <a:r>
              <a:rPr lang="en-US" sz="1600" dirty="0" err="1">
                <a:solidFill>
                  <a:schemeClr val="tx1"/>
                </a:solidFill>
              </a:rPr>
              <a:t>boite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comme</a:t>
            </a:r>
            <a:r>
              <a:rPr lang="en-US" sz="1600" dirty="0">
                <a:solidFill>
                  <a:schemeClr val="tx1"/>
                </a:solidFill>
              </a:rPr>
              <a:t> sur la photo.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</a:rPr>
              <a:t>Mets de la </a:t>
            </a:r>
            <a:r>
              <a:rPr lang="en-US" sz="1600" dirty="0" err="1">
                <a:solidFill>
                  <a:schemeClr val="tx1"/>
                </a:solidFill>
              </a:rPr>
              <a:t>colle</a:t>
            </a:r>
            <a:r>
              <a:rPr lang="en-US" sz="1600" dirty="0">
                <a:solidFill>
                  <a:schemeClr val="tx1"/>
                </a:solidFill>
              </a:rPr>
              <a:t> sur tout le contour de la </a:t>
            </a:r>
            <a:r>
              <a:rPr lang="en-US" sz="1600" dirty="0" err="1">
                <a:solidFill>
                  <a:schemeClr val="tx1"/>
                </a:solidFill>
              </a:rPr>
              <a:t>boite</a:t>
            </a:r>
            <a:r>
              <a:rPr lang="en-US" sz="1600" dirty="0">
                <a:solidFill>
                  <a:schemeClr val="tx1"/>
                </a:solidFill>
              </a:rPr>
              <a:t> et </a:t>
            </a:r>
            <a:r>
              <a:rPr lang="en-US" sz="1600" dirty="0" err="1">
                <a:solidFill>
                  <a:schemeClr val="tx1"/>
                </a:solidFill>
              </a:rPr>
              <a:t>enroule</a:t>
            </a:r>
            <a:r>
              <a:rPr lang="en-US" sz="1600" dirty="0">
                <a:solidFill>
                  <a:schemeClr val="tx1"/>
                </a:solidFill>
              </a:rPr>
              <a:t> ton papier </a:t>
            </a:r>
            <a:r>
              <a:rPr lang="en-US" sz="1600" dirty="0" err="1">
                <a:solidFill>
                  <a:schemeClr val="tx1"/>
                </a:solidFill>
              </a:rPr>
              <a:t>ou</a:t>
            </a:r>
            <a:r>
              <a:rPr lang="en-US" sz="1600" dirty="0">
                <a:solidFill>
                  <a:schemeClr val="tx1"/>
                </a:solidFill>
              </a:rPr>
              <a:t> ton </a:t>
            </a:r>
            <a:r>
              <a:rPr lang="en-US" sz="1600" dirty="0" err="1">
                <a:solidFill>
                  <a:schemeClr val="tx1"/>
                </a:solidFill>
              </a:rPr>
              <a:t>tissu</a:t>
            </a:r>
            <a:r>
              <a:rPr lang="en-US" sz="1600" dirty="0">
                <a:solidFill>
                  <a:schemeClr val="tx1"/>
                </a:solidFill>
              </a:rPr>
              <a:t> tout </a:t>
            </a:r>
            <a:r>
              <a:rPr lang="en-US" sz="1600" dirty="0" err="1">
                <a:solidFill>
                  <a:schemeClr val="tx1"/>
                </a:solidFill>
              </a:rPr>
              <a:t>autour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600" dirty="0" err="1">
                <a:solidFill>
                  <a:schemeClr val="tx1"/>
                </a:solidFill>
              </a:rPr>
              <a:t>C’est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fini</a:t>
            </a:r>
            <a:r>
              <a:rPr lang="en-US" sz="1600" dirty="0">
                <a:solidFill>
                  <a:schemeClr val="tx1"/>
                </a:solidFill>
              </a:rPr>
              <a:t>!</a:t>
            </a:r>
          </a:p>
          <a:p>
            <a:pPr indent="-18288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</a:rPr>
              <a:t>Tu </a:t>
            </a:r>
            <a:r>
              <a:rPr lang="en-US" sz="1600" dirty="0" err="1">
                <a:solidFill>
                  <a:schemeClr val="tx1"/>
                </a:solidFill>
              </a:rPr>
              <a:t>peux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ajouter</a:t>
            </a:r>
            <a:r>
              <a:rPr lang="en-US" sz="1600" dirty="0">
                <a:solidFill>
                  <a:schemeClr val="tx1"/>
                </a:solidFill>
              </a:rPr>
              <a:t> un petit </a:t>
            </a:r>
            <a:r>
              <a:rPr lang="en-US" sz="1600" dirty="0" err="1">
                <a:solidFill>
                  <a:schemeClr val="tx1"/>
                </a:solidFill>
              </a:rPr>
              <a:t>ruban</a:t>
            </a:r>
            <a:r>
              <a:rPr lang="en-US" sz="1600" dirty="0">
                <a:solidFill>
                  <a:schemeClr val="tx1"/>
                </a:solidFill>
              </a:rPr>
              <a:t>/ </a:t>
            </a:r>
            <a:r>
              <a:rPr lang="en-US" sz="1600" dirty="0" err="1">
                <a:solidFill>
                  <a:schemeClr val="tx1"/>
                </a:solidFill>
              </a:rPr>
              <a:t>ficelle</a:t>
            </a:r>
            <a:r>
              <a:rPr lang="en-US" sz="1600" dirty="0">
                <a:solidFill>
                  <a:schemeClr val="tx1"/>
                </a:solidFill>
              </a:rPr>
              <a:t> sur le dessus </a:t>
            </a:r>
            <a:r>
              <a:rPr lang="en-US" sz="1600" dirty="0" err="1">
                <a:solidFill>
                  <a:schemeClr val="tx1"/>
                </a:solidFill>
              </a:rPr>
              <a:t>ou</a:t>
            </a:r>
            <a:r>
              <a:rPr lang="en-US" sz="1600" dirty="0">
                <a:solidFill>
                  <a:schemeClr val="tx1"/>
                </a:solidFill>
              </a:rPr>
              <a:t> un </a:t>
            </a:r>
            <a:r>
              <a:rPr lang="en-US" sz="1600" dirty="0" err="1">
                <a:solidFill>
                  <a:schemeClr val="tx1"/>
                </a:solidFill>
              </a:rPr>
              <a:t>coeur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ou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autre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décoration</a:t>
            </a:r>
            <a:r>
              <a:rPr lang="en-US" sz="1600" dirty="0">
                <a:solidFill>
                  <a:schemeClr val="tx1"/>
                </a:solidFill>
              </a:rPr>
              <a:t> sur le </a:t>
            </a:r>
            <a:r>
              <a:rPr lang="en-US" sz="1600" dirty="0" err="1">
                <a:solidFill>
                  <a:schemeClr val="tx1"/>
                </a:solidFill>
              </a:rPr>
              <a:t>devant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89ACCC8-A635-400E-B9C0-AD9CA5710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BC21CEB-233C-4B50-8CCA-829AD0428F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F3DF2D74-CD63-49A8-A93B-9DA2F59511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805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ACBEFA-56E5-4AF2-B49F-A18A0FF5C95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BE" dirty="0">
                <a:solidFill>
                  <a:schemeClr val="bg1"/>
                </a:solidFill>
              </a:rPr>
              <a:t>Quelques mots utiles </a:t>
            </a:r>
            <a:r>
              <a:rPr lang="fr-BE" dirty="0">
                <a:solidFill>
                  <a:schemeClr val="bg1"/>
                </a:solidFill>
                <a:sym typeface="Wingdings" panose="05000000000000000000" pitchFamily="2" charset="2"/>
              </a:rPr>
              <a:t></a:t>
            </a:r>
            <a:endParaRPr lang="fr-BE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93C782-9841-4A7F-874A-05DDC8FEA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4562856"/>
            <a:ext cx="10058400" cy="1609344"/>
          </a:xfrm>
        </p:spPr>
        <p:txBody>
          <a:bodyPr>
            <a:normAutofit lnSpcReduction="10000"/>
          </a:bodyPr>
          <a:lstStyle/>
          <a:p>
            <a:r>
              <a:rPr lang="fr-BE" dirty="0"/>
              <a:t>J’espère que ces idées te seront utiles </a:t>
            </a:r>
            <a:r>
              <a:rPr lang="fr-BE" dirty="0">
                <a:sym typeface="Wingdings" panose="05000000000000000000" pitchFamily="2" charset="2"/>
              </a:rPr>
              <a:t> </a:t>
            </a:r>
          </a:p>
          <a:p>
            <a:r>
              <a:rPr lang="fr-BE" dirty="0">
                <a:sym typeface="Wingdings" panose="05000000000000000000" pitchFamily="2" charset="2"/>
              </a:rPr>
              <a:t>Si tu as besoin d’autres renseignements, envoie-moi un message!</a:t>
            </a:r>
          </a:p>
          <a:p>
            <a:endParaRPr lang="fr-BE" dirty="0">
              <a:sym typeface="Wingdings" panose="05000000000000000000" pitchFamily="2" charset="2"/>
            </a:endParaRPr>
          </a:p>
          <a:p>
            <a:r>
              <a:rPr lang="fr-BE" dirty="0">
                <a:sym typeface="Wingdings" panose="05000000000000000000" pitchFamily="2" charset="2"/>
              </a:rPr>
              <a:t>Bon bricolage et bonne fête à ta Maman!</a:t>
            </a:r>
            <a:endParaRPr lang="fr-BE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F10AFED-73C9-42E6-9B57-EECBC41D93AA}"/>
              </a:ext>
            </a:extLst>
          </p:cNvPr>
          <p:cNvSpPr txBox="1"/>
          <p:nvPr/>
        </p:nvSpPr>
        <p:spPr>
          <a:xfrm>
            <a:off x="1069848" y="2579596"/>
            <a:ext cx="100523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Maman              je t’aime              bonne fête           tu es la meilleure         gros bisous</a:t>
            </a:r>
          </a:p>
          <a:p>
            <a:endParaRPr lang="fr-BE" sz="2000" dirty="0"/>
          </a:p>
          <a:p>
            <a:r>
              <a:rPr lang="fr-BE" sz="2400" b="1" dirty="0">
                <a:latin typeface="Cursive standard" pitchFamily="2" charset="0"/>
              </a:rPr>
              <a:t>Maman       je t’aime        bonne fête      tu es la meilleure    gros bisous</a:t>
            </a:r>
          </a:p>
          <a:p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35586320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Type de boi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ype de bois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ype de bois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650</Words>
  <Application>Microsoft Office PowerPoint</Application>
  <PresentationFormat>Grand écran</PresentationFormat>
  <Paragraphs>57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Aharoni</vt:lpstr>
      <vt:lpstr>Calibri</vt:lpstr>
      <vt:lpstr>Cursive standard</vt:lpstr>
      <vt:lpstr>Rockwell</vt:lpstr>
      <vt:lpstr>Rockwell Condensed</vt:lpstr>
      <vt:lpstr>Rockwell Extra Bold</vt:lpstr>
      <vt:lpstr>Wingdings</vt:lpstr>
      <vt:lpstr>Type de bois</vt:lpstr>
      <vt:lpstr>La fête des mères</vt:lpstr>
      <vt:lpstr>Une carte pop-up « couronne »</vt:lpstr>
      <vt:lpstr>Une carte « bouquet de cœurs »</vt:lpstr>
      <vt:lpstr>Un bougeoir avec un bocal en verre et de la peinture</vt:lpstr>
      <vt:lpstr>Un bougeoir avec un bocal en verre, de la ficelle et de la peinture</vt:lpstr>
      <vt:lpstr>Pot à crayons ou vase avec boite de conserve et ficelle</vt:lpstr>
      <vt:lpstr>Pot à crayons ou vase avec boite de conserve et tissu (ou papier)</vt:lpstr>
      <vt:lpstr>Quelques mots utiles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fête des mères</dc:title>
  <dc:creator>Virginie Baugniet</dc:creator>
  <cp:lastModifiedBy>Virginie Baugniet</cp:lastModifiedBy>
  <cp:revision>3</cp:revision>
  <dcterms:created xsi:type="dcterms:W3CDTF">2020-05-05T20:49:34Z</dcterms:created>
  <dcterms:modified xsi:type="dcterms:W3CDTF">2020-05-05T21:02:45Z</dcterms:modified>
</cp:coreProperties>
</file>