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366" r:id="rId2"/>
    <p:sldId id="259" r:id="rId3"/>
    <p:sldId id="262" r:id="rId4"/>
    <p:sldId id="263" r:id="rId5"/>
    <p:sldId id="369" r:id="rId6"/>
    <p:sldId id="367" r:id="rId7"/>
    <p:sldId id="266" r:id="rId8"/>
    <p:sldId id="368" r:id="rId9"/>
    <p:sldId id="354" r:id="rId10"/>
    <p:sldId id="304" r:id="rId11"/>
    <p:sldId id="312" r:id="rId12"/>
    <p:sldId id="320" r:id="rId13"/>
    <p:sldId id="328" r:id="rId14"/>
    <p:sldId id="336" r:id="rId15"/>
    <p:sldId id="365" r:id="rId16"/>
    <p:sldId id="306" r:id="rId17"/>
    <p:sldId id="357" r:id="rId18"/>
    <p:sldId id="324" r:id="rId19"/>
    <p:sldId id="313" r:id="rId20"/>
    <p:sldId id="359" r:id="rId21"/>
    <p:sldId id="355" r:id="rId22"/>
    <p:sldId id="370" r:id="rId23"/>
    <p:sldId id="361" r:id="rId24"/>
    <p:sldId id="371" r:id="rId25"/>
    <p:sldId id="362" r:id="rId26"/>
    <p:sldId id="363" r:id="rId27"/>
    <p:sldId id="372" r:id="rId28"/>
    <p:sldId id="364" r:id="rId29"/>
    <p:sldId id="373"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0CAB7"/>
    <a:srgbClr val="6B3F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889" autoAdjust="0"/>
    <p:restoredTop sz="94710" autoAdjust="0"/>
  </p:normalViewPr>
  <p:slideViewPr>
    <p:cSldViewPr snapToGrid="0">
      <p:cViewPr varScale="1">
        <p:scale>
          <a:sx n="100" d="100"/>
          <a:sy n="100" d="100"/>
        </p:scale>
        <p:origin x="86" y="77"/>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0D0C90-BBF5-4244-A50C-707EB94155E7}"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7D6684EC-1EE3-4BEE-8286-3BFF43D5D872}">
      <dgm:prSet/>
      <dgm:spPr/>
      <dgm:t>
        <a:bodyPr/>
        <a:lstStyle/>
        <a:p>
          <a:r>
            <a:rPr lang="fr-BE" noProof="0" dirty="0">
              <a:solidFill>
                <a:srgbClr val="6B3F92"/>
              </a:solidFill>
            </a:rPr>
            <a:t>Scannez votre ordinateur à l’aide d’un scanner antivirus</a:t>
          </a:r>
        </a:p>
      </dgm:t>
    </dgm:pt>
    <dgm:pt modelId="{B1D27175-0278-443C-8362-158A7D354C48}" type="parTrans" cxnId="{00C92AD3-3D89-4945-A8DE-AD9232F70633}">
      <dgm:prSet/>
      <dgm:spPr/>
      <dgm:t>
        <a:bodyPr/>
        <a:lstStyle/>
        <a:p>
          <a:endParaRPr lang="en-US"/>
        </a:p>
      </dgm:t>
    </dgm:pt>
    <dgm:pt modelId="{029547A4-4B1A-4F2C-B3FA-AC6D4D0F5E8F}" type="sibTrans" cxnId="{00C92AD3-3D89-4945-A8DE-AD9232F70633}">
      <dgm:prSet/>
      <dgm:spPr/>
      <dgm:t>
        <a:bodyPr/>
        <a:lstStyle/>
        <a:p>
          <a:endParaRPr lang="en-US"/>
        </a:p>
      </dgm:t>
    </dgm:pt>
    <dgm:pt modelId="{E61D76B5-9F63-41B4-8118-CF7E2111C914}">
      <dgm:prSet/>
      <dgm:spPr/>
      <dgm:t>
        <a:bodyPr/>
        <a:lstStyle/>
        <a:p>
          <a:r>
            <a:rPr lang="fr-BE" noProof="0" dirty="0">
              <a:solidFill>
                <a:srgbClr val="6B3F92"/>
              </a:solidFill>
            </a:rPr>
            <a:t>Réalisez des back-ups / copies de réserve de vos fichiers</a:t>
          </a:r>
        </a:p>
      </dgm:t>
    </dgm:pt>
    <dgm:pt modelId="{56AC5FFD-36DF-4A26-9D8B-BAC6CD0F57A0}" type="parTrans" cxnId="{B2039C93-ED8E-4E12-B148-7CABADE50CDB}">
      <dgm:prSet/>
      <dgm:spPr/>
      <dgm:t>
        <a:bodyPr/>
        <a:lstStyle/>
        <a:p>
          <a:endParaRPr lang="en-US"/>
        </a:p>
      </dgm:t>
    </dgm:pt>
    <dgm:pt modelId="{6C5CCE45-F535-422A-ABE3-6FD8B16FE779}" type="sibTrans" cxnId="{B2039C93-ED8E-4E12-B148-7CABADE50CDB}">
      <dgm:prSet/>
      <dgm:spPr/>
      <dgm:t>
        <a:bodyPr/>
        <a:lstStyle/>
        <a:p>
          <a:endParaRPr lang="en-US"/>
        </a:p>
      </dgm:t>
    </dgm:pt>
    <dgm:pt modelId="{4B742BD8-12A6-465E-8CDA-8BA26E602A81}">
      <dgm:prSet/>
      <dgm:spPr/>
      <dgm:t>
        <a:bodyPr/>
        <a:lstStyle/>
        <a:p>
          <a:r>
            <a:rPr lang="fr-BE" noProof="0" dirty="0">
              <a:solidFill>
                <a:srgbClr val="6B3F92"/>
              </a:solidFill>
            </a:rPr>
            <a:t>Procédez régulièrement à des mises à jour</a:t>
          </a:r>
        </a:p>
      </dgm:t>
    </dgm:pt>
    <dgm:pt modelId="{CD6A3004-DBBB-469B-A815-82992C6B61A7}" type="parTrans" cxnId="{011E4376-9438-40E3-8481-398BB142D045}">
      <dgm:prSet/>
      <dgm:spPr/>
      <dgm:t>
        <a:bodyPr/>
        <a:lstStyle/>
        <a:p>
          <a:endParaRPr lang="en-US"/>
        </a:p>
      </dgm:t>
    </dgm:pt>
    <dgm:pt modelId="{DF6782ED-C1D3-495A-8D75-D5AD0F3D0B5A}" type="sibTrans" cxnId="{011E4376-9438-40E3-8481-398BB142D045}">
      <dgm:prSet/>
      <dgm:spPr/>
      <dgm:t>
        <a:bodyPr/>
        <a:lstStyle/>
        <a:p>
          <a:endParaRPr lang="en-US"/>
        </a:p>
      </dgm:t>
    </dgm:pt>
    <dgm:pt modelId="{B7FB20DF-DBA1-4178-9049-B089588C8950}">
      <dgm:prSet custT="1"/>
      <dgm:spPr/>
      <dgm:t>
        <a:bodyPr/>
        <a:lstStyle/>
        <a:p>
          <a:r>
            <a:rPr lang="fr-BE" sz="1500" kern="1200" noProof="0" dirty="0">
              <a:solidFill>
                <a:srgbClr val="6B3F92"/>
              </a:solidFill>
              <a:latin typeface="Calibri" panose="020F0502020204030204"/>
              <a:ea typeface="+mn-ea"/>
              <a:cs typeface="+mn-cs"/>
            </a:rPr>
            <a:t>Utilisez une combinaison mêlant un mot de passe sûr (un élément dont vous seul avez connaissance) et une empreinte digitale (un élément unique à votre personne), et procédez ainsi à ce que l’on appelle une authentification à deux facteurs (2FA)</a:t>
          </a:r>
        </a:p>
      </dgm:t>
    </dgm:pt>
    <dgm:pt modelId="{E75B837C-3121-4533-BBA2-3CDD83E071DD}" type="parTrans" cxnId="{BD523290-ACF5-45DE-A8D1-EF41D42EC24D}">
      <dgm:prSet/>
      <dgm:spPr/>
      <dgm:t>
        <a:bodyPr/>
        <a:lstStyle/>
        <a:p>
          <a:endParaRPr lang="en-US"/>
        </a:p>
      </dgm:t>
    </dgm:pt>
    <dgm:pt modelId="{DFA64BDC-6C47-4D07-B7F3-DCD3B366EAF9}" type="sibTrans" cxnId="{BD523290-ACF5-45DE-A8D1-EF41D42EC24D}">
      <dgm:prSet/>
      <dgm:spPr/>
      <dgm:t>
        <a:bodyPr/>
        <a:lstStyle/>
        <a:p>
          <a:endParaRPr lang="en-US"/>
        </a:p>
      </dgm:t>
    </dgm:pt>
    <dgm:pt modelId="{3DB5E4A9-F515-40D3-BC77-399923391AA8}">
      <dgm:prSet/>
      <dgm:spPr/>
      <dgm:t>
        <a:bodyPr/>
        <a:lstStyle/>
        <a:p>
          <a:r>
            <a:rPr lang="fr-BE" noProof="0" dirty="0">
              <a:solidFill>
                <a:srgbClr val="6B3F92"/>
              </a:solidFill>
            </a:rPr>
            <a:t>Apprenez à reconnaître les faux messages et transférez-les à suspect@safeonweb.be</a:t>
          </a:r>
        </a:p>
      </dgm:t>
    </dgm:pt>
    <dgm:pt modelId="{E0684001-1D74-4E32-B917-ED24BE776D6D}" type="parTrans" cxnId="{DF416909-4656-4275-9B5E-D12AE169C105}">
      <dgm:prSet/>
      <dgm:spPr/>
      <dgm:t>
        <a:bodyPr/>
        <a:lstStyle/>
        <a:p>
          <a:endParaRPr lang="en-US"/>
        </a:p>
      </dgm:t>
    </dgm:pt>
    <dgm:pt modelId="{76E985D0-D422-4905-B303-A99B2AB56FE5}" type="sibTrans" cxnId="{DF416909-4656-4275-9B5E-D12AE169C105}">
      <dgm:prSet/>
      <dgm:spPr/>
      <dgm:t>
        <a:bodyPr/>
        <a:lstStyle/>
        <a:p>
          <a:endParaRPr lang="en-US"/>
        </a:p>
      </dgm:t>
    </dgm:pt>
    <dgm:pt modelId="{990D266F-BD94-4BC9-9AC8-FF7AEA2601A6}" type="pres">
      <dgm:prSet presAssocID="{2C0D0C90-BBF5-4244-A50C-707EB94155E7}" presName="root" presStyleCnt="0">
        <dgm:presLayoutVars>
          <dgm:dir/>
          <dgm:resizeHandles val="exact"/>
        </dgm:presLayoutVars>
      </dgm:prSet>
      <dgm:spPr/>
    </dgm:pt>
    <dgm:pt modelId="{E3703D2B-879B-4451-8BCE-A403380006B8}" type="pres">
      <dgm:prSet presAssocID="{2C0D0C90-BBF5-4244-A50C-707EB94155E7}" presName="container" presStyleCnt="0">
        <dgm:presLayoutVars>
          <dgm:dir/>
          <dgm:resizeHandles val="exact"/>
        </dgm:presLayoutVars>
      </dgm:prSet>
      <dgm:spPr/>
    </dgm:pt>
    <dgm:pt modelId="{EF55500B-D06A-495D-B5FE-8D6A740B5C4E}" type="pres">
      <dgm:prSet presAssocID="{7D6684EC-1EE3-4BEE-8286-3BFF43D5D872}" presName="compNode" presStyleCnt="0"/>
      <dgm:spPr/>
    </dgm:pt>
    <dgm:pt modelId="{25AF5837-6B16-4EC8-9D9C-C0A4249A8AC4}" type="pres">
      <dgm:prSet presAssocID="{7D6684EC-1EE3-4BEE-8286-3BFF43D5D872}" presName="iconBgRect" presStyleLbl="bgShp" presStyleIdx="0" presStyleCnt="5"/>
      <dgm:spPr/>
    </dgm:pt>
    <dgm:pt modelId="{C90ACE02-66FF-42F0-9663-6B5C4053734D}" type="pres">
      <dgm:prSet presAssocID="{7D6684EC-1EE3-4BEE-8286-3BFF43D5D872}"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cessor"/>
        </a:ext>
      </dgm:extLst>
    </dgm:pt>
    <dgm:pt modelId="{31FE6D5E-6D32-4EB3-A3B3-924CCF37598C}" type="pres">
      <dgm:prSet presAssocID="{7D6684EC-1EE3-4BEE-8286-3BFF43D5D872}" presName="spaceRect" presStyleCnt="0"/>
      <dgm:spPr/>
    </dgm:pt>
    <dgm:pt modelId="{1DA7E4B0-968C-42DE-82C3-330DF0927D26}" type="pres">
      <dgm:prSet presAssocID="{7D6684EC-1EE3-4BEE-8286-3BFF43D5D872}" presName="textRect" presStyleLbl="revTx" presStyleIdx="0" presStyleCnt="5">
        <dgm:presLayoutVars>
          <dgm:chMax val="1"/>
          <dgm:chPref val="1"/>
        </dgm:presLayoutVars>
      </dgm:prSet>
      <dgm:spPr/>
    </dgm:pt>
    <dgm:pt modelId="{BDC3FEEE-4727-4E25-A489-6F441674097F}" type="pres">
      <dgm:prSet presAssocID="{029547A4-4B1A-4F2C-B3FA-AC6D4D0F5E8F}" presName="sibTrans" presStyleLbl="sibTrans2D1" presStyleIdx="0" presStyleCnt="0"/>
      <dgm:spPr/>
    </dgm:pt>
    <dgm:pt modelId="{66917B15-2C9F-4A04-A206-E93F6AEA080E}" type="pres">
      <dgm:prSet presAssocID="{E61D76B5-9F63-41B4-8118-CF7E2111C914}" presName="compNode" presStyleCnt="0"/>
      <dgm:spPr/>
    </dgm:pt>
    <dgm:pt modelId="{90C220B8-0D5E-4950-AE80-A4C07FD17850}" type="pres">
      <dgm:prSet presAssocID="{E61D76B5-9F63-41B4-8118-CF7E2111C914}" presName="iconBgRect" presStyleLbl="bgShp" presStyleIdx="1" presStyleCnt="5"/>
      <dgm:spPr/>
    </dgm:pt>
    <dgm:pt modelId="{3495A916-A2A1-458D-9DF8-CF0B4ABF4845}" type="pres">
      <dgm:prSet presAssocID="{E61D76B5-9F63-41B4-8118-CF7E2111C914}"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ax"/>
        </a:ext>
      </dgm:extLst>
    </dgm:pt>
    <dgm:pt modelId="{5A00DB2D-1938-4239-8AF1-C57568D3AE21}" type="pres">
      <dgm:prSet presAssocID="{E61D76B5-9F63-41B4-8118-CF7E2111C914}" presName="spaceRect" presStyleCnt="0"/>
      <dgm:spPr/>
    </dgm:pt>
    <dgm:pt modelId="{0E720EEF-6DB3-493B-B67C-B3FB04C4310F}" type="pres">
      <dgm:prSet presAssocID="{E61D76B5-9F63-41B4-8118-CF7E2111C914}" presName="textRect" presStyleLbl="revTx" presStyleIdx="1" presStyleCnt="5">
        <dgm:presLayoutVars>
          <dgm:chMax val="1"/>
          <dgm:chPref val="1"/>
        </dgm:presLayoutVars>
      </dgm:prSet>
      <dgm:spPr/>
    </dgm:pt>
    <dgm:pt modelId="{EAB4F2D9-8327-41E5-ACD9-6B54D02D4BBA}" type="pres">
      <dgm:prSet presAssocID="{6C5CCE45-F535-422A-ABE3-6FD8B16FE779}" presName="sibTrans" presStyleLbl="sibTrans2D1" presStyleIdx="0" presStyleCnt="0"/>
      <dgm:spPr/>
    </dgm:pt>
    <dgm:pt modelId="{813CA36B-11BB-40C9-9848-4E8F0B0AC99A}" type="pres">
      <dgm:prSet presAssocID="{4B742BD8-12A6-465E-8CDA-8BA26E602A81}" presName="compNode" presStyleCnt="0"/>
      <dgm:spPr/>
    </dgm:pt>
    <dgm:pt modelId="{106F30DC-5FC6-4C11-859B-F2A16EDE336D}" type="pres">
      <dgm:prSet presAssocID="{4B742BD8-12A6-465E-8CDA-8BA26E602A81}" presName="iconBgRect" presStyleLbl="bgShp" presStyleIdx="2" presStyleCnt="5"/>
      <dgm:spPr/>
    </dgm:pt>
    <dgm:pt modelId="{23A70DAB-F075-4F94-A17B-870EDD43899E}" type="pres">
      <dgm:prSet presAssocID="{4B742BD8-12A6-465E-8CDA-8BA26E602A81}"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8EFD43D7-6019-48DB-A70D-8E7C501962D8}" type="pres">
      <dgm:prSet presAssocID="{4B742BD8-12A6-465E-8CDA-8BA26E602A81}" presName="spaceRect" presStyleCnt="0"/>
      <dgm:spPr/>
    </dgm:pt>
    <dgm:pt modelId="{D7C3169C-A467-4292-9885-DC06393AD959}" type="pres">
      <dgm:prSet presAssocID="{4B742BD8-12A6-465E-8CDA-8BA26E602A81}" presName="textRect" presStyleLbl="revTx" presStyleIdx="2" presStyleCnt="5">
        <dgm:presLayoutVars>
          <dgm:chMax val="1"/>
          <dgm:chPref val="1"/>
        </dgm:presLayoutVars>
      </dgm:prSet>
      <dgm:spPr/>
    </dgm:pt>
    <dgm:pt modelId="{C2621935-61EC-40A0-B0F2-D9D4E814D92F}" type="pres">
      <dgm:prSet presAssocID="{DF6782ED-C1D3-495A-8D75-D5AD0F3D0B5A}" presName="sibTrans" presStyleLbl="sibTrans2D1" presStyleIdx="0" presStyleCnt="0"/>
      <dgm:spPr/>
    </dgm:pt>
    <dgm:pt modelId="{1E8089F6-D63F-4BC5-999E-B07450ECE497}" type="pres">
      <dgm:prSet presAssocID="{B7FB20DF-DBA1-4178-9049-B089588C8950}" presName="compNode" presStyleCnt="0"/>
      <dgm:spPr/>
    </dgm:pt>
    <dgm:pt modelId="{61CCC4D2-85CE-4267-9EAC-896DB999680A}" type="pres">
      <dgm:prSet presAssocID="{B7FB20DF-DBA1-4178-9049-B089588C8950}" presName="iconBgRect" presStyleLbl="bgShp" presStyleIdx="3" presStyleCnt="5"/>
      <dgm:spPr/>
    </dgm:pt>
    <dgm:pt modelId="{2C33D817-FA13-4F17-AAE1-544AB2446044}" type="pres">
      <dgm:prSet presAssocID="{B7FB20DF-DBA1-4178-9049-B089588C8950}"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Lock"/>
        </a:ext>
      </dgm:extLst>
    </dgm:pt>
    <dgm:pt modelId="{96D68AC2-FE46-43F5-93D1-73B29AEE5402}" type="pres">
      <dgm:prSet presAssocID="{B7FB20DF-DBA1-4178-9049-B089588C8950}" presName="spaceRect" presStyleCnt="0"/>
      <dgm:spPr/>
    </dgm:pt>
    <dgm:pt modelId="{FFFA3268-44EF-4826-A490-725017FC00E3}" type="pres">
      <dgm:prSet presAssocID="{B7FB20DF-DBA1-4178-9049-B089588C8950}" presName="textRect" presStyleLbl="revTx" presStyleIdx="3" presStyleCnt="5" custScaleX="222822" custScaleY="154529" custLinFactNeighborX="58536" custLinFactNeighborY="3099">
        <dgm:presLayoutVars>
          <dgm:chMax val="1"/>
          <dgm:chPref val="1"/>
        </dgm:presLayoutVars>
      </dgm:prSet>
      <dgm:spPr/>
    </dgm:pt>
    <dgm:pt modelId="{12581E69-1CD8-4BFA-B8AF-A4A82014B6E1}" type="pres">
      <dgm:prSet presAssocID="{DFA64BDC-6C47-4D07-B7F3-DCD3B366EAF9}" presName="sibTrans" presStyleLbl="sibTrans2D1" presStyleIdx="0" presStyleCnt="0"/>
      <dgm:spPr/>
    </dgm:pt>
    <dgm:pt modelId="{0C052AE7-0912-4780-AA7E-C0C1D812F59F}" type="pres">
      <dgm:prSet presAssocID="{3DB5E4A9-F515-40D3-BC77-399923391AA8}" presName="compNode" presStyleCnt="0"/>
      <dgm:spPr/>
    </dgm:pt>
    <dgm:pt modelId="{51B51417-B313-4FBF-82C4-C4CBB864D619}" type="pres">
      <dgm:prSet presAssocID="{3DB5E4A9-F515-40D3-BC77-399923391AA8}" presName="iconBgRect" presStyleLbl="bgShp" presStyleIdx="4" presStyleCnt="5" custLinFactX="100000" custLinFactNeighborX="134061" custLinFactNeighborY="-1120"/>
      <dgm:spPr/>
    </dgm:pt>
    <dgm:pt modelId="{E434EE98-0CC2-43F0-BB64-7B02E6682A50}" type="pres">
      <dgm:prSet presAssocID="{3DB5E4A9-F515-40D3-BC77-399923391AA8}" presName="iconRect" presStyleLbl="node1" presStyleIdx="4" presStyleCnt="5" custLinFactX="200000" custLinFactNeighborX="211161" custLinFactNeighborY="3862"/>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hat Bubble"/>
        </a:ext>
      </dgm:extLst>
    </dgm:pt>
    <dgm:pt modelId="{AE48B5F9-1605-4A47-BFD0-24D34E42DB97}" type="pres">
      <dgm:prSet presAssocID="{3DB5E4A9-F515-40D3-BC77-399923391AA8}" presName="spaceRect" presStyleCnt="0"/>
      <dgm:spPr/>
    </dgm:pt>
    <dgm:pt modelId="{D3E50F01-5397-48F2-8C6B-49F5D0BAA777}" type="pres">
      <dgm:prSet presAssocID="{3DB5E4A9-F515-40D3-BC77-399923391AA8}" presName="textRect" presStyleLbl="revTx" presStyleIdx="4" presStyleCnt="5" custLinFactX="114" custLinFactNeighborX="100000" custLinFactNeighborY="-4480">
        <dgm:presLayoutVars>
          <dgm:chMax val="1"/>
          <dgm:chPref val="1"/>
        </dgm:presLayoutVars>
      </dgm:prSet>
      <dgm:spPr/>
    </dgm:pt>
  </dgm:ptLst>
  <dgm:cxnLst>
    <dgm:cxn modelId="{B0FE8502-5297-4136-9647-29107B87B4D8}" type="presOf" srcId="{2C0D0C90-BBF5-4244-A50C-707EB94155E7}" destId="{990D266F-BD94-4BC9-9AC8-FF7AEA2601A6}" srcOrd="0" destOrd="0" presId="urn:microsoft.com/office/officeart/2018/2/layout/IconCircleList"/>
    <dgm:cxn modelId="{DF416909-4656-4275-9B5E-D12AE169C105}" srcId="{2C0D0C90-BBF5-4244-A50C-707EB94155E7}" destId="{3DB5E4A9-F515-40D3-BC77-399923391AA8}" srcOrd="4" destOrd="0" parTransId="{E0684001-1D74-4E32-B917-ED24BE776D6D}" sibTransId="{76E985D0-D422-4905-B303-A99B2AB56FE5}"/>
    <dgm:cxn modelId="{08AA385B-A107-4D21-837E-9EBC91DFE10C}" type="presOf" srcId="{DFA64BDC-6C47-4D07-B7F3-DCD3B366EAF9}" destId="{12581E69-1CD8-4BFA-B8AF-A4A82014B6E1}" srcOrd="0" destOrd="0" presId="urn:microsoft.com/office/officeart/2018/2/layout/IconCircleList"/>
    <dgm:cxn modelId="{30BAAD5E-3F25-4CA0-9C1B-D4A91F5EB09F}" type="presOf" srcId="{7D6684EC-1EE3-4BEE-8286-3BFF43D5D872}" destId="{1DA7E4B0-968C-42DE-82C3-330DF0927D26}" srcOrd="0" destOrd="0" presId="urn:microsoft.com/office/officeart/2018/2/layout/IconCircleList"/>
    <dgm:cxn modelId="{36969165-942B-4CA2-9926-4B641031F154}" type="presOf" srcId="{029547A4-4B1A-4F2C-B3FA-AC6D4D0F5E8F}" destId="{BDC3FEEE-4727-4E25-A489-6F441674097F}" srcOrd="0" destOrd="0" presId="urn:microsoft.com/office/officeart/2018/2/layout/IconCircleList"/>
    <dgm:cxn modelId="{011E4376-9438-40E3-8481-398BB142D045}" srcId="{2C0D0C90-BBF5-4244-A50C-707EB94155E7}" destId="{4B742BD8-12A6-465E-8CDA-8BA26E602A81}" srcOrd="2" destOrd="0" parTransId="{CD6A3004-DBBB-469B-A815-82992C6B61A7}" sibTransId="{DF6782ED-C1D3-495A-8D75-D5AD0F3D0B5A}"/>
    <dgm:cxn modelId="{BD523290-ACF5-45DE-A8D1-EF41D42EC24D}" srcId="{2C0D0C90-BBF5-4244-A50C-707EB94155E7}" destId="{B7FB20DF-DBA1-4178-9049-B089588C8950}" srcOrd="3" destOrd="0" parTransId="{E75B837C-3121-4533-BBA2-3CDD83E071DD}" sibTransId="{DFA64BDC-6C47-4D07-B7F3-DCD3B366EAF9}"/>
    <dgm:cxn modelId="{B2039C93-ED8E-4E12-B148-7CABADE50CDB}" srcId="{2C0D0C90-BBF5-4244-A50C-707EB94155E7}" destId="{E61D76B5-9F63-41B4-8118-CF7E2111C914}" srcOrd="1" destOrd="0" parTransId="{56AC5FFD-36DF-4A26-9D8B-BAC6CD0F57A0}" sibTransId="{6C5CCE45-F535-422A-ABE3-6FD8B16FE779}"/>
    <dgm:cxn modelId="{EF2BD9A2-50D5-40A9-A52D-9037A9789A8B}" type="presOf" srcId="{E61D76B5-9F63-41B4-8118-CF7E2111C914}" destId="{0E720EEF-6DB3-493B-B67C-B3FB04C4310F}" srcOrd="0" destOrd="0" presId="urn:microsoft.com/office/officeart/2018/2/layout/IconCircleList"/>
    <dgm:cxn modelId="{7E2B3CA6-214A-40D4-B1F7-931FE35692EB}" type="presOf" srcId="{DF6782ED-C1D3-495A-8D75-D5AD0F3D0B5A}" destId="{C2621935-61EC-40A0-B0F2-D9D4E814D92F}" srcOrd="0" destOrd="0" presId="urn:microsoft.com/office/officeart/2018/2/layout/IconCircleList"/>
    <dgm:cxn modelId="{E6D5D3B4-6010-493A-ACF0-461B12885B24}" type="presOf" srcId="{6C5CCE45-F535-422A-ABE3-6FD8B16FE779}" destId="{EAB4F2D9-8327-41E5-ACD9-6B54D02D4BBA}" srcOrd="0" destOrd="0" presId="urn:microsoft.com/office/officeart/2018/2/layout/IconCircleList"/>
    <dgm:cxn modelId="{020CDDBC-3F1C-4F89-A78F-C15A252B6196}" type="presOf" srcId="{4B742BD8-12A6-465E-8CDA-8BA26E602A81}" destId="{D7C3169C-A467-4292-9885-DC06393AD959}" srcOrd="0" destOrd="0" presId="urn:microsoft.com/office/officeart/2018/2/layout/IconCircleList"/>
    <dgm:cxn modelId="{81C71BCA-D552-4A1B-9C9D-D85B2001CD9B}" type="presOf" srcId="{3DB5E4A9-F515-40D3-BC77-399923391AA8}" destId="{D3E50F01-5397-48F2-8C6B-49F5D0BAA777}" srcOrd="0" destOrd="0" presId="urn:microsoft.com/office/officeart/2018/2/layout/IconCircleList"/>
    <dgm:cxn modelId="{0F7632CE-BC23-4B62-ADE0-BBCE4DC99590}" type="presOf" srcId="{B7FB20DF-DBA1-4178-9049-B089588C8950}" destId="{FFFA3268-44EF-4826-A490-725017FC00E3}" srcOrd="0" destOrd="0" presId="urn:microsoft.com/office/officeart/2018/2/layout/IconCircleList"/>
    <dgm:cxn modelId="{00C92AD3-3D89-4945-A8DE-AD9232F70633}" srcId="{2C0D0C90-BBF5-4244-A50C-707EB94155E7}" destId="{7D6684EC-1EE3-4BEE-8286-3BFF43D5D872}" srcOrd="0" destOrd="0" parTransId="{B1D27175-0278-443C-8362-158A7D354C48}" sibTransId="{029547A4-4B1A-4F2C-B3FA-AC6D4D0F5E8F}"/>
    <dgm:cxn modelId="{B3F334C0-E44F-460F-B0DF-84CA98EB315A}" type="presParOf" srcId="{990D266F-BD94-4BC9-9AC8-FF7AEA2601A6}" destId="{E3703D2B-879B-4451-8BCE-A403380006B8}" srcOrd="0" destOrd="0" presId="urn:microsoft.com/office/officeart/2018/2/layout/IconCircleList"/>
    <dgm:cxn modelId="{69B13D21-4141-4A01-AC14-8090468E1F46}" type="presParOf" srcId="{E3703D2B-879B-4451-8BCE-A403380006B8}" destId="{EF55500B-D06A-495D-B5FE-8D6A740B5C4E}" srcOrd="0" destOrd="0" presId="urn:microsoft.com/office/officeart/2018/2/layout/IconCircleList"/>
    <dgm:cxn modelId="{E33C722A-46F8-4349-A1EE-81D0DB554600}" type="presParOf" srcId="{EF55500B-D06A-495D-B5FE-8D6A740B5C4E}" destId="{25AF5837-6B16-4EC8-9D9C-C0A4249A8AC4}" srcOrd="0" destOrd="0" presId="urn:microsoft.com/office/officeart/2018/2/layout/IconCircleList"/>
    <dgm:cxn modelId="{E154E200-AFF8-4962-99AA-B4FBB26F209B}" type="presParOf" srcId="{EF55500B-D06A-495D-B5FE-8D6A740B5C4E}" destId="{C90ACE02-66FF-42F0-9663-6B5C4053734D}" srcOrd="1" destOrd="0" presId="urn:microsoft.com/office/officeart/2018/2/layout/IconCircleList"/>
    <dgm:cxn modelId="{901579FF-EC16-4C9A-931B-AADBACFFF2E9}" type="presParOf" srcId="{EF55500B-D06A-495D-B5FE-8D6A740B5C4E}" destId="{31FE6D5E-6D32-4EB3-A3B3-924CCF37598C}" srcOrd="2" destOrd="0" presId="urn:microsoft.com/office/officeart/2018/2/layout/IconCircleList"/>
    <dgm:cxn modelId="{478DA0FD-9D58-4E96-B07C-575379662244}" type="presParOf" srcId="{EF55500B-D06A-495D-B5FE-8D6A740B5C4E}" destId="{1DA7E4B0-968C-42DE-82C3-330DF0927D26}" srcOrd="3" destOrd="0" presId="urn:microsoft.com/office/officeart/2018/2/layout/IconCircleList"/>
    <dgm:cxn modelId="{829066A2-3069-4039-8104-6B71EA4AAF94}" type="presParOf" srcId="{E3703D2B-879B-4451-8BCE-A403380006B8}" destId="{BDC3FEEE-4727-4E25-A489-6F441674097F}" srcOrd="1" destOrd="0" presId="urn:microsoft.com/office/officeart/2018/2/layout/IconCircleList"/>
    <dgm:cxn modelId="{B99CC098-CDB4-48CE-A626-E620DF865F1E}" type="presParOf" srcId="{E3703D2B-879B-4451-8BCE-A403380006B8}" destId="{66917B15-2C9F-4A04-A206-E93F6AEA080E}" srcOrd="2" destOrd="0" presId="urn:microsoft.com/office/officeart/2018/2/layout/IconCircleList"/>
    <dgm:cxn modelId="{08042A37-D13A-423E-B2CA-82DC52DCD6CA}" type="presParOf" srcId="{66917B15-2C9F-4A04-A206-E93F6AEA080E}" destId="{90C220B8-0D5E-4950-AE80-A4C07FD17850}" srcOrd="0" destOrd="0" presId="urn:microsoft.com/office/officeart/2018/2/layout/IconCircleList"/>
    <dgm:cxn modelId="{731F84E3-5A0B-49B1-A012-2A90A8D7DE99}" type="presParOf" srcId="{66917B15-2C9F-4A04-A206-E93F6AEA080E}" destId="{3495A916-A2A1-458D-9DF8-CF0B4ABF4845}" srcOrd="1" destOrd="0" presId="urn:microsoft.com/office/officeart/2018/2/layout/IconCircleList"/>
    <dgm:cxn modelId="{A7B0F2ED-9104-44E0-B410-EB2C96673940}" type="presParOf" srcId="{66917B15-2C9F-4A04-A206-E93F6AEA080E}" destId="{5A00DB2D-1938-4239-8AF1-C57568D3AE21}" srcOrd="2" destOrd="0" presId="urn:microsoft.com/office/officeart/2018/2/layout/IconCircleList"/>
    <dgm:cxn modelId="{CFB872E6-554F-49D1-8265-5C56C2EABEB3}" type="presParOf" srcId="{66917B15-2C9F-4A04-A206-E93F6AEA080E}" destId="{0E720EEF-6DB3-493B-B67C-B3FB04C4310F}" srcOrd="3" destOrd="0" presId="urn:microsoft.com/office/officeart/2018/2/layout/IconCircleList"/>
    <dgm:cxn modelId="{B62F0B91-8DAF-4269-83A5-33F66793DD52}" type="presParOf" srcId="{E3703D2B-879B-4451-8BCE-A403380006B8}" destId="{EAB4F2D9-8327-41E5-ACD9-6B54D02D4BBA}" srcOrd="3" destOrd="0" presId="urn:microsoft.com/office/officeart/2018/2/layout/IconCircleList"/>
    <dgm:cxn modelId="{B6C47818-C44E-4EA1-BA85-0ADB2D24DC51}" type="presParOf" srcId="{E3703D2B-879B-4451-8BCE-A403380006B8}" destId="{813CA36B-11BB-40C9-9848-4E8F0B0AC99A}" srcOrd="4" destOrd="0" presId="urn:microsoft.com/office/officeart/2018/2/layout/IconCircleList"/>
    <dgm:cxn modelId="{F24F185D-7DB4-4564-9D18-7BBCD2AADE40}" type="presParOf" srcId="{813CA36B-11BB-40C9-9848-4E8F0B0AC99A}" destId="{106F30DC-5FC6-4C11-859B-F2A16EDE336D}" srcOrd="0" destOrd="0" presId="urn:microsoft.com/office/officeart/2018/2/layout/IconCircleList"/>
    <dgm:cxn modelId="{96C9ED52-3FB9-4938-9342-936BBD9B99A9}" type="presParOf" srcId="{813CA36B-11BB-40C9-9848-4E8F0B0AC99A}" destId="{23A70DAB-F075-4F94-A17B-870EDD43899E}" srcOrd="1" destOrd="0" presId="urn:microsoft.com/office/officeart/2018/2/layout/IconCircleList"/>
    <dgm:cxn modelId="{09562A3C-F03E-49FD-A165-7BEAD0B273A8}" type="presParOf" srcId="{813CA36B-11BB-40C9-9848-4E8F0B0AC99A}" destId="{8EFD43D7-6019-48DB-A70D-8E7C501962D8}" srcOrd="2" destOrd="0" presId="urn:microsoft.com/office/officeart/2018/2/layout/IconCircleList"/>
    <dgm:cxn modelId="{695E8CDF-D531-46D3-ABA5-4B1E50104DFA}" type="presParOf" srcId="{813CA36B-11BB-40C9-9848-4E8F0B0AC99A}" destId="{D7C3169C-A467-4292-9885-DC06393AD959}" srcOrd="3" destOrd="0" presId="urn:microsoft.com/office/officeart/2018/2/layout/IconCircleList"/>
    <dgm:cxn modelId="{FC95404A-B3B6-45AA-BE93-830734703CC0}" type="presParOf" srcId="{E3703D2B-879B-4451-8BCE-A403380006B8}" destId="{C2621935-61EC-40A0-B0F2-D9D4E814D92F}" srcOrd="5" destOrd="0" presId="urn:microsoft.com/office/officeart/2018/2/layout/IconCircleList"/>
    <dgm:cxn modelId="{0FF30E12-34A5-44C8-8DD9-849C32CA5343}" type="presParOf" srcId="{E3703D2B-879B-4451-8BCE-A403380006B8}" destId="{1E8089F6-D63F-4BC5-999E-B07450ECE497}" srcOrd="6" destOrd="0" presId="urn:microsoft.com/office/officeart/2018/2/layout/IconCircleList"/>
    <dgm:cxn modelId="{A5A41687-277C-4DDA-8EF1-F98DB4FF9158}" type="presParOf" srcId="{1E8089F6-D63F-4BC5-999E-B07450ECE497}" destId="{61CCC4D2-85CE-4267-9EAC-896DB999680A}" srcOrd="0" destOrd="0" presId="urn:microsoft.com/office/officeart/2018/2/layout/IconCircleList"/>
    <dgm:cxn modelId="{F2FBAA2B-E551-470E-8541-A6AE9A351EC8}" type="presParOf" srcId="{1E8089F6-D63F-4BC5-999E-B07450ECE497}" destId="{2C33D817-FA13-4F17-AAE1-544AB2446044}" srcOrd="1" destOrd="0" presId="urn:microsoft.com/office/officeart/2018/2/layout/IconCircleList"/>
    <dgm:cxn modelId="{293FB95A-5800-49B8-85CF-50A7F1FE0C04}" type="presParOf" srcId="{1E8089F6-D63F-4BC5-999E-B07450ECE497}" destId="{96D68AC2-FE46-43F5-93D1-73B29AEE5402}" srcOrd="2" destOrd="0" presId="urn:microsoft.com/office/officeart/2018/2/layout/IconCircleList"/>
    <dgm:cxn modelId="{EF985310-5C88-4F21-9428-B6A0578C6943}" type="presParOf" srcId="{1E8089F6-D63F-4BC5-999E-B07450ECE497}" destId="{FFFA3268-44EF-4826-A490-725017FC00E3}" srcOrd="3" destOrd="0" presId="urn:microsoft.com/office/officeart/2018/2/layout/IconCircleList"/>
    <dgm:cxn modelId="{58EFFF1A-FCA1-403B-B931-32EF7301096E}" type="presParOf" srcId="{E3703D2B-879B-4451-8BCE-A403380006B8}" destId="{12581E69-1CD8-4BFA-B8AF-A4A82014B6E1}" srcOrd="7" destOrd="0" presId="urn:microsoft.com/office/officeart/2018/2/layout/IconCircleList"/>
    <dgm:cxn modelId="{D51AEDC0-09C1-4A26-9F06-17F4435AB522}" type="presParOf" srcId="{E3703D2B-879B-4451-8BCE-A403380006B8}" destId="{0C052AE7-0912-4780-AA7E-C0C1D812F59F}" srcOrd="8" destOrd="0" presId="urn:microsoft.com/office/officeart/2018/2/layout/IconCircleList"/>
    <dgm:cxn modelId="{B77B0A8C-D077-4E0F-838B-B3E9A2301EAE}" type="presParOf" srcId="{0C052AE7-0912-4780-AA7E-C0C1D812F59F}" destId="{51B51417-B313-4FBF-82C4-C4CBB864D619}" srcOrd="0" destOrd="0" presId="urn:microsoft.com/office/officeart/2018/2/layout/IconCircleList"/>
    <dgm:cxn modelId="{D9D84300-9C80-4C3A-81F0-F4A4047CDA60}" type="presParOf" srcId="{0C052AE7-0912-4780-AA7E-C0C1D812F59F}" destId="{E434EE98-0CC2-43F0-BB64-7B02E6682A50}" srcOrd="1" destOrd="0" presId="urn:microsoft.com/office/officeart/2018/2/layout/IconCircleList"/>
    <dgm:cxn modelId="{1D5104F6-6B90-49BE-A471-DC2DAB0DBFBC}" type="presParOf" srcId="{0C052AE7-0912-4780-AA7E-C0C1D812F59F}" destId="{AE48B5F9-1605-4A47-BFD0-24D34E42DB97}" srcOrd="2" destOrd="0" presId="urn:microsoft.com/office/officeart/2018/2/layout/IconCircleList"/>
    <dgm:cxn modelId="{FE98F202-373B-4524-BDE3-EC85D0560D4D}" type="presParOf" srcId="{0C052AE7-0912-4780-AA7E-C0C1D812F59F}" destId="{D3E50F01-5397-48F2-8C6B-49F5D0BAA777}"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AF5837-6B16-4EC8-9D9C-C0A4249A8AC4}">
      <dsp:nvSpPr>
        <dsp:cNvPr id="0" name=""/>
        <dsp:cNvSpPr/>
      </dsp:nvSpPr>
      <dsp:spPr>
        <a:xfrm>
          <a:off x="82613" y="663929"/>
          <a:ext cx="897246" cy="897246"/>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90ACE02-66FF-42F0-9663-6B5C4053734D}">
      <dsp:nvSpPr>
        <dsp:cNvPr id="0" name=""/>
        <dsp:cNvSpPr/>
      </dsp:nvSpPr>
      <dsp:spPr>
        <a:xfrm>
          <a:off x="271034" y="852351"/>
          <a:ext cx="520402" cy="52040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DA7E4B0-968C-42DE-82C3-330DF0927D26}">
      <dsp:nvSpPr>
        <dsp:cNvPr id="0" name=""/>
        <dsp:cNvSpPr/>
      </dsp:nvSpPr>
      <dsp:spPr>
        <a:xfrm>
          <a:off x="1172126" y="663929"/>
          <a:ext cx="2114937" cy="897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90000"/>
            </a:lnSpc>
            <a:spcBef>
              <a:spcPct val="0"/>
            </a:spcBef>
            <a:spcAft>
              <a:spcPct val="35000"/>
            </a:spcAft>
            <a:buNone/>
          </a:pPr>
          <a:r>
            <a:rPr lang="fr-BE" sz="1600" kern="1200" noProof="0" dirty="0">
              <a:solidFill>
                <a:srgbClr val="6B3F92"/>
              </a:solidFill>
            </a:rPr>
            <a:t>Scannez votre ordinateur à l’aide d’un scanner antivirus</a:t>
          </a:r>
        </a:p>
      </dsp:txBody>
      <dsp:txXfrm>
        <a:off x="1172126" y="663929"/>
        <a:ext cx="2114937" cy="897246"/>
      </dsp:txXfrm>
    </dsp:sp>
    <dsp:sp modelId="{90C220B8-0D5E-4950-AE80-A4C07FD17850}">
      <dsp:nvSpPr>
        <dsp:cNvPr id="0" name=""/>
        <dsp:cNvSpPr/>
      </dsp:nvSpPr>
      <dsp:spPr>
        <a:xfrm>
          <a:off x="3655575" y="663929"/>
          <a:ext cx="897246" cy="897246"/>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495A916-A2A1-458D-9DF8-CF0B4ABF4845}">
      <dsp:nvSpPr>
        <dsp:cNvPr id="0" name=""/>
        <dsp:cNvSpPr/>
      </dsp:nvSpPr>
      <dsp:spPr>
        <a:xfrm>
          <a:off x="3843996" y="852351"/>
          <a:ext cx="520402" cy="52040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E720EEF-6DB3-493B-B67C-B3FB04C4310F}">
      <dsp:nvSpPr>
        <dsp:cNvPr id="0" name=""/>
        <dsp:cNvSpPr/>
      </dsp:nvSpPr>
      <dsp:spPr>
        <a:xfrm>
          <a:off x="4745088" y="663929"/>
          <a:ext cx="2114937" cy="897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90000"/>
            </a:lnSpc>
            <a:spcBef>
              <a:spcPct val="0"/>
            </a:spcBef>
            <a:spcAft>
              <a:spcPct val="35000"/>
            </a:spcAft>
            <a:buNone/>
          </a:pPr>
          <a:r>
            <a:rPr lang="fr-BE" sz="1600" kern="1200" noProof="0" dirty="0">
              <a:solidFill>
                <a:srgbClr val="6B3F92"/>
              </a:solidFill>
            </a:rPr>
            <a:t>Réalisez des back-ups / copies de réserve de vos fichiers</a:t>
          </a:r>
        </a:p>
      </dsp:txBody>
      <dsp:txXfrm>
        <a:off x="4745088" y="663929"/>
        <a:ext cx="2114937" cy="897246"/>
      </dsp:txXfrm>
    </dsp:sp>
    <dsp:sp modelId="{106F30DC-5FC6-4C11-859B-F2A16EDE336D}">
      <dsp:nvSpPr>
        <dsp:cNvPr id="0" name=""/>
        <dsp:cNvSpPr/>
      </dsp:nvSpPr>
      <dsp:spPr>
        <a:xfrm>
          <a:off x="7228536" y="663929"/>
          <a:ext cx="897246" cy="897246"/>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A70DAB-F075-4F94-A17B-870EDD43899E}">
      <dsp:nvSpPr>
        <dsp:cNvPr id="0" name=""/>
        <dsp:cNvSpPr/>
      </dsp:nvSpPr>
      <dsp:spPr>
        <a:xfrm>
          <a:off x="7416958" y="852351"/>
          <a:ext cx="520402" cy="52040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7C3169C-A467-4292-9885-DC06393AD959}">
      <dsp:nvSpPr>
        <dsp:cNvPr id="0" name=""/>
        <dsp:cNvSpPr/>
      </dsp:nvSpPr>
      <dsp:spPr>
        <a:xfrm>
          <a:off x="8318049" y="663929"/>
          <a:ext cx="2114937" cy="897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90000"/>
            </a:lnSpc>
            <a:spcBef>
              <a:spcPct val="0"/>
            </a:spcBef>
            <a:spcAft>
              <a:spcPct val="35000"/>
            </a:spcAft>
            <a:buNone/>
          </a:pPr>
          <a:r>
            <a:rPr lang="fr-BE" sz="1600" kern="1200" noProof="0" dirty="0">
              <a:solidFill>
                <a:srgbClr val="6B3F92"/>
              </a:solidFill>
            </a:rPr>
            <a:t>Procédez régulièrement à des mises à jour</a:t>
          </a:r>
        </a:p>
      </dsp:txBody>
      <dsp:txXfrm>
        <a:off x="8318049" y="663929"/>
        <a:ext cx="2114937" cy="897246"/>
      </dsp:txXfrm>
    </dsp:sp>
    <dsp:sp modelId="{61CCC4D2-85CE-4267-9EAC-896DB999680A}">
      <dsp:nvSpPr>
        <dsp:cNvPr id="0" name=""/>
        <dsp:cNvSpPr/>
      </dsp:nvSpPr>
      <dsp:spPr>
        <a:xfrm>
          <a:off x="291904" y="2545532"/>
          <a:ext cx="897246" cy="897246"/>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C33D817-FA13-4F17-AAE1-544AB2446044}">
      <dsp:nvSpPr>
        <dsp:cNvPr id="0" name=""/>
        <dsp:cNvSpPr/>
      </dsp:nvSpPr>
      <dsp:spPr>
        <a:xfrm>
          <a:off x="480325" y="2733954"/>
          <a:ext cx="520402" cy="52040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FFA3268-44EF-4826-A490-725017FC00E3}">
      <dsp:nvSpPr>
        <dsp:cNvPr id="0" name=""/>
        <dsp:cNvSpPr/>
      </dsp:nvSpPr>
      <dsp:spPr>
        <a:xfrm>
          <a:off x="1320612" y="2328708"/>
          <a:ext cx="4712544" cy="13865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r>
            <a:rPr lang="fr-BE" sz="1500" kern="1200" noProof="0" dirty="0">
              <a:solidFill>
                <a:srgbClr val="6B3F92"/>
              </a:solidFill>
              <a:latin typeface="Calibri" panose="020F0502020204030204"/>
              <a:ea typeface="+mn-ea"/>
              <a:cs typeface="+mn-cs"/>
            </a:rPr>
            <a:t>Utilisez une combinaison mêlant un mot de passe sûr (un élément dont vous seul avez connaissance) et une empreinte digitale (un élément unique à votre personne), et procédez ainsi à ce que l’on appelle une authentification à deux facteurs (2FA)</a:t>
          </a:r>
        </a:p>
      </dsp:txBody>
      <dsp:txXfrm>
        <a:off x="1320612" y="2328708"/>
        <a:ext cx="4712544" cy="1386505"/>
      </dsp:txXfrm>
    </dsp:sp>
    <dsp:sp modelId="{51B51417-B313-4FBF-82C4-C4CBB864D619}">
      <dsp:nvSpPr>
        <dsp:cNvPr id="0" name=""/>
        <dsp:cNvSpPr/>
      </dsp:nvSpPr>
      <dsp:spPr>
        <a:xfrm>
          <a:off x="7263772" y="2535483"/>
          <a:ext cx="897246" cy="897246"/>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434EE98-0CC2-43F0-BB64-7B02E6682A50}">
      <dsp:nvSpPr>
        <dsp:cNvPr id="0" name=""/>
        <dsp:cNvSpPr/>
      </dsp:nvSpPr>
      <dsp:spPr>
        <a:xfrm>
          <a:off x="7491784" y="2754052"/>
          <a:ext cx="520402" cy="52040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3E50F01-5397-48F2-8C6B-49F5D0BAA777}">
      <dsp:nvSpPr>
        <dsp:cNvPr id="0" name=""/>
        <dsp:cNvSpPr/>
      </dsp:nvSpPr>
      <dsp:spPr>
        <a:xfrm>
          <a:off x="8370530" y="2505336"/>
          <a:ext cx="2114937" cy="897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11200">
            <a:lnSpc>
              <a:spcPct val="90000"/>
            </a:lnSpc>
            <a:spcBef>
              <a:spcPct val="0"/>
            </a:spcBef>
            <a:spcAft>
              <a:spcPct val="35000"/>
            </a:spcAft>
            <a:buNone/>
          </a:pPr>
          <a:r>
            <a:rPr lang="fr-BE" sz="1600" kern="1200" noProof="0" dirty="0">
              <a:solidFill>
                <a:srgbClr val="6B3F92"/>
              </a:solidFill>
            </a:rPr>
            <a:t>Apprenez à reconnaître les faux messages et transférez-les à suspect@safeonweb.be</a:t>
          </a:r>
        </a:p>
      </dsp:txBody>
      <dsp:txXfrm>
        <a:off x="8370530" y="2505336"/>
        <a:ext cx="2114937" cy="897246"/>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b="1">
                <a:solidFill>
                  <a:srgbClr val="A0CAB7"/>
                </a:solidFill>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B86AD14-56BA-439B-AA97-711AABAC8CA3}" type="datetimeFigureOut">
              <a:rPr lang="nl-BE" smtClean="0"/>
              <a:t>4/11/2021</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C80E507F-39F2-4BAC-8E6B-B8C1CE7D48F9}" type="slidenum">
              <a:rPr lang="nl-BE" smtClean="0"/>
              <a:t>‹#›</a:t>
            </a:fld>
            <a:endParaRPr lang="nl-BE"/>
          </a:p>
        </p:txBody>
      </p:sp>
    </p:spTree>
    <p:extLst>
      <p:ext uri="{BB962C8B-B14F-4D97-AF65-F5344CB8AC3E}">
        <p14:creationId xmlns:p14="http://schemas.microsoft.com/office/powerpoint/2010/main" val="4291024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86AD14-56BA-439B-AA97-711AABAC8CA3}" type="datetimeFigureOut">
              <a:rPr lang="nl-BE" smtClean="0"/>
              <a:t>4/11/2021</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C80E507F-39F2-4BAC-8E6B-B8C1CE7D48F9}" type="slidenum">
              <a:rPr lang="nl-BE" smtClean="0"/>
              <a:t>‹#›</a:t>
            </a:fld>
            <a:endParaRPr lang="nl-BE"/>
          </a:p>
        </p:txBody>
      </p:sp>
    </p:spTree>
    <p:extLst>
      <p:ext uri="{BB962C8B-B14F-4D97-AF65-F5344CB8AC3E}">
        <p14:creationId xmlns:p14="http://schemas.microsoft.com/office/powerpoint/2010/main" val="20896846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86AD14-56BA-439B-AA97-711AABAC8CA3}" type="datetimeFigureOut">
              <a:rPr lang="nl-BE" smtClean="0"/>
              <a:t>4/11/2021</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C80E507F-39F2-4BAC-8E6B-B8C1CE7D48F9}" type="slidenum">
              <a:rPr lang="nl-BE" smtClean="0"/>
              <a:t>‹#›</a:t>
            </a:fld>
            <a:endParaRPr lang="nl-BE"/>
          </a:p>
        </p:txBody>
      </p:sp>
    </p:spTree>
    <p:extLst>
      <p:ext uri="{BB962C8B-B14F-4D97-AF65-F5344CB8AC3E}">
        <p14:creationId xmlns:p14="http://schemas.microsoft.com/office/powerpoint/2010/main" val="10868418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s_content_page">
    <p:spTree>
      <p:nvGrpSpPr>
        <p:cNvPr id="1" name=""/>
        <p:cNvGrpSpPr/>
        <p:nvPr/>
      </p:nvGrpSpPr>
      <p:grpSpPr>
        <a:xfrm>
          <a:off x="0" y="0"/>
          <a:ext cx="0" cy="0"/>
          <a:chOff x="0" y="0"/>
          <a:chExt cx="0" cy="0"/>
        </a:xfrm>
      </p:grpSpPr>
      <p:sp>
        <p:nvSpPr>
          <p:cNvPr id="12" name="Espace réservé du contenu 11"/>
          <p:cNvSpPr>
            <a:spLocks noGrp="1"/>
          </p:cNvSpPr>
          <p:nvPr>
            <p:ph sz="quarter" idx="13" hasCustomPrompt="1"/>
          </p:nvPr>
        </p:nvSpPr>
        <p:spPr>
          <a:xfrm>
            <a:off x="609600" y="1600200"/>
            <a:ext cx="10769600" cy="1396752"/>
          </a:xfrm>
          <a:prstGeom prst="rect">
            <a:avLst/>
          </a:prstGeom>
        </p:spPr>
        <p:txBody>
          <a:bodyPr vert="horz" lIns="0" tIns="0"/>
          <a:lstStyle>
            <a:lvl1pPr marL="400050" indent="-400050" algn="just">
              <a:buClr>
                <a:srgbClr val="E27F3D"/>
              </a:buClr>
              <a:buSzPct val="100000"/>
              <a:buFont typeface="Arial" charset="0"/>
              <a:buChar char="•"/>
              <a:defRPr sz="1600" b="0" i="0">
                <a:solidFill>
                  <a:srgbClr val="E27F3D"/>
                </a:solidFill>
                <a:latin typeface="Avenir Medium" charset="0"/>
                <a:ea typeface="Avenir Medium" charset="0"/>
                <a:cs typeface="Avenir Medium" charset="0"/>
              </a:defRPr>
            </a:lvl1pPr>
            <a:lvl2pPr marL="742950" indent="-285750" algn="just">
              <a:buFont typeface="Arial" charset="0"/>
              <a:buChar char="•"/>
              <a:defRPr sz="1400" b="0" i="0" baseline="0">
                <a:solidFill>
                  <a:srgbClr val="009BB5"/>
                </a:solidFill>
                <a:latin typeface="Avenir Medium" charset="0"/>
                <a:ea typeface="Avenir Medium" charset="0"/>
                <a:cs typeface="Avenir Medium" charset="0"/>
              </a:defRPr>
            </a:lvl2pPr>
            <a:lvl3pPr marL="1200150" indent="-285750" algn="just">
              <a:buClr>
                <a:srgbClr val="123349"/>
              </a:buClr>
              <a:buFont typeface="Arial" charset="0"/>
              <a:buChar char="•"/>
              <a:defRPr sz="1300" b="0" i="0" baseline="0">
                <a:solidFill>
                  <a:srgbClr val="123349"/>
                </a:solidFill>
                <a:latin typeface="Avenir Medium" charset="0"/>
                <a:ea typeface="Avenir Medium" charset="0"/>
                <a:cs typeface="Avenir Medium" charset="0"/>
              </a:defRPr>
            </a:lvl3pPr>
          </a:lstStyle>
          <a:p>
            <a:pPr lvl="0"/>
            <a:r>
              <a:rPr lang="fr-FR" dirty="0"/>
              <a:t>Subtile of the page</a:t>
            </a:r>
          </a:p>
          <a:p>
            <a:pPr lvl="1"/>
            <a:r>
              <a:rPr lang="fr-FR" dirty="0"/>
              <a:t>Second </a:t>
            </a:r>
            <a:r>
              <a:rPr lang="fr-FR" dirty="0" err="1"/>
              <a:t>title</a:t>
            </a:r>
            <a:r>
              <a:rPr lang="fr-FR" dirty="0"/>
              <a:t> </a:t>
            </a:r>
            <a:r>
              <a:rPr lang="fr-FR" dirty="0" err="1"/>
              <a:t>level</a:t>
            </a:r>
            <a:endParaRPr lang="fr-FR" dirty="0"/>
          </a:p>
          <a:p>
            <a:pPr lvl="2"/>
            <a:r>
              <a:rPr lang="fr-FR" dirty="0" err="1"/>
              <a:t>Third</a:t>
            </a:r>
            <a:r>
              <a:rPr lang="fr-FR" dirty="0"/>
              <a:t> </a:t>
            </a:r>
            <a:r>
              <a:rPr lang="fr-FR" dirty="0" err="1"/>
              <a:t>title</a:t>
            </a:r>
            <a:r>
              <a:rPr lang="fr-FR" dirty="0"/>
              <a:t> </a:t>
            </a:r>
            <a:r>
              <a:rPr lang="fr-FR" dirty="0" err="1"/>
              <a:t>level</a:t>
            </a:r>
            <a:endParaRPr lang="fr-FR" dirty="0"/>
          </a:p>
          <a:p>
            <a:pPr lvl="2"/>
            <a:endParaRPr lang="fr-FR" dirty="0"/>
          </a:p>
          <a:p>
            <a:pPr lvl="2"/>
            <a:endParaRPr lang="fr-FR" dirty="0"/>
          </a:p>
          <a:p>
            <a:pPr lvl="2"/>
            <a:endParaRPr lang="fr-FR" dirty="0"/>
          </a:p>
          <a:p>
            <a:pPr lvl="2"/>
            <a:endParaRPr lang="fr-FR" dirty="0"/>
          </a:p>
          <a:p>
            <a:pPr lvl="2"/>
            <a:endParaRPr lang="fr-FR" dirty="0"/>
          </a:p>
          <a:p>
            <a:pPr lvl="0"/>
            <a:endParaRPr lang="fr-FR" dirty="0"/>
          </a:p>
          <a:p>
            <a:pPr lvl="2"/>
            <a:endParaRPr lang="fr-FR" dirty="0"/>
          </a:p>
          <a:p>
            <a:pPr lvl="2"/>
            <a:endParaRPr lang="fr-FR" dirty="0"/>
          </a:p>
          <a:p>
            <a:pPr lvl="2"/>
            <a:endParaRPr lang="fr-FR" dirty="0"/>
          </a:p>
          <a:p>
            <a:pPr lvl="2"/>
            <a:endParaRPr lang="fr-FR" dirty="0"/>
          </a:p>
        </p:txBody>
      </p:sp>
      <p:sp>
        <p:nvSpPr>
          <p:cNvPr id="11" name="Rectangle 10"/>
          <p:cNvSpPr/>
          <p:nvPr userDrawn="1"/>
        </p:nvSpPr>
        <p:spPr>
          <a:xfrm>
            <a:off x="0" y="-27385"/>
            <a:ext cx="12192000" cy="609203"/>
          </a:xfrm>
          <a:prstGeom prst="rect">
            <a:avLst/>
          </a:prstGeom>
          <a:gradFill flip="none" rotWithShape="1">
            <a:gsLst>
              <a:gs pos="25000">
                <a:srgbClr val="123349"/>
              </a:gs>
              <a:gs pos="100000">
                <a:srgbClr val="0074A1"/>
              </a:gs>
            </a:gsLst>
            <a:path path="circle">
              <a:fillToRect t="100000" r="100000"/>
            </a:path>
            <a:tileRect l="-100000" b="-10000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800"/>
          </a:p>
        </p:txBody>
      </p:sp>
      <p:sp>
        <p:nvSpPr>
          <p:cNvPr id="16" name="Espace réservé du contenu 14"/>
          <p:cNvSpPr>
            <a:spLocks noGrp="1"/>
          </p:cNvSpPr>
          <p:nvPr>
            <p:ph sz="quarter" idx="11" hasCustomPrompt="1"/>
          </p:nvPr>
        </p:nvSpPr>
        <p:spPr>
          <a:xfrm>
            <a:off x="8026400" y="170556"/>
            <a:ext cx="3556000" cy="213320"/>
          </a:xfrm>
          <a:prstGeom prst="rect">
            <a:avLst/>
          </a:prstGeom>
        </p:spPr>
        <p:txBody>
          <a:bodyPr vert="horz" lIns="0" tIns="0"/>
          <a:lstStyle>
            <a:lvl1pPr marL="0" indent="0" algn="r">
              <a:spcBef>
                <a:spcPts val="0"/>
              </a:spcBef>
              <a:buNone/>
              <a:defRPr sz="1200" b="0" i="0" u="none" baseline="0">
                <a:solidFill>
                  <a:srgbClr val="009BB5"/>
                </a:solidFill>
                <a:latin typeface="Avenir Medium" charset="0"/>
                <a:ea typeface="Avenir Medium" charset="0"/>
                <a:cs typeface="Avenir Medium" charset="0"/>
              </a:defRPr>
            </a:lvl1pPr>
          </a:lstStyle>
          <a:p>
            <a:pPr lvl="0"/>
            <a:r>
              <a:rPr lang="fr-FR" dirty="0" err="1"/>
              <a:t>Chapter</a:t>
            </a:r>
            <a:r>
              <a:rPr lang="fr-FR" dirty="0"/>
              <a:t> 1</a:t>
            </a:r>
          </a:p>
        </p:txBody>
      </p:sp>
      <p:cxnSp>
        <p:nvCxnSpPr>
          <p:cNvPr id="18" name="Connecteur droit 17"/>
          <p:cNvCxnSpPr/>
          <p:nvPr userDrawn="1"/>
        </p:nvCxnSpPr>
        <p:spPr>
          <a:xfrm>
            <a:off x="609600" y="1295400"/>
            <a:ext cx="1741984" cy="0"/>
          </a:xfrm>
          <a:prstGeom prst="line">
            <a:avLst/>
          </a:prstGeom>
          <a:ln w="12700" cmpd="sng">
            <a:solidFill>
              <a:srgbClr val="E27F3D"/>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userDrawn="1"/>
        </p:nvCxnSpPr>
        <p:spPr>
          <a:xfrm>
            <a:off x="609600" y="5947692"/>
            <a:ext cx="10972800" cy="1588"/>
          </a:xfrm>
          <a:prstGeom prst="line">
            <a:avLst/>
          </a:prstGeom>
          <a:ln w="12700">
            <a:solidFill>
              <a:srgbClr val="E27F3D"/>
            </a:solidFill>
          </a:ln>
        </p:spPr>
        <p:style>
          <a:lnRef idx="1">
            <a:schemeClr val="accent1"/>
          </a:lnRef>
          <a:fillRef idx="0">
            <a:schemeClr val="accent1"/>
          </a:fillRef>
          <a:effectRef idx="0">
            <a:schemeClr val="accent1"/>
          </a:effectRef>
          <a:fontRef idx="minor">
            <a:schemeClr val="tx1"/>
          </a:fontRef>
        </p:style>
      </p:cxnSp>
      <p:sp>
        <p:nvSpPr>
          <p:cNvPr id="14" name="ZoneTexte 13"/>
          <p:cNvSpPr txBox="1"/>
          <p:nvPr userDrawn="1"/>
        </p:nvSpPr>
        <p:spPr>
          <a:xfrm>
            <a:off x="609600" y="170556"/>
            <a:ext cx="6400800" cy="230832"/>
          </a:xfrm>
          <a:prstGeom prst="rect">
            <a:avLst/>
          </a:prstGeom>
          <a:noFill/>
        </p:spPr>
        <p:txBody>
          <a:bodyPr wrap="square" lIns="0" tIns="0" rtlCol="0">
            <a:spAutoFit/>
          </a:bodyPr>
          <a:lstStyle/>
          <a:p>
            <a:pPr marL="0" marR="0" indent="0" algn="l" defTabSz="457200" rtl="0" eaLnBrk="1" fontAlgn="auto" latinLnBrk="0" hangingPunct="1">
              <a:lnSpc>
                <a:spcPct val="100000"/>
              </a:lnSpc>
              <a:spcBef>
                <a:spcPts val="0"/>
              </a:spcBef>
              <a:spcAft>
                <a:spcPts val="0"/>
              </a:spcAft>
              <a:buClrTx/>
              <a:buSzTx/>
              <a:buFontTx/>
              <a:buNone/>
              <a:tabLst/>
            </a:pPr>
            <a:r>
              <a:rPr lang="fr-FR" sz="1200" b="0" i="0" dirty="0">
                <a:solidFill>
                  <a:schemeClr val="bg1"/>
                </a:solidFill>
                <a:latin typeface="Avenir Medium" charset="0"/>
                <a:ea typeface="Avenir Medium" charset="0"/>
                <a:cs typeface="Avenir Medium" charset="0"/>
              </a:rPr>
              <a:t>The</a:t>
            </a:r>
            <a:r>
              <a:rPr lang="fr-FR" sz="1200" b="0" i="0" baseline="0" dirty="0">
                <a:solidFill>
                  <a:schemeClr val="bg1"/>
                </a:solidFill>
                <a:latin typeface="Avenir Medium" charset="0"/>
                <a:ea typeface="Avenir Medium" charset="0"/>
                <a:cs typeface="Avenir Medium" charset="0"/>
              </a:rPr>
              <a:t> Centre for Cyber </a:t>
            </a:r>
            <a:r>
              <a:rPr lang="fr-FR" sz="1200" b="0" i="0" baseline="0" dirty="0" err="1">
                <a:solidFill>
                  <a:schemeClr val="bg1"/>
                </a:solidFill>
                <a:latin typeface="Avenir Medium" charset="0"/>
                <a:ea typeface="Avenir Medium" charset="0"/>
                <a:cs typeface="Avenir Medium" charset="0"/>
              </a:rPr>
              <a:t>security</a:t>
            </a:r>
            <a:r>
              <a:rPr lang="fr-FR" sz="1200" b="0" i="0" baseline="0" dirty="0">
                <a:solidFill>
                  <a:schemeClr val="bg1"/>
                </a:solidFill>
                <a:latin typeface="Avenir Medium" charset="0"/>
                <a:ea typeface="Avenir Medium" charset="0"/>
                <a:cs typeface="Avenir Medium" charset="0"/>
              </a:rPr>
              <a:t> Belgium		</a:t>
            </a:r>
            <a:endParaRPr lang="fr-FR" sz="1200" b="0" i="0" dirty="0">
              <a:solidFill>
                <a:schemeClr val="bg1"/>
              </a:solidFill>
              <a:latin typeface="Avenir Medium" charset="0"/>
              <a:ea typeface="Avenir Medium" charset="0"/>
              <a:cs typeface="Avenir Medium" charset="0"/>
            </a:endParaRPr>
          </a:p>
        </p:txBody>
      </p:sp>
      <p:sp>
        <p:nvSpPr>
          <p:cNvPr id="13" name="Espace réservé du numéro de diapositive 5"/>
          <p:cNvSpPr>
            <a:spLocks noGrp="1"/>
          </p:cNvSpPr>
          <p:nvPr>
            <p:ph type="sldNum" sz="quarter" idx="4"/>
          </p:nvPr>
        </p:nvSpPr>
        <p:spPr>
          <a:xfrm>
            <a:off x="10566400" y="6448426"/>
            <a:ext cx="1016000" cy="212725"/>
          </a:xfrm>
          <a:prstGeom prst="rect">
            <a:avLst/>
          </a:prstGeom>
          <a:noFill/>
          <a:ln>
            <a:noFill/>
          </a:ln>
        </p:spPr>
        <p:txBody>
          <a:bodyPr vert="horz" lIns="0" tIns="0" rIns="0" bIns="0" rtlCol="0" anchor="ctr"/>
          <a:lstStyle>
            <a:lvl1pPr algn="ctr">
              <a:defRPr sz="1000">
                <a:solidFill>
                  <a:srgbClr val="123349"/>
                </a:solidFill>
              </a:defRPr>
            </a:lvl1pPr>
          </a:lstStyle>
          <a:p>
            <a:r>
              <a:rPr lang="fr-FR" dirty="0"/>
              <a:t>Page </a:t>
            </a:r>
            <a:fld id="{EFDF59B0-2CA2-114C-96CF-9B85C447F128}" type="slidenum">
              <a:rPr lang="fr-FR" smtClean="0"/>
              <a:pPr/>
              <a:t>‹#›</a:t>
            </a:fld>
            <a:endParaRPr lang="fr-FR" dirty="0"/>
          </a:p>
        </p:txBody>
      </p:sp>
      <p:pic>
        <p:nvPicPr>
          <p:cNvPr id="19" name="Image 18"/>
          <p:cNvPicPr>
            <a:picLocks noChangeAspect="1"/>
          </p:cNvPicPr>
          <p:nvPr userDrawn="1"/>
        </p:nvPicPr>
        <p:blipFill rotWithShape="1">
          <a:blip r:embed="rId2">
            <a:extLst>
              <a:ext uri="{28A0092B-C50C-407E-A947-70E740481C1C}">
                <a14:useLocalDpi xmlns:a14="http://schemas.microsoft.com/office/drawing/2010/main" val="0"/>
              </a:ext>
            </a:extLst>
          </a:blip>
          <a:srcRect l="20659" t="36216" r="26757" b="34550"/>
          <a:stretch/>
        </p:blipFill>
        <p:spPr>
          <a:xfrm>
            <a:off x="527381" y="6158762"/>
            <a:ext cx="2016224" cy="594066"/>
          </a:xfrm>
          <a:prstGeom prst="rect">
            <a:avLst/>
          </a:prstGeom>
        </p:spPr>
      </p:pic>
      <p:sp>
        <p:nvSpPr>
          <p:cNvPr id="17" name="Espace réservé du contenu 16"/>
          <p:cNvSpPr>
            <a:spLocks noGrp="1"/>
          </p:cNvSpPr>
          <p:nvPr>
            <p:ph sz="quarter" idx="12" hasCustomPrompt="1"/>
          </p:nvPr>
        </p:nvSpPr>
        <p:spPr>
          <a:xfrm>
            <a:off x="609600" y="762000"/>
            <a:ext cx="10769600" cy="533400"/>
          </a:xfrm>
          <a:prstGeom prst="rect">
            <a:avLst/>
          </a:prstGeom>
        </p:spPr>
        <p:txBody>
          <a:bodyPr vert="horz" lIns="0" tIns="0"/>
          <a:lstStyle>
            <a:lvl1pPr>
              <a:spcBef>
                <a:spcPts val="0"/>
              </a:spcBef>
              <a:buNone/>
              <a:defRPr sz="2400" b="1" i="0" baseline="0">
                <a:solidFill>
                  <a:srgbClr val="123349"/>
                </a:solidFill>
                <a:latin typeface="Avenir Black" charset="0"/>
                <a:ea typeface="Avenir Black" charset="0"/>
                <a:cs typeface="Avenir Black" charset="0"/>
              </a:defRPr>
            </a:lvl1pPr>
          </a:lstStyle>
          <a:p>
            <a:r>
              <a:rPr lang="fr-FR" dirty="0"/>
              <a:t>STRATEGIC OBJECTIVES</a:t>
            </a:r>
          </a:p>
        </p:txBody>
      </p:sp>
    </p:spTree>
    <p:extLst>
      <p:ext uri="{BB962C8B-B14F-4D97-AF65-F5344CB8AC3E}">
        <p14:creationId xmlns:p14="http://schemas.microsoft.com/office/powerpoint/2010/main" val="30203764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7" name="Picture 6" descr="Chart&#10;&#10;Description automatically generated">
            <a:extLst>
              <a:ext uri="{FF2B5EF4-FFF2-40B4-BE49-F238E27FC236}">
                <a16:creationId xmlns:a16="http://schemas.microsoft.com/office/drawing/2014/main" id="{9D6E6510-2634-4D52-B3E5-35E6D7045603}"/>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5CFB7E38-C407-44AC-B07C-DC660CE1136C}"/>
              </a:ext>
            </a:extLst>
          </p:cNvPr>
          <p:cNvSpPr>
            <a:spLocks noGrp="1"/>
          </p:cNvSpPr>
          <p:nvPr>
            <p:ph type="title"/>
          </p:nvPr>
        </p:nvSpPr>
        <p:spPr/>
        <p:txBody>
          <a:bodyPr/>
          <a:lstStyle/>
          <a:p>
            <a:r>
              <a:rPr lang="en-US"/>
              <a:t>Click to edit Master title style</a:t>
            </a:r>
            <a:endParaRPr lang="nl-BE"/>
          </a:p>
        </p:txBody>
      </p:sp>
      <p:sp>
        <p:nvSpPr>
          <p:cNvPr id="3" name="Date Placeholder 2">
            <a:extLst>
              <a:ext uri="{FF2B5EF4-FFF2-40B4-BE49-F238E27FC236}">
                <a16:creationId xmlns:a16="http://schemas.microsoft.com/office/drawing/2014/main" id="{5956963C-84A9-4DA2-96D4-176C7EE4BCE6}"/>
              </a:ext>
            </a:extLst>
          </p:cNvPr>
          <p:cNvSpPr>
            <a:spLocks noGrp="1"/>
          </p:cNvSpPr>
          <p:nvPr>
            <p:ph type="dt" sz="half" idx="10"/>
          </p:nvPr>
        </p:nvSpPr>
        <p:spPr/>
        <p:txBody>
          <a:bodyPr/>
          <a:lstStyle/>
          <a:p>
            <a:fld id="{5B86AD14-56BA-439B-AA97-711AABAC8CA3}" type="datetimeFigureOut">
              <a:rPr lang="nl-BE" smtClean="0"/>
              <a:t>4/11/2021</a:t>
            </a:fld>
            <a:endParaRPr lang="nl-BE"/>
          </a:p>
        </p:txBody>
      </p:sp>
      <p:sp>
        <p:nvSpPr>
          <p:cNvPr id="4" name="Footer Placeholder 3">
            <a:extLst>
              <a:ext uri="{FF2B5EF4-FFF2-40B4-BE49-F238E27FC236}">
                <a16:creationId xmlns:a16="http://schemas.microsoft.com/office/drawing/2014/main" id="{B39A6710-967F-49E3-A315-EBAA1ED9F18A}"/>
              </a:ext>
            </a:extLst>
          </p:cNvPr>
          <p:cNvSpPr>
            <a:spLocks noGrp="1"/>
          </p:cNvSpPr>
          <p:nvPr>
            <p:ph type="ftr" sz="quarter" idx="11"/>
          </p:nvPr>
        </p:nvSpPr>
        <p:spPr/>
        <p:txBody>
          <a:bodyPr/>
          <a:lstStyle/>
          <a:p>
            <a:endParaRPr lang="nl-BE"/>
          </a:p>
        </p:txBody>
      </p:sp>
      <p:sp>
        <p:nvSpPr>
          <p:cNvPr id="5" name="Slide Number Placeholder 4">
            <a:extLst>
              <a:ext uri="{FF2B5EF4-FFF2-40B4-BE49-F238E27FC236}">
                <a16:creationId xmlns:a16="http://schemas.microsoft.com/office/drawing/2014/main" id="{1D9B10E3-5EEE-42CA-905B-49FEC99B42BC}"/>
              </a:ext>
            </a:extLst>
          </p:cNvPr>
          <p:cNvSpPr>
            <a:spLocks noGrp="1"/>
          </p:cNvSpPr>
          <p:nvPr>
            <p:ph type="sldNum" sz="quarter" idx="12"/>
          </p:nvPr>
        </p:nvSpPr>
        <p:spPr/>
        <p:txBody>
          <a:bodyPr/>
          <a:lstStyle/>
          <a:p>
            <a:fld id="{C80E507F-39F2-4BAC-8E6B-B8C1CE7D48F9}" type="slidenum">
              <a:rPr lang="nl-BE" smtClean="0"/>
              <a:t>‹#›</a:t>
            </a:fld>
            <a:endParaRPr lang="nl-BE"/>
          </a:p>
        </p:txBody>
      </p:sp>
      <p:pic>
        <p:nvPicPr>
          <p:cNvPr id="8" name="Picture 7">
            <a:extLst>
              <a:ext uri="{FF2B5EF4-FFF2-40B4-BE49-F238E27FC236}">
                <a16:creationId xmlns:a16="http://schemas.microsoft.com/office/drawing/2014/main" id="{EEB67B32-A403-4142-A3C9-1B6DB62148E1}"/>
              </a:ext>
            </a:extLst>
          </p:cNvPr>
          <p:cNvPicPr>
            <a:picLocks noChangeAspect="1"/>
          </p:cNvPicPr>
          <p:nvPr userDrawn="1"/>
        </p:nvPicPr>
        <p:blipFill>
          <a:blip r:embed="rId3"/>
          <a:stretch>
            <a:fillRect/>
          </a:stretch>
        </p:blipFill>
        <p:spPr>
          <a:xfrm>
            <a:off x="4894456" y="6175855"/>
            <a:ext cx="7297544" cy="634039"/>
          </a:xfrm>
          <a:prstGeom prst="rect">
            <a:avLst/>
          </a:prstGeom>
        </p:spPr>
      </p:pic>
    </p:spTree>
    <p:extLst>
      <p:ext uri="{BB962C8B-B14F-4D97-AF65-F5344CB8AC3E}">
        <p14:creationId xmlns:p14="http://schemas.microsoft.com/office/powerpoint/2010/main" val="3945657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681037"/>
            <a:ext cx="8166315" cy="960895"/>
          </a:xfrm>
          <a:solidFill>
            <a:srgbClr val="A0CAB7">
              <a:alpha val="75000"/>
            </a:srgbClr>
          </a:solidFill>
        </p:spPr>
        <p:txBody>
          <a:bodyPr/>
          <a:lstStyle>
            <a:lvl1pPr>
              <a:defRPr>
                <a:solidFill>
                  <a:srgbClr val="6B3F92"/>
                </a:solidFill>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A0CAB7"/>
                </a:solidFill>
              </a:defRPr>
            </a:lvl1pPr>
            <a:lvl2pPr>
              <a:defRPr>
                <a:solidFill>
                  <a:srgbClr val="6B3F92"/>
                </a:solidFill>
              </a:defRPr>
            </a:lvl2pPr>
            <a:lvl3pPr>
              <a:defRPr>
                <a:solidFill>
                  <a:srgbClr val="A0CAB7"/>
                </a:solidFill>
              </a:defRPr>
            </a:lvl3p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10"/>
          </p:nvPr>
        </p:nvSpPr>
        <p:spPr/>
        <p:txBody>
          <a:bodyPr/>
          <a:lstStyle/>
          <a:p>
            <a:fld id="{5B86AD14-56BA-439B-AA97-711AABAC8CA3}" type="datetimeFigureOut">
              <a:rPr lang="nl-BE" smtClean="0"/>
              <a:t>4/11/2021</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C80E507F-39F2-4BAC-8E6B-B8C1CE7D48F9}" type="slidenum">
              <a:rPr lang="nl-BE" smtClean="0"/>
              <a:t>‹#›</a:t>
            </a:fld>
            <a:endParaRPr lang="nl-BE"/>
          </a:p>
        </p:txBody>
      </p:sp>
    </p:spTree>
    <p:extLst>
      <p:ext uri="{BB962C8B-B14F-4D97-AF65-F5344CB8AC3E}">
        <p14:creationId xmlns:p14="http://schemas.microsoft.com/office/powerpoint/2010/main" val="353030928"/>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86AD14-56BA-439B-AA97-711AABAC8CA3}" type="datetimeFigureOut">
              <a:rPr lang="nl-BE" smtClean="0"/>
              <a:t>4/11/2021</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C80E507F-39F2-4BAC-8E6B-B8C1CE7D48F9}" type="slidenum">
              <a:rPr lang="nl-BE" smtClean="0"/>
              <a:t>‹#›</a:t>
            </a:fld>
            <a:endParaRPr lang="nl-BE"/>
          </a:p>
        </p:txBody>
      </p:sp>
    </p:spTree>
    <p:extLst>
      <p:ext uri="{BB962C8B-B14F-4D97-AF65-F5344CB8AC3E}">
        <p14:creationId xmlns:p14="http://schemas.microsoft.com/office/powerpoint/2010/main" val="14838349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B86AD14-56BA-439B-AA97-711AABAC8CA3}" type="datetimeFigureOut">
              <a:rPr lang="nl-BE" smtClean="0"/>
              <a:t>4/11/2021</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C80E507F-39F2-4BAC-8E6B-B8C1CE7D48F9}" type="slidenum">
              <a:rPr lang="nl-BE" smtClean="0"/>
              <a:t>‹#›</a:t>
            </a:fld>
            <a:endParaRPr lang="nl-BE"/>
          </a:p>
        </p:txBody>
      </p:sp>
    </p:spTree>
    <p:extLst>
      <p:ext uri="{BB962C8B-B14F-4D97-AF65-F5344CB8AC3E}">
        <p14:creationId xmlns:p14="http://schemas.microsoft.com/office/powerpoint/2010/main" val="2613316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B86AD14-56BA-439B-AA97-711AABAC8CA3}" type="datetimeFigureOut">
              <a:rPr lang="nl-BE" smtClean="0"/>
              <a:t>4/11/2021</a:t>
            </a:fld>
            <a:endParaRPr lang="nl-BE"/>
          </a:p>
        </p:txBody>
      </p:sp>
      <p:sp>
        <p:nvSpPr>
          <p:cNvPr id="8" name="Footer Placeholder 7"/>
          <p:cNvSpPr>
            <a:spLocks noGrp="1"/>
          </p:cNvSpPr>
          <p:nvPr>
            <p:ph type="ftr" sz="quarter" idx="11"/>
          </p:nvPr>
        </p:nvSpPr>
        <p:spPr/>
        <p:txBody>
          <a:bodyPr/>
          <a:lstStyle/>
          <a:p>
            <a:endParaRPr lang="nl-BE"/>
          </a:p>
        </p:txBody>
      </p:sp>
      <p:sp>
        <p:nvSpPr>
          <p:cNvPr id="9" name="Slide Number Placeholder 8"/>
          <p:cNvSpPr>
            <a:spLocks noGrp="1"/>
          </p:cNvSpPr>
          <p:nvPr>
            <p:ph type="sldNum" sz="quarter" idx="12"/>
          </p:nvPr>
        </p:nvSpPr>
        <p:spPr/>
        <p:txBody>
          <a:bodyPr/>
          <a:lstStyle/>
          <a:p>
            <a:fld id="{C80E507F-39F2-4BAC-8E6B-B8C1CE7D48F9}" type="slidenum">
              <a:rPr lang="nl-BE" smtClean="0"/>
              <a:t>‹#›</a:t>
            </a:fld>
            <a:endParaRPr lang="nl-BE"/>
          </a:p>
        </p:txBody>
      </p:sp>
    </p:spTree>
    <p:extLst>
      <p:ext uri="{BB962C8B-B14F-4D97-AF65-F5344CB8AC3E}">
        <p14:creationId xmlns:p14="http://schemas.microsoft.com/office/powerpoint/2010/main" val="1655193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B86AD14-56BA-439B-AA97-711AABAC8CA3}" type="datetimeFigureOut">
              <a:rPr lang="nl-BE" smtClean="0"/>
              <a:t>4/11/2021</a:t>
            </a:fld>
            <a:endParaRPr lang="nl-BE"/>
          </a:p>
        </p:txBody>
      </p:sp>
      <p:sp>
        <p:nvSpPr>
          <p:cNvPr id="4" name="Footer Placeholder 3"/>
          <p:cNvSpPr>
            <a:spLocks noGrp="1"/>
          </p:cNvSpPr>
          <p:nvPr>
            <p:ph type="ftr" sz="quarter" idx="11"/>
          </p:nvPr>
        </p:nvSpPr>
        <p:spPr/>
        <p:txBody>
          <a:bodyPr/>
          <a:lstStyle/>
          <a:p>
            <a:endParaRPr lang="nl-BE"/>
          </a:p>
        </p:txBody>
      </p:sp>
      <p:sp>
        <p:nvSpPr>
          <p:cNvPr id="5" name="Slide Number Placeholder 4"/>
          <p:cNvSpPr>
            <a:spLocks noGrp="1"/>
          </p:cNvSpPr>
          <p:nvPr>
            <p:ph type="sldNum" sz="quarter" idx="12"/>
          </p:nvPr>
        </p:nvSpPr>
        <p:spPr/>
        <p:txBody>
          <a:bodyPr/>
          <a:lstStyle/>
          <a:p>
            <a:fld id="{C80E507F-39F2-4BAC-8E6B-B8C1CE7D48F9}" type="slidenum">
              <a:rPr lang="nl-BE" smtClean="0"/>
              <a:t>‹#›</a:t>
            </a:fld>
            <a:endParaRPr lang="nl-BE"/>
          </a:p>
        </p:txBody>
      </p:sp>
    </p:spTree>
    <p:extLst>
      <p:ext uri="{BB962C8B-B14F-4D97-AF65-F5344CB8AC3E}">
        <p14:creationId xmlns:p14="http://schemas.microsoft.com/office/powerpoint/2010/main" val="129236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86AD14-56BA-439B-AA97-711AABAC8CA3}" type="datetimeFigureOut">
              <a:rPr lang="nl-BE" smtClean="0"/>
              <a:t>4/11/2021</a:t>
            </a:fld>
            <a:endParaRPr lang="nl-BE"/>
          </a:p>
        </p:txBody>
      </p:sp>
      <p:sp>
        <p:nvSpPr>
          <p:cNvPr id="3" name="Footer Placeholder 2"/>
          <p:cNvSpPr>
            <a:spLocks noGrp="1"/>
          </p:cNvSpPr>
          <p:nvPr>
            <p:ph type="ftr" sz="quarter" idx="11"/>
          </p:nvPr>
        </p:nvSpPr>
        <p:spPr/>
        <p:txBody>
          <a:bodyPr/>
          <a:lstStyle/>
          <a:p>
            <a:endParaRPr lang="nl-BE"/>
          </a:p>
        </p:txBody>
      </p:sp>
      <p:sp>
        <p:nvSpPr>
          <p:cNvPr id="4" name="Slide Number Placeholder 3"/>
          <p:cNvSpPr>
            <a:spLocks noGrp="1"/>
          </p:cNvSpPr>
          <p:nvPr>
            <p:ph type="sldNum" sz="quarter" idx="12"/>
          </p:nvPr>
        </p:nvSpPr>
        <p:spPr/>
        <p:txBody>
          <a:bodyPr/>
          <a:lstStyle/>
          <a:p>
            <a:fld id="{C80E507F-39F2-4BAC-8E6B-B8C1CE7D48F9}" type="slidenum">
              <a:rPr lang="nl-BE" smtClean="0"/>
              <a:t>‹#›</a:t>
            </a:fld>
            <a:endParaRPr lang="nl-BE"/>
          </a:p>
        </p:txBody>
      </p:sp>
    </p:spTree>
    <p:extLst>
      <p:ext uri="{BB962C8B-B14F-4D97-AF65-F5344CB8AC3E}">
        <p14:creationId xmlns:p14="http://schemas.microsoft.com/office/powerpoint/2010/main" val="823792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B86AD14-56BA-439B-AA97-711AABAC8CA3}" type="datetimeFigureOut">
              <a:rPr lang="nl-BE" smtClean="0"/>
              <a:t>4/11/2021</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C80E507F-39F2-4BAC-8E6B-B8C1CE7D48F9}" type="slidenum">
              <a:rPr lang="nl-BE" smtClean="0"/>
              <a:t>‹#›</a:t>
            </a:fld>
            <a:endParaRPr lang="nl-BE"/>
          </a:p>
        </p:txBody>
      </p:sp>
    </p:spTree>
    <p:extLst>
      <p:ext uri="{BB962C8B-B14F-4D97-AF65-F5344CB8AC3E}">
        <p14:creationId xmlns:p14="http://schemas.microsoft.com/office/powerpoint/2010/main" val="4180593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B86AD14-56BA-439B-AA97-711AABAC8CA3}" type="datetimeFigureOut">
              <a:rPr lang="nl-BE" smtClean="0"/>
              <a:t>4/11/2021</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C80E507F-39F2-4BAC-8E6B-B8C1CE7D48F9}" type="slidenum">
              <a:rPr lang="nl-BE" smtClean="0"/>
              <a:t>‹#›</a:t>
            </a:fld>
            <a:endParaRPr lang="nl-BE"/>
          </a:p>
        </p:txBody>
      </p:sp>
    </p:spTree>
    <p:extLst>
      <p:ext uri="{BB962C8B-B14F-4D97-AF65-F5344CB8AC3E}">
        <p14:creationId xmlns:p14="http://schemas.microsoft.com/office/powerpoint/2010/main" val="2323824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descr="Chart&#10;&#10;Description automatically generated">
            <a:extLst>
              <a:ext uri="{FF2B5EF4-FFF2-40B4-BE49-F238E27FC236}">
                <a16:creationId xmlns:a16="http://schemas.microsoft.com/office/drawing/2014/main" id="{43D0924E-D383-44AF-8D8F-A7F3481BE561}"/>
              </a:ext>
            </a:extLst>
          </p:cNvPr>
          <p:cNvPicPr>
            <a:picLocks noChangeAspect="1"/>
          </p:cNvPicPr>
          <p:nvPr userDrawn="1"/>
        </p:nvPicPr>
        <p:blipFill>
          <a:blip r:embed="rId15">
            <a:alphaModFix amt="35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86AD14-56BA-439B-AA97-711AABAC8CA3}" type="datetimeFigureOut">
              <a:rPr lang="nl-BE" smtClean="0"/>
              <a:t>4/11/2021</a:t>
            </a:fld>
            <a:endParaRPr lang="nl-B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0E507F-39F2-4BAC-8E6B-B8C1CE7D48F9}" type="slidenum">
              <a:rPr lang="nl-BE" smtClean="0"/>
              <a:t>‹#›</a:t>
            </a:fld>
            <a:endParaRPr lang="nl-BE"/>
          </a:p>
        </p:txBody>
      </p:sp>
      <p:pic>
        <p:nvPicPr>
          <p:cNvPr id="7" name="Picture 6">
            <a:extLst>
              <a:ext uri="{FF2B5EF4-FFF2-40B4-BE49-F238E27FC236}">
                <a16:creationId xmlns:a16="http://schemas.microsoft.com/office/drawing/2014/main" id="{5F101225-D392-445E-A2C8-8CC9EE9F445D}"/>
              </a:ext>
            </a:extLst>
          </p:cNvPr>
          <p:cNvPicPr>
            <a:picLocks noChangeAspect="1"/>
          </p:cNvPicPr>
          <p:nvPr userDrawn="1"/>
        </p:nvPicPr>
        <p:blipFill>
          <a:blip r:embed="rId16"/>
          <a:stretch>
            <a:fillRect/>
          </a:stretch>
        </p:blipFill>
        <p:spPr>
          <a:xfrm>
            <a:off x="4894456" y="6175855"/>
            <a:ext cx="7297544" cy="634039"/>
          </a:xfrm>
          <a:prstGeom prst="rect">
            <a:avLst/>
          </a:prstGeom>
        </p:spPr>
      </p:pic>
    </p:spTree>
    <p:extLst>
      <p:ext uri="{BB962C8B-B14F-4D97-AF65-F5344CB8AC3E}">
        <p14:creationId xmlns:p14="http://schemas.microsoft.com/office/powerpoint/2010/main" val="10774356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delhaize-be.site/" TargetMode="External"/><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amendesroutieres.be/" TargetMode="External"/><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delhaize-be.site/"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mailto:policef&#233;d&#233;rale@gmail.be"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https://www.youtube.com/embed/njzi9sUTkmE" TargetMode="External"/><Relationship Id="rId1" Type="http://schemas.openxmlformats.org/officeDocument/2006/relationships/video" Target="https://www.youtube.com/embed/pH3bjVci_ww" TargetMode="Externa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hyperlink" Target="https://www.youtube.com/playlist?list=PLn1l55Gza9pwFIrvtsQqJn3zXjpULfv-w"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mailto:suspect@safeonweb.be"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facebook.com/Safeonweb.be/" TargetMode="External"/><Relationship Id="rId2" Type="http://schemas.openxmlformats.org/officeDocument/2006/relationships/hyperlink" Target="http://www.safeonweb.be/" TargetMode="External"/><Relationship Id="rId1" Type="http://schemas.openxmlformats.org/officeDocument/2006/relationships/slideLayout" Target="../slideLayouts/slideLayout2.xml"/><Relationship Id="rId5" Type="http://schemas.openxmlformats.org/officeDocument/2006/relationships/image" Target="../media/image32.jpg"/><Relationship Id="rId4" Type="http://schemas.openxmlformats.org/officeDocument/2006/relationships/hyperlink" Target="https://twitter.com/safeonweb_be"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hyperlink" Target="http://www.pngall.com/email-png/download/29710" TargetMode="External"/><Relationship Id="rId7" Type="http://schemas.openxmlformats.org/officeDocument/2006/relationships/hyperlink" Target="http://debiaonoldcomputers.blogspot.com/2012/11/leggere-sms-in-android.html" TargetMode="External"/><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s://de.wikipedia.org/wiki/Datei:WhatsApp.svg" TargetMode="External"/><Relationship Id="rId4" Type="http://schemas.openxmlformats.org/officeDocument/2006/relationships/image" Target="../media/image18.png"/><Relationship Id="rId9" Type="http://schemas.openxmlformats.org/officeDocument/2006/relationships/hyperlink" Target="https://commons.wikimedia.org/wiki/File:Font_Awesome_5_brands_facebook-messenger_color.sv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2ED88B-DBE4-41F8-92FD-BB217FF8A100}"/>
              </a:ext>
            </a:extLst>
          </p:cNvPr>
          <p:cNvSpPr>
            <a:spLocks noGrp="1"/>
          </p:cNvSpPr>
          <p:nvPr>
            <p:ph type="title"/>
          </p:nvPr>
        </p:nvSpPr>
        <p:spPr>
          <a:xfrm>
            <a:off x="640080" y="325369"/>
            <a:ext cx="4509436" cy="1956841"/>
          </a:xfrm>
        </p:spPr>
        <p:txBody>
          <a:bodyPr vert="horz" lIns="91440" tIns="45720" rIns="91440" bIns="45720" rtlCol="0" anchor="b">
            <a:normAutofit fontScale="90000"/>
          </a:bodyPr>
          <a:lstStyle/>
          <a:p>
            <a:r>
              <a:rPr lang="fr-BE" sz="4600" dirty="0"/>
              <a:t>Soyez malin. Déjouez le phishing!</a:t>
            </a:r>
            <a:endParaRPr lang="en-US" sz="4600" dirty="0"/>
          </a:p>
        </p:txBody>
      </p:sp>
      <p:sp>
        <p:nvSpPr>
          <p:cNvPr id="1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DBE6D94-C520-4746-9482-13D0D47AD258}"/>
              </a:ext>
            </a:extLst>
          </p:cNvPr>
          <p:cNvSpPr>
            <a:spLocks noGrp="1"/>
          </p:cNvSpPr>
          <p:nvPr>
            <p:ph idx="1"/>
          </p:nvPr>
        </p:nvSpPr>
        <p:spPr>
          <a:xfrm>
            <a:off x="640080" y="2872898"/>
            <a:ext cx="4243589" cy="3594337"/>
          </a:xfrm>
        </p:spPr>
        <p:txBody>
          <a:bodyPr vert="horz" lIns="91440" tIns="45720" rIns="91440" bIns="45720" rtlCol="0">
            <a:normAutofit fontScale="92500"/>
          </a:bodyPr>
          <a:lstStyle/>
          <a:p>
            <a:pPr marL="0" indent="0">
              <a:buNone/>
            </a:pPr>
            <a:r>
              <a:rPr lang="en-US" sz="2200" dirty="0">
                <a:solidFill>
                  <a:srgbClr val="6B3F92"/>
                </a:solidFill>
              </a:rPr>
              <a:t>Tout </a:t>
            </a:r>
            <a:r>
              <a:rPr lang="en-US" sz="2200" dirty="0" err="1">
                <a:solidFill>
                  <a:srgbClr val="6B3F92"/>
                </a:solidFill>
              </a:rPr>
              <a:t>ce</a:t>
            </a:r>
            <a:r>
              <a:rPr lang="en-US" sz="2200" dirty="0">
                <a:solidFill>
                  <a:srgbClr val="6B3F92"/>
                </a:solidFill>
              </a:rPr>
              <a:t> </a:t>
            </a:r>
            <a:r>
              <a:rPr lang="en-US" sz="2200" dirty="0" err="1">
                <a:solidFill>
                  <a:srgbClr val="6B3F92"/>
                </a:solidFill>
              </a:rPr>
              <a:t>qu’il</a:t>
            </a:r>
            <a:r>
              <a:rPr lang="en-US" sz="2200" dirty="0">
                <a:solidFill>
                  <a:srgbClr val="6B3F92"/>
                </a:solidFill>
              </a:rPr>
              <a:t> faut savoir pour ne plus jamais </a:t>
            </a:r>
            <a:r>
              <a:rPr lang="en-US" sz="2200" dirty="0" err="1">
                <a:solidFill>
                  <a:srgbClr val="6B3F92"/>
                </a:solidFill>
              </a:rPr>
              <a:t>tomber</a:t>
            </a:r>
            <a:r>
              <a:rPr lang="en-US" sz="2200" dirty="0">
                <a:solidFill>
                  <a:srgbClr val="6B3F92"/>
                </a:solidFill>
              </a:rPr>
              <a:t> dans le </a:t>
            </a:r>
            <a:r>
              <a:rPr lang="en-US" sz="2200" dirty="0" err="1">
                <a:solidFill>
                  <a:srgbClr val="6B3F92"/>
                </a:solidFill>
              </a:rPr>
              <a:t>panneau</a:t>
            </a:r>
            <a:endParaRPr lang="en-US" sz="2200" dirty="0">
              <a:solidFill>
                <a:srgbClr val="6B3F92"/>
              </a:solidFill>
            </a:endParaRPr>
          </a:p>
          <a:p>
            <a:pPr marL="0" indent="0">
              <a:buNone/>
            </a:pPr>
            <a:endParaRPr lang="en-US" sz="2200" dirty="0">
              <a:solidFill>
                <a:srgbClr val="6B3F92"/>
              </a:solidFill>
            </a:endParaRPr>
          </a:p>
          <a:p>
            <a:pPr marL="0" indent="0">
              <a:buNone/>
            </a:pPr>
            <a:endParaRPr lang="en-US" sz="2200" dirty="0">
              <a:solidFill>
                <a:srgbClr val="6B3F92"/>
              </a:solidFill>
            </a:endParaRPr>
          </a:p>
          <a:p>
            <a:pPr marL="0" indent="0">
              <a:buNone/>
            </a:pPr>
            <a:endParaRPr lang="en-US" sz="2200" dirty="0">
              <a:solidFill>
                <a:srgbClr val="6B3F92"/>
              </a:solidFill>
            </a:endParaRPr>
          </a:p>
          <a:p>
            <a:pPr marL="0" indent="0">
              <a:buNone/>
            </a:pPr>
            <a:endParaRPr lang="en-US" sz="2200" dirty="0">
              <a:solidFill>
                <a:srgbClr val="6B3F92"/>
              </a:solidFill>
            </a:endParaRPr>
          </a:p>
          <a:p>
            <a:pPr marL="0" indent="0">
              <a:buNone/>
            </a:pPr>
            <a:r>
              <a:rPr lang="en-US" sz="2200" dirty="0" err="1">
                <a:solidFill>
                  <a:srgbClr val="6B3F92"/>
                </a:solidFill>
              </a:rPr>
              <a:t>Novembre</a:t>
            </a:r>
            <a:r>
              <a:rPr lang="en-US" sz="2200" dirty="0">
                <a:solidFill>
                  <a:srgbClr val="6B3F92"/>
                </a:solidFill>
              </a:rPr>
              <a:t> 2021</a:t>
            </a:r>
          </a:p>
          <a:p>
            <a:pPr marL="0" indent="0">
              <a:buNone/>
            </a:pPr>
            <a:r>
              <a:rPr lang="nl-BE" sz="2000" dirty="0" err="1">
                <a:solidFill>
                  <a:srgbClr val="6B3F92"/>
                </a:solidFill>
              </a:rPr>
              <a:t>Une</a:t>
            </a:r>
            <a:r>
              <a:rPr lang="nl-BE" sz="2000" dirty="0">
                <a:solidFill>
                  <a:srgbClr val="6B3F92"/>
                </a:solidFill>
              </a:rPr>
              <a:t> </a:t>
            </a:r>
            <a:r>
              <a:rPr lang="nl-BE" sz="2000" dirty="0" err="1">
                <a:solidFill>
                  <a:srgbClr val="6B3F92"/>
                </a:solidFill>
              </a:rPr>
              <a:t>présentation</a:t>
            </a:r>
            <a:r>
              <a:rPr lang="nl-BE" sz="2000" dirty="0">
                <a:solidFill>
                  <a:srgbClr val="6B3F92"/>
                </a:solidFill>
              </a:rPr>
              <a:t> </a:t>
            </a:r>
            <a:r>
              <a:rPr lang="nl-BE" sz="2000" dirty="0" err="1">
                <a:solidFill>
                  <a:srgbClr val="6B3F92"/>
                </a:solidFill>
              </a:rPr>
              <a:t>proposée</a:t>
            </a:r>
            <a:r>
              <a:rPr lang="nl-BE" sz="2000" dirty="0">
                <a:solidFill>
                  <a:srgbClr val="6B3F92"/>
                </a:solidFill>
              </a:rPr>
              <a:t> par Safeonweb dans </a:t>
            </a:r>
            <a:r>
              <a:rPr lang="nl-BE" sz="2000" dirty="0" err="1">
                <a:solidFill>
                  <a:srgbClr val="6B3F92"/>
                </a:solidFill>
              </a:rPr>
              <a:t>le</a:t>
            </a:r>
            <a:r>
              <a:rPr lang="nl-BE" sz="2000" dirty="0">
                <a:solidFill>
                  <a:srgbClr val="6B3F92"/>
                </a:solidFill>
              </a:rPr>
              <a:t> </a:t>
            </a:r>
            <a:r>
              <a:rPr lang="nl-BE" sz="2000" dirty="0" err="1">
                <a:solidFill>
                  <a:srgbClr val="6B3F92"/>
                </a:solidFill>
              </a:rPr>
              <a:t>cadre</a:t>
            </a:r>
            <a:r>
              <a:rPr lang="nl-BE" sz="2000" dirty="0">
                <a:solidFill>
                  <a:srgbClr val="6B3F92"/>
                </a:solidFill>
              </a:rPr>
              <a:t> de la campagne de 2021</a:t>
            </a:r>
          </a:p>
          <a:p>
            <a:pPr marL="0" indent="0">
              <a:buNone/>
            </a:pPr>
            <a:endParaRPr lang="en-US" sz="2200" dirty="0">
              <a:solidFill>
                <a:srgbClr val="6B3F92"/>
              </a:solidFill>
            </a:endParaRPr>
          </a:p>
        </p:txBody>
      </p:sp>
      <p:pic>
        <p:nvPicPr>
          <p:cNvPr id="4" name="Picture 3">
            <a:extLst>
              <a:ext uri="{FF2B5EF4-FFF2-40B4-BE49-F238E27FC236}">
                <a16:creationId xmlns:a16="http://schemas.microsoft.com/office/drawing/2014/main" id="{C4862FF2-65B6-4975-9B29-A7CFDB9D8164}"/>
              </a:ext>
            </a:extLst>
          </p:cNvPr>
          <p:cNvPicPr>
            <a:picLocks noChangeAspect="1"/>
          </p:cNvPicPr>
          <p:nvPr/>
        </p:nvPicPr>
        <p:blipFill rotWithShape="1">
          <a:blip r:embed="rId2"/>
          <a:srcRect t="52"/>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6" name="Picture 5">
            <a:extLst>
              <a:ext uri="{FF2B5EF4-FFF2-40B4-BE49-F238E27FC236}">
                <a16:creationId xmlns:a16="http://schemas.microsoft.com/office/drawing/2014/main" id="{EF905FE7-CCEB-4C97-9053-8BD1A7E66E30}"/>
              </a:ext>
            </a:extLst>
          </p:cNvPr>
          <p:cNvPicPr>
            <a:picLocks noChangeAspect="1"/>
          </p:cNvPicPr>
          <p:nvPr/>
        </p:nvPicPr>
        <p:blipFill>
          <a:blip r:embed="rId3"/>
          <a:stretch>
            <a:fillRect/>
          </a:stretch>
        </p:blipFill>
        <p:spPr>
          <a:xfrm>
            <a:off x="4883669" y="6144164"/>
            <a:ext cx="7297544" cy="634039"/>
          </a:xfrm>
          <a:prstGeom prst="rect">
            <a:avLst/>
          </a:prstGeom>
        </p:spPr>
      </p:pic>
    </p:spTree>
    <p:extLst>
      <p:ext uri="{BB962C8B-B14F-4D97-AF65-F5344CB8AC3E}">
        <p14:creationId xmlns:p14="http://schemas.microsoft.com/office/powerpoint/2010/main" val="34155575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https://www.safeonweb.be/sites/default/files/styles/maxwidth_1200/public/2017-09/Vraag1_WhatsApp-Delhaize-FR.jpg?itok=SzO8Xi4_">
            <a:extLst>
              <a:ext uri="{FF2B5EF4-FFF2-40B4-BE49-F238E27FC236}">
                <a16:creationId xmlns:a16="http://schemas.microsoft.com/office/drawing/2014/main" id="{25EF17C8-1450-4C56-AAFF-E8F784530E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992777"/>
            <a:ext cx="3630105" cy="3428432"/>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a:extLst>
              <a:ext uri="{FF2B5EF4-FFF2-40B4-BE49-F238E27FC236}">
                <a16:creationId xmlns:a16="http://schemas.microsoft.com/office/drawing/2014/main" id="{6C2CC44D-C4E9-4659-93C9-8EEA85B527FB}"/>
              </a:ext>
            </a:extLst>
          </p:cNvPr>
          <p:cNvSpPr>
            <a:spLocks noGrp="1"/>
          </p:cNvSpPr>
          <p:nvPr>
            <p:ph type="title"/>
          </p:nvPr>
        </p:nvSpPr>
        <p:spPr/>
        <p:txBody>
          <a:bodyPr>
            <a:normAutofit/>
          </a:bodyPr>
          <a:lstStyle/>
          <a:p>
            <a:r>
              <a:rPr lang="nl-BE" dirty="0"/>
              <a:t>250 € à </a:t>
            </a:r>
            <a:r>
              <a:rPr lang="nl-BE" dirty="0" err="1"/>
              <a:t>gagner</a:t>
            </a:r>
            <a:r>
              <a:rPr lang="nl-BE" dirty="0"/>
              <a:t> </a:t>
            </a:r>
            <a:r>
              <a:rPr lang="nl-BE" dirty="0" err="1"/>
              <a:t>chez</a:t>
            </a:r>
            <a:r>
              <a:rPr lang="nl-BE" dirty="0"/>
              <a:t> Delhaize</a:t>
            </a:r>
          </a:p>
        </p:txBody>
      </p:sp>
      <p:sp>
        <p:nvSpPr>
          <p:cNvPr id="5" name="Tijdelijke aanduiding voor inhoud 4"/>
          <p:cNvSpPr>
            <a:spLocks noGrp="1"/>
          </p:cNvSpPr>
          <p:nvPr>
            <p:ph idx="1"/>
          </p:nvPr>
        </p:nvSpPr>
        <p:spPr>
          <a:xfrm>
            <a:off x="5095068" y="1992777"/>
            <a:ext cx="7096932" cy="4351338"/>
          </a:xfrm>
        </p:spPr>
        <p:txBody>
          <a:bodyPr>
            <a:normAutofit/>
          </a:bodyPr>
          <a:lstStyle/>
          <a:p>
            <a:r>
              <a:rPr lang="nl-BE" dirty="0"/>
              <a:t>En </a:t>
            </a:r>
            <a:r>
              <a:rPr lang="nl-BE" dirty="0" err="1"/>
              <a:t>quoi</a:t>
            </a:r>
            <a:r>
              <a:rPr lang="nl-BE" dirty="0"/>
              <a:t> </a:t>
            </a:r>
            <a:r>
              <a:rPr lang="nl-BE" dirty="0" err="1"/>
              <a:t>ce</a:t>
            </a:r>
            <a:r>
              <a:rPr lang="nl-BE" dirty="0"/>
              <a:t> </a:t>
            </a:r>
            <a:r>
              <a:rPr lang="nl-BE" dirty="0" err="1"/>
              <a:t>message</a:t>
            </a:r>
            <a:r>
              <a:rPr lang="nl-BE" dirty="0"/>
              <a:t> WhatsApp </a:t>
            </a:r>
            <a:r>
              <a:rPr lang="nl-BE" dirty="0" err="1"/>
              <a:t>est-il</a:t>
            </a:r>
            <a:r>
              <a:rPr lang="nl-BE" dirty="0"/>
              <a:t> suspect ?</a:t>
            </a:r>
          </a:p>
          <a:p>
            <a:pPr lvl="1"/>
            <a:r>
              <a:rPr lang="nl-BE" dirty="0"/>
              <a:t>Le </a:t>
            </a:r>
            <a:r>
              <a:rPr lang="nl-BE" dirty="0" err="1"/>
              <a:t>lien</a:t>
            </a:r>
            <a:r>
              <a:rPr lang="nl-BE" dirty="0"/>
              <a:t> vers </a:t>
            </a:r>
            <a:r>
              <a:rPr lang="nl-BE" dirty="0" err="1"/>
              <a:t>un</a:t>
            </a:r>
            <a:r>
              <a:rPr lang="nl-BE" dirty="0"/>
              <a:t> site Internet (</a:t>
            </a:r>
            <a:r>
              <a:rPr lang="nl-BE" dirty="0">
                <a:hlinkClick r:id="rId3"/>
              </a:rPr>
              <a:t>http://delhaize-be.site</a:t>
            </a:r>
            <a:r>
              <a:rPr lang="nl-BE" dirty="0"/>
              <a:t>).</a:t>
            </a:r>
          </a:p>
          <a:p>
            <a:pPr lvl="1"/>
            <a:r>
              <a:rPr lang="nl-BE" dirty="0"/>
              <a:t>Le </a:t>
            </a:r>
            <a:r>
              <a:rPr lang="nl-BE" dirty="0" err="1"/>
              <a:t>canal</a:t>
            </a:r>
            <a:r>
              <a:rPr lang="nl-BE" dirty="0"/>
              <a:t> </a:t>
            </a:r>
            <a:r>
              <a:rPr lang="nl-BE" dirty="0" err="1"/>
              <a:t>utilisé</a:t>
            </a:r>
            <a:r>
              <a:rPr lang="nl-BE" dirty="0"/>
              <a:t> pour </a:t>
            </a:r>
            <a:r>
              <a:rPr lang="nl-BE" dirty="0" err="1"/>
              <a:t>ce</a:t>
            </a:r>
            <a:r>
              <a:rPr lang="nl-BE" dirty="0"/>
              <a:t> </a:t>
            </a:r>
            <a:r>
              <a:rPr lang="nl-BE" dirty="0" err="1"/>
              <a:t>message</a:t>
            </a:r>
            <a:r>
              <a:rPr lang="nl-BE" dirty="0"/>
              <a:t> (WhatsApp).</a:t>
            </a:r>
          </a:p>
          <a:p>
            <a:pPr lvl="1"/>
            <a:r>
              <a:rPr lang="nl-BE" dirty="0"/>
              <a:t>Le </a:t>
            </a:r>
            <a:r>
              <a:rPr lang="fr-BE" dirty="0"/>
              <a:t>cœur</a:t>
            </a:r>
            <a:r>
              <a:rPr lang="nl-BE" dirty="0"/>
              <a:t> en fin de </a:t>
            </a:r>
            <a:r>
              <a:rPr lang="nl-BE" dirty="0" err="1"/>
              <a:t>message</a:t>
            </a:r>
            <a:r>
              <a:rPr lang="nl-BE" dirty="0"/>
              <a:t>.</a:t>
            </a:r>
          </a:p>
          <a:p>
            <a:pPr lvl="1"/>
            <a:r>
              <a:rPr lang="nl-BE" dirty="0"/>
              <a:t>La promo </a:t>
            </a:r>
            <a:r>
              <a:rPr lang="nl-BE" dirty="0" err="1"/>
              <a:t>est</a:t>
            </a:r>
            <a:r>
              <a:rPr lang="nl-BE" dirty="0"/>
              <a:t> </a:t>
            </a:r>
            <a:r>
              <a:rPr lang="nl-BE" dirty="0" err="1"/>
              <a:t>trop</a:t>
            </a:r>
            <a:r>
              <a:rPr lang="nl-BE" dirty="0"/>
              <a:t> belle pour </a:t>
            </a:r>
            <a:r>
              <a:rPr lang="nl-BE" dirty="0" err="1"/>
              <a:t>être</a:t>
            </a:r>
            <a:r>
              <a:rPr lang="nl-BE" dirty="0"/>
              <a:t> </a:t>
            </a:r>
            <a:r>
              <a:rPr lang="nl-BE" dirty="0" err="1"/>
              <a:t>vraie</a:t>
            </a:r>
            <a:r>
              <a:rPr lang="nl-BE" dirty="0"/>
              <a:t>.</a:t>
            </a:r>
          </a:p>
          <a:p>
            <a:pPr marL="0" indent="0">
              <a:buNone/>
            </a:pPr>
            <a:endParaRPr lang="nl-BE" dirty="0"/>
          </a:p>
        </p:txBody>
      </p:sp>
      <p:sp>
        <p:nvSpPr>
          <p:cNvPr id="2" name="Oval 1">
            <a:extLst>
              <a:ext uri="{FF2B5EF4-FFF2-40B4-BE49-F238E27FC236}">
                <a16:creationId xmlns:a16="http://schemas.microsoft.com/office/drawing/2014/main" id="{C53A2F38-40F8-4A48-887D-F34DE0B4CD8A}"/>
              </a:ext>
            </a:extLst>
          </p:cNvPr>
          <p:cNvSpPr/>
          <p:nvPr/>
        </p:nvSpPr>
        <p:spPr>
          <a:xfrm>
            <a:off x="2241269" y="4048292"/>
            <a:ext cx="411983" cy="3014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Oval 7">
            <a:extLst>
              <a:ext uri="{FF2B5EF4-FFF2-40B4-BE49-F238E27FC236}">
                <a16:creationId xmlns:a16="http://schemas.microsoft.com/office/drawing/2014/main" id="{0AFEF4B6-B0B5-487A-9C31-5DAC86549856}"/>
              </a:ext>
            </a:extLst>
          </p:cNvPr>
          <p:cNvSpPr/>
          <p:nvPr/>
        </p:nvSpPr>
        <p:spPr>
          <a:xfrm>
            <a:off x="1095757" y="3278275"/>
            <a:ext cx="1557495" cy="3014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861532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descr="https://www.safeonweb.be/sites/default/files/styles/maxwidth_1200/public/2017-10/Post_v3_FR.jpg?itok=KMhZbBdm">
            <a:extLst>
              <a:ext uri="{FF2B5EF4-FFF2-40B4-BE49-F238E27FC236}">
                <a16:creationId xmlns:a16="http://schemas.microsoft.com/office/drawing/2014/main" id="{90575098-2D02-43F8-A722-9FB4A9E62F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785760"/>
            <a:ext cx="4183432" cy="3709447"/>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a:extLst>
              <a:ext uri="{FF2B5EF4-FFF2-40B4-BE49-F238E27FC236}">
                <a16:creationId xmlns:a16="http://schemas.microsoft.com/office/drawing/2014/main" id="{4930F1F4-57C8-40E0-8A05-E56D34E4810F}"/>
              </a:ext>
            </a:extLst>
          </p:cNvPr>
          <p:cNvSpPr>
            <a:spLocks noGrp="1"/>
          </p:cNvSpPr>
          <p:nvPr>
            <p:ph type="title"/>
          </p:nvPr>
        </p:nvSpPr>
        <p:spPr/>
        <p:txBody>
          <a:bodyPr>
            <a:normAutofit/>
          </a:bodyPr>
          <a:lstStyle/>
          <a:p>
            <a:r>
              <a:rPr lang="nl-BE" dirty="0" err="1"/>
              <a:t>Laposte</a:t>
            </a:r>
            <a:r>
              <a:rPr lang="nl-BE" dirty="0"/>
              <a:t> </a:t>
            </a:r>
            <a:r>
              <a:rPr lang="nl-BE" dirty="0" err="1"/>
              <a:t>vous</a:t>
            </a:r>
            <a:r>
              <a:rPr lang="nl-BE" dirty="0"/>
              <a:t> </a:t>
            </a:r>
            <a:r>
              <a:rPr lang="nl-BE" dirty="0" err="1"/>
              <a:t>apporte</a:t>
            </a:r>
            <a:r>
              <a:rPr lang="nl-BE" dirty="0"/>
              <a:t> </a:t>
            </a:r>
            <a:r>
              <a:rPr lang="nl-BE" dirty="0" err="1"/>
              <a:t>un</a:t>
            </a:r>
            <a:r>
              <a:rPr lang="nl-BE" dirty="0"/>
              <a:t> </a:t>
            </a:r>
            <a:r>
              <a:rPr lang="nl-BE" dirty="0" err="1"/>
              <a:t>colis</a:t>
            </a:r>
            <a:endParaRPr lang="nl-BE" dirty="0"/>
          </a:p>
        </p:txBody>
      </p:sp>
      <p:sp>
        <p:nvSpPr>
          <p:cNvPr id="5" name="Tijdelijke aanduiding voor inhoud 4"/>
          <p:cNvSpPr>
            <a:spLocks noGrp="1"/>
          </p:cNvSpPr>
          <p:nvPr>
            <p:ph idx="1"/>
          </p:nvPr>
        </p:nvSpPr>
        <p:spPr>
          <a:xfrm>
            <a:off x="4921357" y="1830345"/>
            <a:ext cx="6829338" cy="4351338"/>
          </a:xfrm>
        </p:spPr>
        <p:txBody>
          <a:bodyPr>
            <a:normAutofit/>
          </a:bodyPr>
          <a:lstStyle/>
          <a:p>
            <a:r>
              <a:rPr lang="fr-BE" dirty="0"/>
              <a:t>En quoi ce message est-il suspect ?</a:t>
            </a:r>
          </a:p>
          <a:p>
            <a:pPr lvl="1"/>
            <a:endParaRPr lang="fr-BE" dirty="0"/>
          </a:p>
          <a:p>
            <a:pPr lvl="1"/>
            <a:r>
              <a:rPr lang="fr-BE" dirty="0"/>
              <a:t>Le nom n’est pas correct (</a:t>
            </a:r>
            <a:r>
              <a:rPr lang="fr-BE" dirty="0" err="1"/>
              <a:t>Dpost</a:t>
            </a:r>
            <a:r>
              <a:rPr lang="fr-BE" dirty="0"/>
              <a:t>/</a:t>
            </a:r>
            <a:r>
              <a:rPr lang="fr-BE" dirty="0" err="1"/>
              <a:t>Bpost</a:t>
            </a:r>
            <a:r>
              <a:rPr lang="fr-BE" dirty="0"/>
              <a:t>)</a:t>
            </a:r>
          </a:p>
          <a:p>
            <a:pPr lvl="1"/>
            <a:r>
              <a:rPr lang="fr-BE" dirty="0"/>
              <a:t>La communication est inattendue.</a:t>
            </a:r>
          </a:p>
          <a:p>
            <a:pPr lvl="2"/>
            <a:r>
              <a:rPr lang="fr-BE" dirty="0"/>
              <a:t>Un expéditeur professionnel utilise toujours un nom de domaine professionnel et officiel pour envoyer des e-mails. Vérifiez l’adresse e-mail de l’expéditeur si vous doutez de l’authenticité du message.</a:t>
            </a:r>
          </a:p>
          <a:p>
            <a:pPr lvl="1"/>
            <a:r>
              <a:rPr lang="fr-BE" dirty="0"/>
              <a:t>Les pièces jointes inattendues d’un e-mail émanant d’un expéditeur professionnel. </a:t>
            </a:r>
          </a:p>
          <a:p>
            <a:pPr lvl="2"/>
            <a:r>
              <a:rPr lang="fr-BE" dirty="0"/>
              <a:t>Une fois ouverte, la pièce jointe peut endommager votre ordinateur ou vos fichiers. </a:t>
            </a:r>
          </a:p>
          <a:p>
            <a:pPr marL="0" indent="0">
              <a:buNone/>
            </a:pPr>
            <a:endParaRPr lang="fr-BE" dirty="0"/>
          </a:p>
        </p:txBody>
      </p:sp>
      <p:sp>
        <p:nvSpPr>
          <p:cNvPr id="4" name="Tijdelijke aanduiding voor dianummer 3"/>
          <p:cNvSpPr>
            <a:spLocks noGrp="1"/>
          </p:cNvSpPr>
          <p:nvPr>
            <p:ph type="sldNum" sz="quarter" idx="12"/>
          </p:nvPr>
        </p:nvSpPr>
        <p:spPr/>
        <p:txBody>
          <a:bodyPr/>
          <a:lstStyle/>
          <a:p>
            <a:r>
              <a:rPr lang="fr-FR"/>
              <a:t>Page </a:t>
            </a:r>
            <a:fld id="{EFDF59B0-2CA2-114C-96CF-9B85C447F128}" type="slidenum">
              <a:rPr lang="fr-FR" smtClean="0"/>
              <a:pPr/>
              <a:t>11</a:t>
            </a:fld>
            <a:endParaRPr lang="fr-FR" dirty="0"/>
          </a:p>
        </p:txBody>
      </p:sp>
      <p:sp>
        <p:nvSpPr>
          <p:cNvPr id="2" name="Oval 1">
            <a:extLst>
              <a:ext uri="{FF2B5EF4-FFF2-40B4-BE49-F238E27FC236}">
                <a16:creationId xmlns:a16="http://schemas.microsoft.com/office/drawing/2014/main" id="{5166BD39-C2DE-4BF8-BA83-8282BC8BFC69}"/>
              </a:ext>
            </a:extLst>
          </p:cNvPr>
          <p:cNvSpPr/>
          <p:nvPr/>
        </p:nvSpPr>
        <p:spPr>
          <a:xfrm>
            <a:off x="778412" y="1925782"/>
            <a:ext cx="1125415" cy="41198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3" name="Picture 2">
            <a:extLst>
              <a:ext uri="{FF2B5EF4-FFF2-40B4-BE49-F238E27FC236}">
                <a16:creationId xmlns:a16="http://schemas.microsoft.com/office/drawing/2014/main" id="{8C362495-B200-4D09-923F-3AF0E8224874}"/>
              </a:ext>
            </a:extLst>
          </p:cNvPr>
          <p:cNvPicPr>
            <a:picLocks noChangeAspect="1"/>
          </p:cNvPicPr>
          <p:nvPr/>
        </p:nvPicPr>
        <p:blipFill>
          <a:blip r:embed="rId3"/>
          <a:stretch>
            <a:fillRect/>
          </a:stretch>
        </p:blipFill>
        <p:spPr>
          <a:xfrm>
            <a:off x="1365057" y="4809670"/>
            <a:ext cx="665019" cy="459913"/>
          </a:xfrm>
          <a:prstGeom prst="rect">
            <a:avLst/>
          </a:prstGeom>
        </p:spPr>
      </p:pic>
    </p:spTree>
    <p:extLst>
      <p:ext uri="{BB962C8B-B14F-4D97-AF65-F5344CB8AC3E}">
        <p14:creationId xmlns:p14="http://schemas.microsoft.com/office/powerpoint/2010/main" val="1008309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4" name="Picture 2" descr="https://www.safeonweb.be/sites/default/files/styles/maxwidth_1200/public/2017-10/bank-fr.jpg?itok=cUsRyGsu">
            <a:extLst>
              <a:ext uri="{FF2B5EF4-FFF2-40B4-BE49-F238E27FC236}">
                <a16:creationId xmlns:a16="http://schemas.microsoft.com/office/drawing/2014/main" id="{9590F537-FA0B-4873-92E2-E36A6BCC51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7386" y="1825625"/>
            <a:ext cx="3736189" cy="3736189"/>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a:extLst>
              <a:ext uri="{FF2B5EF4-FFF2-40B4-BE49-F238E27FC236}">
                <a16:creationId xmlns:a16="http://schemas.microsoft.com/office/drawing/2014/main" id="{3C2D1F96-1E4B-4F8B-8C47-8D617C5FC154}"/>
              </a:ext>
            </a:extLst>
          </p:cNvPr>
          <p:cNvSpPr>
            <a:spLocks noGrp="1"/>
          </p:cNvSpPr>
          <p:nvPr>
            <p:ph type="title"/>
          </p:nvPr>
        </p:nvSpPr>
        <p:spPr/>
        <p:txBody>
          <a:bodyPr/>
          <a:lstStyle/>
          <a:p>
            <a:r>
              <a:rPr lang="nl-BE" dirty="0" err="1"/>
              <a:t>Votre</a:t>
            </a:r>
            <a:r>
              <a:rPr lang="nl-BE" dirty="0"/>
              <a:t> nouvelle carte bancaire</a:t>
            </a:r>
          </a:p>
        </p:txBody>
      </p:sp>
      <p:sp>
        <p:nvSpPr>
          <p:cNvPr id="5" name="Tijdelijke aanduiding voor inhoud 4"/>
          <p:cNvSpPr>
            <a:spLocks noGrp="1"/>
          </p:cNvSpPr>
          <p:nvPr>
            <p:ph idx="1"/>
          </p:nvPr>
        </p:nvSpPr>
        <p:spPr>
          <a:xfrm>
            <a:off x="4883498" y="1825625"/>
            <a:ext cx="6470301" cy="4351338"/>
          </a:xfrm>
        </p:spPr>
        <p:txBody>
          <a:bodyPr/>
          <a:lstStyle/>
          <a:p>
            <a:r>
              <a:rPr lang="fr-BE" dirty="0"/>
              <a:t>En quoi cet e-mail est-il suspect ?</a:t>
            </a:r>
          </a:p>
          <a:p>
            <a:pPr lvl="1"/>
            <a:r>
              <a:rPr lang="fr-BE" dirty="0"/>
              <a:t>Vous n’êtes pas client auprès de cette banque</a:t>
            </a:r>
          </a:p>
          <a:p>
            <a:pPr lvl="1"/>
            <a:r>
              <a:rPr lang="fr-BE" dirty="0"/>
              <a:t>La mention « action exclusive »</a:t>
            </a:r>
          </a:p>
          <a:p>
            <a:pPr lvl="1"/>
            <a:r>
              <a:rPr lang="fr-BE" dirty="0"/>
              <a:t>Le domaine de l’adresse e-mail (@vnnabsbns.com).</a:t>
            </a:r>
          </a:p>
          <a:p>
            <a:pPr lvl="1"/>
            <a:r>
              <a:rPr lang="fr-BE" dirty="0"/>
              <a:t>Le ton de l’e-mail est insistant</a:t>
            </a:r>
          </a:p>
          <a:p>
            <a:pPr lvl="1"/>
            <a:r>
              <a:rPr lang="fr-BE" dirty="0"/>
              <a:t>L’e-mail est agrémenté de la mention « importance : élevée »</a:t>
            </a:r>
          </a:p>
          <a:p>
            <a:pPr marL="457200" lvl="1" indent="0">
              <a:buNone/>
            </a:pPr>
            <a:endParaRPr lang="fr-BE" dirty="0"/>
          </a:p>
        </p:txBody>
      </p:sp>
      <p:sp>
        <p:nvSpPr>
          <p:cNvPr id="4" name="Tijdelijke aanduiding voor dianummer 3"/>
          <p:cNvSpPr>
            <a:spLocks noGrp="1"/>
          </p:cNvSpPr>
          <p:nvPr>
            <p:ph type="sldNum" sz="quarter" idx="12"/>
          </p:nvPr>
        </p:nvSpPr>
        <p:spPr/>
        <p:txBody>
          <a:bodyPr/>
          <a:lstStyle/>
          <a:p>
            <a:r>
              <a:rPr lang="fr-FR"/>
              <a:t>Page </a:t>
            </a:r>
            <a:fld id="{EFDF59B0-2CA2-114C-96CF-9B85C447F128}" type="slidenum">
              <a:rPr lang="fr-FR" smtClean="0"/>
              <a:pPr/>
              <a:t>12</a:t>
            </a:fld>
            <a:endParaRPr lang="fr-FR" dirty="0"/>
          </a:p>
        </p:txBody>
      </p:sp>
      <p:sp>
        <p:nvSpPr>
          <p:cNvPr id="2" name="Oval 1">
            <a:extLst>
              <a:ext uri="{FF2B5EF4-FFF2-40B4-BE49-F238E27FC236}">
                <a16:creationId xmlns:a16="http://schemas.microsoft.com/office/drawing/2014/main" id="{FC7BD353-3F97-4C53-98CB-AA6A8CFA9C07}"/>
              </a:ext>
            </a:extLst>
          </p:cNvPr>
          <p:cNvSpPr/>
          <p:nvPr/>
        </p:nvSpPr>
        <p:spPr>
          <a:xfrm>
            <a:off x="1718149" y="2049698"/>
            <a:ext cx="681643" cy="19950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Oval 7">
            <a:extLst>
              <a:ext uri="{FF2B5EF4-FFF2-40B4-BE49-F238E27FC236}">
                <a16:creationId xmlns:a16="http://schemas.microsoft.com/office/drawing/2014/main" id="{E0FE3A52-F892-4158-9EA0-54E3BAF99BD8}"/>
              </a:ext>
            </a:extLst>
          </p:cNvPr>
          <p:cNvSpPr/>
          <p:nvPr/>
        </p:nvSpPr>
        <p:spPr>
          <a:xfrm>
            <a:off x="1657004" y="1866005"/>
            <a:ext cx="963648" cy="19950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9" name="Oval 8">
            <a:extLst>
              <a:ext uri="{FF2B5EF4-FFF2-40B4-BE49-F238E27FC236}">
                <a16:creationId xmlns:a16="http://schemas.microsoft.com/office/drawing/2014/main" id="{61F3C279-4637-4744-A66B-0F60BAFF770A}"/>
              </a:ext>
            </a:extLst>
          </p:cNvPr>
          <p:cNvSpPr/>
          <p:nvPr/>
        </p:nvSpPr>
        <p:spPr>
          <a:xfrm>
            <a:off x="2841257" y="3642697"/>
            <a:ext cx="681643" cy="17914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4271182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descr="https://www.safeonweb.be/sites/default/files/styles/maxwidth_1200/public/2017-10/Facebookpost_zonder.jpg?itok=qnswEZK1">
            <a:extLst>
              <a:ext uri="{FF2B5EF4-FFF2-40B4-BE49-F238E27FC236}">
                <a16:creationId xmlns:a16="http://schemas.microsoft.com/office/drawing/2014/main" id="{12331A60-521B-454D-A548-6D4845836E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756604"/>
            <a:ext cx="4340479" cy="3344792"/>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a:extLst>
              <a:ext uri="{FF2B5EF4-FFF2-40B4-BE49-F238E27FC236}">
                <a16:creationId xmlns:a16="http://schemas.microsoft.com/office/drawing/2014/main" id="{D677A969-B71C-4D8D-9558-F6AA24608676}"/>
              </a:ext>
            </a:extLst>
          </p:cNvPr>
          <p:cNvSpPr>
            <a:spLocks noGrp="1"/>
          </p:cNvSpPr>
          <p:nvPr>
            <p:ph type="title"/>
          </p:nvPr>
        </p:nvSpPr>
        <p:spPr/>
        <p:txBody>
          <a:bodyPr/>
          <a:lstStyle/>
          <a:p>
            <a:r>
              <a:rPr lang="nl-BE" dirty="0" err="1"/>
              <a:t>Avez-vous</a:t>
            </a:r>
            <a:r>
              <a:rPr lang="nl-BE" dirty="0"/>
              <a:t> déjà vu les images ?</a:t>
            </a:r>
          </a:p>
        </p:txBody>
      </p:sp>
      <p:sp>
        <p:nvSpPr>
          <p:cNvPr id="5" name="Tijdelijke aanduiding voor inhoud 4"/>
          <p:cNvSpPr>
            <a:spLocks noGrp="1"/>
          </p:cNvSpPr>
          <p:nvPr>
            <p:ph idx="1"/>
          </p:nvPr>
        </p:nvSpPr>
        <p:spPr>
          <a:xfrm>
            <a:off x="5098701" y="1842948"/>
            <a:ext cx="6841229" cy="4351338"/>
          </a:xfrm>
        </p:spPr>
        <p:txBody>
          <a:bodyPr>
            <a:normAutofit/>
          </a:bodyPr>
          <a:lstStyle/>
          <a:p>
            <a:r>
              <a:rPr lang="fr-BE" dirty="0"/>
              <a:t>En quoi ce message est-il suspect ?</a:t>
            </a:r>
          </a:p>
          <a:p>
            <a:pPr lvl="1"/>
            <a:r>
              <a:rPr lang="fr-BE" dirty="0"/>
              <a:t>La formule d’appel « Salut à toutes et tous »</a:t>
            </a:r>
          </a:p>
          <a:p>
            <a:pPr lvl="2"/>
            <a:r>
              <a:rPr lang="fr-BE" dirty="0"/>
              <a:t>Les cybercriminels se servent souvent de profils </a:t>
            </a:r>
            <a:r>
              <a:rPr lang="fr-BE" dirty="0" err="1"/>
              <a:t>hackés</a:t>
            </a:r>
            <a:r>
              <a:rPr lang="fr-BE" dirty="0"/>
              <a:t> pour atteindre de larges réseaux. Une formule d’appel générale destinée à l’ensemble de votre réseau doit absolument vous mettre la puce à l’oreille.</a:t>
            </a:r>
          </a:p>
          <a:p>
            <a:pPr lvl="1"/>
            <a:r>
              <a:rPr lang="fr-BE" dirty="0"/>
              <a:t>Il faut d’abord se connecter pour voir les photos</a:t>
            </a:r>
          </a:p>
          <a:p>
            <a:pPr lvl="2"/>
            <a:r>
              <a:rPr lang="fr-BE" dirty="0"/>
              <a:t>Les amis qui s’envoient des photos passent rarement par des plateformes nécessitant une connexion</a:t>
            </a:r>
          </a:p>
          <a:p>
            <a:pPr lvl="1"/>
            <a:r>
              <a:rPr lang="fr-BE" dirty="0"/>
              <a:t>L’adresse du site Internet (http://tinyurl.com/verkeersongeval88).</a:t>
            </a:r>
          </a:p>
          <a:p>
            <a:endParaRPr lang="fr-BE" dirty="0"/>
          </a:p>
        </p:txBody>
      </p:sp>
      <p:sp>
        <p:nvSpPr>
          <p:cNvPr id="4" name="Tijdelijke aanduiding voor dianummer 3"/>
          <p:cNvSpPr>
            <a:spLocks noGrp="1"/>
          </p:cNvSpPr>
          <p:nvPr>
            <p:ph type="sldNum" sz="quarter" idx="12"/>
          </p:nvPr>
        </p:nvSpPr>
        <p:spPr/>
        <p:txBody>
          <a:bodyPr/>
          <a:lstStyle/>
          <a:p>
            <a:r>
              <a:rPr lang="fr-FR"/>
              <a:t>Page </a:t>
            </a:r>
            <a:fld id="{EFDF59B0-2CA2-114C-96CF-9B85C447F128}" type="slidenum">
              <a:rPr lang="fr-FR" smtClean="0"/>
              <a:pPr/>
              <a:t>13</a:t>
            </a:fld>
            <a:endParaRPr lang="fr-FR" dirty="0"/>
          </a:p>
        </p:txBody>
      </p:sp>
      <p:sp>
        <p:nvSpPr>
          <p:cNvPr id="2" name="Oval 1">
            <a:extLst>
              <a:ext uri="{FF2B5EF4-FFF2-40B4-BE49-F238E27FC236}">
                <a16:creationId xmlns:a16="http://schemas.microsoft.com/office/drawing/2014/main" id="{D9DE4A6D-F585-40ED-BE70-8E49A770D237}"/>
              </a:ext>
            </a:extLst>
          </p:cNvPr>
          <p:cNvSpPr/>
          <p:nvPr/>
        </p:nvSpPr>
        <p:spPr>
          <a:xfrm>
            <a:off x="1657004" y="2779221"/>
            <a:ext cx="1302327" cy="31588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Oval 6">
            <a:extLst>
              <a:ext uri="{FF2B5EF4-FFF2-40B4-BE49-F238E27FC236}">
                <a16:creationId xmlns:a16="http://schemas.microsoft.com/office/drawing/2014/main" id="{5AF93264-EA1F-41B1-95D6-B3FC9DA6F91F}"/>
              </a:ext>
            </a:extLst>
          </p:cNvPr>
          <p:cNvSpPr/>
          <p:nvPr/>
        </p:nvSpPr>
        <p:spPr>
          <a:xfrm>
            <a:off x="1569028" y="3303615"/>
            <a:ext cx="1128452" cy="20851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9" name="Oval 8">
            <a:extLst>
              <a:ext uri="{FF2B5EF4-FFF2-40B4-BE49-F238E27FC236}">
                <a16:creationId xmlns:a16="http://schemas.microsoft.com/office/drawing/2014/main" id="{F1A97FB4-F624-4589-8F30-79A93DC7BBA2}"/>
              </a:ext>
            </a:extLst>
          </p:cNvPr>
          <p:cNvSpPr/>
          <p:nvPr/>
        </p:nvSpPr>
        <p:spPr>
          <a:xfrm>
            <a:off x="1569028" y="3512125"/>
            <a:ext cx="2008216" cy="20851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dirty="0"/>
          </a:p>
        </p:txBody>
      </p:sp>
    </p:spTree>
    <p:extLst>
      <p:ext uri="{BB962C8B-B14F-4D97-AF65-F5344CB8AC3E}">
        <p14:creationId xmlns:p14="http://schemas.microsoft.com/office/powerpoint/2010/main" val="3850644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Picture 2" descr="https://www.safeonweb.be/sites/default/files/styles/maxwidth_1200/public/2017-10/Politie_zonder.jpg?itok=brLKCOmC">
            <a:extLst>
              <a:ext uri="{FF2B5EF4-FFF2-40B4-BE49-F238E27FC236}">
                <a16:creationId xmlns:a16="http://schemas.microsoft.com/office/drawing/2014/main" id="{9AE75A0E-6B2C-4371-AF5C-A7478B5C41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242817" cy="6864783"/>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a:extLst>
              <a:ext uri="{FF2B5EF4-FFF2-40B4-BE49-F238E27FC236}">
                <a16:creationId xmlns:a16="http://schemas.microsoft.com/office/drawing/2014/main" id="{821B967F-BF76-421D-9F00-29F61D645D1A}"/>
              </a:ext>
            </a:extLst>
          </p:cNvPr>
          <p:cNvSpPr>
            <a:spLocks noGrp="1"/>
          </p:cNvSpPr>
          <p:nvPr>
            <p:ph type="title"/>
          </p:nvPr>
        </p:nvSpPr>
        <p:spPr>
          <a:xfrm>
            <a:off x="4242817" y="681037"/>
            <a:ext cx="4761698" cy="960895"/>
          </a:xfrm>
        </p:spPr>
        <p:txBody>
          <a:bodyPr/>
          <a:lstStyle/>
          <a:p>
            <a:r>
              <a:rPr lang="nl-BE" dirty="0" err="1"/>
              <a:t>Une</a:t>
            </a:r>
            <a:r>
              <a:rPr lang="nl-BE" dirty="0"/>
              <a:t> </a:t>
            </a:r>
            <a:r>
              <a:rPr lang="nl-BE" dirty="0" err="1"/>
              <a:t>amende</a:t>
            </a:r>
            <a:r>
              <a:rPr lang="nl-BE" dirty="0"/>
              <a:t> ?</a:t>
            </a:r>
          </a:p>
        </p:txBody>
      </p:sp>
      <p:sp>
        <p:nvSpPr>
          <p:cNvPr id="5" name="Tijdelijke aanduiding voor inhoud 4"/>
          <p:cNvSpPr>
            <a:spLocks noGrp="1"/>
          </p:cNvSpPr>
          <p:nvPr>
            <p:ph idx="1"/>
          </p:nvPr>
        </p:nvSpPr>
        <p:spPr>
          <a:xfrm>
            <a:off x="4242817" y="2005012"/>
            <a:ext cx="7252497" cy="4351338"/>
          </a:xfrm>
        </p:spPr>
        <p:txBody>
          <a:bodyPr>
            <a:normAutofit/>
          </a:bodyPr>
          <a:lstStyle/>
          <a:p>
            <a:r>
              <a:rPr lang="fr-BE" dirty="0"/>
              <a:t>En quoi ce message est-il suspect ?</a:t>
            </a:r>
          </a:p>
          <a:p>
            <a:pPr lvl="1"/>
            <a:r>
              <a:rPr lang="fr-BE" dirty="0"/>
              <a:t>On ne s’adresse pas à vous en utilisant votre nom.</a:t>
            </a:r>
          </a:p>
          <a:p>
            <a:pPr lvl="1"/>
            <a:r>
              <a:rPr lang="fr-BE" dirty="0"/>
              <a:t>L’amende a été envoyée par e-mail.</a:t>
            </a:r>
          </a:p>
          <a:p>
            <a:pPr lvl="1"/>
            <a:r>
              <a:rPr lang="fr-BE" dirty="0"/>
              <a:t>L’adresse e-mail de l’expéditeur (policefédérale@hsruhaw.com).</a:t>
            </a:r>
          </a:p>
          <a:p>
            <a:pPr lvl="1"/>
            <a:r>
              <a:rPr lang="fr-BE" dirty="0"/>
              <a:t>Le paiement d’amendes ne se fait pas par l’intermédiaire d’une page </a:t>
            </a:r>
            <a:r>
              <a:rPr lang="fr-BE" dirty="0" err="1"/>
              <a:t>Bancontact</a:t>
            </a:r>
            <a:r>
              <a:rPr lang="fr-BE" dirty="0"/>
              <a:t> ou </a:t>
            </a:r>
            <a:r>
              <a:rPr lang="fr-BE" dirty="0" err="1"/>
              <a:t>Mister</a:t>
            </a:r>
            <a:r>
              <a:rPr lang="fr-BE" dirty="0"/>
              <a:t> cash. Pour payer une amende en ligne, rendez-vous sur </a:t>
            </a:r>
            <a:r>
              <a:rPr lang="fr-BE" dirty="0">
                <a:hlinkClick r:id="rId3"/>
              </a:rPr>
              <a:t>https://www.amendesroutieres.be/</a:t>
            </a:r>
            <a:endParaRPr lang="fr-BE" dirty="0"/>
          </a:p>
          <a:p>
            <a:pPr lvl="1"/>
            <a:r>
              <a:rPr lang="fr-BE" dirty="0"/>
              <a:t>La ligne de sujet est trop directe et directive pour un e-mail de la police.</a:t>
            </a:r>
          </a:p>
          <a:p>
            <a:endParaRPr lang="fr-BE" dirty="0"/>
          </a:p>
        </p:txBody>
      </p:sp>
      <p:sp>
        <p:nvSpPr>
          <p:cNvPr id="4" name="Tijdelijke aanduiding voor dianummer 3"/>
          <p:cNvSpPr>
            <a:spLocks noGrp="1"/>
          </p:cNvSpPr>
          <p:nvPr>
            <p:ph type="sldNum" sz="quarter" idx="12"/>
          </p:nvPr>
        </p:nvSpPr>
        <p:spPr/>
        <p:txBody>
          <a:bodyPr/>
          <a:lstStyle/>
          <a:p>
            <a:r>
              <a:rPr lang="fr-FR"/>
              <a:t>Page </a:t>
            </a:r>
            <a:fld id="{EFDF59B0-2CA2-114C-96CF-9B85C447F128}" type="slidenum">
              <a:rPr lang="fr-FR" smtClean="0"/>
              <a:pPr/>
              <a:t>14</a:t>
            </a:fld>
            <a:endParaRPr lang="fr-FR" dirty="0"/>
          </a:p>
        </p:txBody>
      </p:sp>
      <p:sp>
        <p:nvSpPr>
          <p:cNvPr id="2" name="Oval 1">
            <a:extLst>
              <a:ext uri="{FF2B5EF4-FFF2-40B4-BE49-F238E27FC236}">
                <a16:creationId xmlns:a16="http://schemas.microsoft.com/office/drawing/2014/main" id="{B93A983E-CBF0-413E-9FEE-7EA7458A51C2}"/>
              </a:ext>
            </a:extLst>
          </p:cNvPr>
          <p:cNvSpPr/>
          <p:nvPr/>
        </p:nvSpPr>
        <p:spPr>
          <a:xfrm>
            <a:off x="803564" y="1075113"/>
            <a:ext cx="748145" cy="17733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Oval 7">
            <a:extLst>
              <a:ext uri="{FF2B5EF4-FFF2-40B4-BE49-F238E27FC236}">
                <a16:creationId xmlns:a16="http://schemas.microsoft.com/office/drawing/2014/main" id="{24E5D36D-E18B-4A89-9220-F95EC1C08754}"/>
              </a:ext>
            </a:extLst>
          </p:cNvPr>
          <p:cNvSpPr/>
          <p:nvPr/>
        </p:nvSpPr>
        <p:spPr>
          <a:xfrm>
            <a:off x="576350" y="271550"/>
            <a:ext cx="919942" cy="13854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9" name="Oval 8">
            <a:extLst>
              <a:ext uri="{FF2B5EF4-FFF2-40B4-BE49-F238E27FC236}">
                <a16:creationId xmlns:a16="http://schemas.microsoft.com/office/drawing/2014/main" id="{DFD49226-5A64-42C1-9A44-8D34E9882BAC}"/>
              </a:ext>
            </a:extLst>
          </p:cNvPr>
          <p:cNvSpPr/>
          <p:nvPr/>
        </p:nvSpPr>
        <p:spPr>
          <a:xfrm>
            <a:off x="122548" y="1"/>
            <a:ext cx="3033962" cy="27155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841734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F9EB9F2-07E2-4D64-BBD8-BB5B217F1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2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DB10775-AA2B-4A9D-8CF5-11868D1DE352}"/>
              </a:ext>
            </a:extLst>
          </p:cNvPr>
          <p:cNvSpPr>
            <a:spLocks noGrp="1"/>
          </p:cNvSpPr>
          <p:nvPr>
            <p:ph type="title"/>
          </p:nvPr>
        </p:nvSpPr>
        <p:spPr>
          <a:xfrm>
            <a:off x="4380588" y="965199"/>
            <a:ext cx="6766078" cy="4927601"/>
          </a:xfrm>
        </p:spPr>
        <p:txBody>
          <a:bodyPr vert="horz" lIns="91440" tIns="45720" rIns="91440" bIns="45720" rtlCol="0" anchor="ctr">
            <a:normAutofit/>
          </a:bodyPr>
          <a:lstStyle/>
          <a:p>
            <a:r>
              <a:rPr lang="en-US" sz="5400" kern="1200" dirty="0" err="1">
                <a:latin typeface="+mj-lt"/>
                <a:ea typeface="+mj-ea"/>
                <a:cs typeface="+mj-cs"/>
              </a:rPr>
              <a:t>Quelques</a:t>
            </a:r>
            <a:r>
              <a:rPr lang="en-US" sz="5400" kern="1200" dirty="0">
                <a:latin typeface="+mj-lt"/>
                <a:ea typeface="+mj-ea"/>
                <a:cs typeface="+mj-cs"/>
              </a:rPr>
              <a:t> </a:t>
            </a:r>
            <a:r>
              <a:rPr lang="en-US" sz="5400" kern="1200" dirty="0" err="1">
                <a:latin typeface="+mj-lt"/>
                <a:ea typeface="+mj-ea"/>
                <a:cs typeface="+mj-cs"/>
              </a:rPr>
              <a:t>conseils</a:t>
            </a:r>
            <a:endParaRPr lang="en-US" sz="5400" kern="1200" dirty="0">
              <a:latin typeface="+mj-lt"/>
              <a:ea typeface="+mj-ea"/>
              <a:cs typeface="+mj-cs"/>
            </a:endParaRPr>
          </a:p>
        </p:txBody>
      </p:sp>
      <p:cxnSp>
        <p:nvCxnSpPr>
          <p:cNvPr id="9" name="Straight Connector 8">
            <a:extLst>
              <a:ext uri="{FF2B5EF4-FFF2-40B4-BE49-F238E27FC236}">
                <a16:creationId xmlns:a16="http://schemas.microsoft.com/office/drawing/2014/main" id="{F0C57C7C-DFE9-4A1E-B7A9-DF40E63366B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5891" y="2057399"/>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14994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01F7891-99F6-4D42-B7D5-9B00F753B6F5}"/>
              </a:ext>
            </a:extLst>
          </p:cNvPr>
          <p:cNvSpPr>
            <a:spLocks noGrp="1"/>
          </p:cNvSpPr>
          <p:nvPr>
            <p:ph type="title"/>
          </p:nvPr>
        </p:nvSpPr>
        <p:spPr/>
        <p:txBody>
          <a:bodyPr>
            <a:normAutofit/>
          </a:bodyPr>
          <a:lstStyle/>
          <a:p>
            <a:r>
              <a:rPr lang="fr-BE"/>
              <a:t>Conseil :  lisez l’URL</a:t>
            </a:r>
          </a:p>
        </p:txBody>
      </p:sp>
      <p:sp>
        <p:nvSpPr>
          <p:cNvPr id="4" name="Tijdelijke aanduiding voor dianummer 3"/>
          <p:cNvSpPr>
            <a:spLocks noGrp="1"/>
          </p:cNvSpPr>
          <p:nvPr>
            <p:ph type="sldNum" sz="quarter" idx="12"/>
          </p:nvPr>
        </p:nvSpPr>
        <p:spPr/>
        <p:txBody>
          <a:bodyPr/>
          <a:lstStyle/>
          <a:p>
            <a:r>
              <a:rPr lang="fr-BE"/>
              <a:t>Page </a:t>
            </a:r>
            <a:fld id="{EFDF59B0-2CA2-114C-96CF-9B85C447F128}" type="slidenum">
              <a:rPr lang="fr-BE" smtClean="0"/>
              <a:pPr/>
              <a:t>16</a:t>
            </a:fld>
            <a:endParaRPr lang="fr-BE"/>
          </a:p>
        </p:txBody>
      </p:sp>
      <p:sp>
        <p:nvSpPr>
          <p:cNvPr id="2" name="Tijdelijke aanduiding voor inhoud 1"/>
          <p:cNvSpPr>
            <a:spLocks noGrp="1"/>
          </p:cNvSpPr>
          <p:nvPr>
            <p:ph sz="quarter" idx="4294967295"/>
          </p:nvPr>
        </p:nvSpPr>
        <p:spPr>
          <a:xfrm>
            <a:off x="536894" y="1885426"/>
            <a:ext cx="10028500" cy="4196592"/>
          </a:xfrm>
        </p:spPr>
        <p:txBody>
          <a:bodyPr>
            <a:noAutofit/>
          </a:bodyPr>
          <a:lstStyle/>
          <a:p>
            <a:r>
              <a:rPr lang="fr-BE" dirty="0">
                <a:solidFill>
                  <a:srgbClr val="A0CAB7"/>
                </a:solidFill>
              </a:rPr>
              <a:t>Vérifiez toujours l’URL et le nom de domaine de liens avant de cliquer dessus. </a:t>
            </a:r>
          </a:p>
          <a:p>
            <a:pPr lvl="1"/>
            <a:r>
              <a:rPr lang="fr-BE" dirty="0">
                <a:solidFill>
                  <a:srgbClr val="6B3F92"/>
                </a:solidFill>
              </a:rPr>
              <a:t>C’est très facile : il suffit de faire glisser le curseur sur le lien, sans cliquer dessus.</a:t>
            </a:r>
          </a:p>
          <a:p>
            <a:r>
              <a:rPr lang="fr-BE" dirty="0">
                <a:solidFill>
                  <a:srgbClr val="A0CAB7"/>
                </a:solidFill>
              </a:rPr>
              <a:t>Un domaine est le mot qui figure juste avant .</a:t>
            </a:r>
            <a:r>
              <a:rPr lang="fr-BE" dirty="0" err="1">
                <a:solidFill>
                  <a:srgbClr val="A0CAB7"/>
                </a:solidFill>
              </a:rPr>
              <a:t>be</a:t>
            </a:r>
            <a:r>
              <a:rPr lang="fr-BE" dirty="0">
                <a:solidFill>
                  <a:srgbClr val="A0CAB7"/>
                </a:solidFill>
              </a:rPr>
              <a:t>, .com . </a:t>
            </a:r>
            <a:r>
              <a:rPr lang="fr-BE" dirty="0" err="1">
                <a:solidFill>
                  <a:srgbClr val="A0CAB7"/>
                </a:solidFill>
              </a:rPr>
              <a:t>org</a:t>
            </a:r>
            <a:r>
              <a:rPr lang="fr-BE" dirty="0">
                <a:solidFill>
                  <a:srgbClr val="A0CAB7"/>
                </a:solidFill>
              </a:rPr>
              <a:t>…</a:t>
            </a:r>
            <a:endParaRPr lang="fr-BE" dirty="0">
              <a:solidFill>
                <a:srgbClr val="6B3F92"/>
              </a:solidFill>
              <a:hlinkClick r:id="rId2">
                <a:extLst>
                  <a:ext uri="{A12FA001-AC4F-418D-AE19-62706E023703}">
                    <ahyp:hlinkClr xmlns:ahyp="http://schemas.microsoft.com/office/drawing/2018/hyperlinkcolor" val="tx"/>
                  </a:ext>
                </a:extLst>
              </a:hlinkClick>
            </a:endParaRPr>
          </a:p>
          <a:p>
            <a:pPr lvl="1"/>
            <a:r>
              <a:rPr lang="fr-BE" dirty="0" err="1">
                <a:solidFill>
                  <a:srgbClr val="6B3F92"/>
                </a:solidFill>
                <a:hlinkClick r:id="rId2">
                  <a:extLst>
                    <a:ext uri="{A12FA001-AC4F-418D-AE19-62706E023703}">
                      <ahyp:hlinkClr xmlns:ahyp="http://schemas.microsoft.com/office/drawing/2018/hyperlinkcolor" val="tx"/>
                    </a:ext>
                  </a:extLst>
                </a:hlinkClick>
              </a:rPr>
              <a:t>delhaize-be.site</a:t>
            </a:r>
            <a:r>
              <a:rPr lang="fr-BE" dirty="0">
                <a:solidFill>
                  <a:srgbClr val="6B3F92"/>
                </a:solidFill>
              </a:rPr>
              <a:t> n’est pas un domaine de Delhaize. Le domaine correct est delhaize.be</a:t>
            </a:r>
            <a:endParaRPr lang="fr-BE" dirty="0">
              <a:solidFill>
                <a:srgbClr val="A0CAB7"/>
              </a:solidFill>
            </a:endParaRPr>
          </a:p>
          <a:p>
            <a:r>
              <a:rPr lang="fr-BE" dirty="0">
                <a:solidFill>
                  <a:srgbClr val="A0CAB7"/>
                </a:solidFill>
              </a:rPr>
              <a:t>http:// est moins sécurisé que https:// (Mais attention, les fraudeurs utilisent aussi https)</a:t>
            </a:r>
          </a:p>
        </p:txBody>
      </p:sp>
    </p:spTree>
    <p:extLst>
      <p:ext uri="{BB962C8B-B14F-4D97-AF65-F5344CB8AC3E}">
        <p14:creationId xmlns:p14="http://schemas.microsoft.com/office/powerpoint/2010/main" val="1615005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01F7891-99F6-4D42-B7D5-9B00F753B6F5}"/>
              </a:ext>
            </a:extLst>
          </p:cNvPr>
          <p:cNvSpPr>
            <a:spLocks noGrp="1"/>
          </p:cNvSpPr>
          <p:nvPr>
            <p:ph type="title"/>
          </p:nvPr>
        </p:nvSpPr>
        <p:spPr/>
        <p:txBody>
          <a:bodyPr>
            <a:normAutofit fontScale="90000"/>
          </a:bodyPr>
          <a:lstStyle/>
          <a:p>
            <a:r>
              <a:rPr lang="nl-BE" dirty="0" err="1"/>
              <a:t>Conseil</a:t>
            </a:r>
            <a:r>
              <a:rPr lang="nl-BE" dirty="0"/>
              <a:t> : </a:t>
            </a:r>
            <a:r>
              <a:rPr lang="nl-BE" dirty="0" err="1"/>
              <a:t>vérifiez</a:t>
            </a:r>
            <a:r>
              <a:rPr lang="nl-BE" dirty="0"/>
              <a:t> </a:t>
            </a:r>
            <a:r>
              <a:rPr lang="nl-BE" dirty="0" err="1"/>
              <a:t>l’adresse</a:t>
            </a:r>
            <a:r>
              <a:rPr lang="nl-BE" dirty="0"/>
              <a:t> de </a:t>
            </a:r>
            <a:r>
              <a:rPr lang="nl-BE" dirty="0" err="1"/>
              <a:t>l’expéditeur</a:t>
            </a:r>
            <a:endParaRPr lang="nl-BE" dirty="0"/>
          </a:p>
        </p:txBody>
      </p:sp>
      <p:sp>
        <p:nvSpPr>
          <p:cNvPr id="4" name="Tijdelijke aanduiding voor dianummer 3"/>
          <p:cNvSpPr>
            <a:spLocks noGrp="1"/>
          </p:cNvSpPr>
          <p:nvPr>
            <p:ph type="sldNum" sz="quarter" idx="12"/>
          </p:nvPr>
        </p:nvSpPr>
        <p:spPr/>
        <p:txBody>
          <a:bodyPr/>
          <a:lstStyle/>
          <a:p>
            <a:r>
              <a:rPr lang="fr-FR"/>
              <a:t>Page </a:t>
            </a:r>
            <a:fld id="{EFDF59B0-2CA2-114C-96CF-9B85C447F128}" type="slidenum">
              <a:rPr lang="fr-FR" smtClean="0"/>
              <a:pPr/>
              <a:t>17</a:t>
            </a:fld>
            <a:endParaRPr lang="fr-FR" dirty="0"/>
          </a:p>
        </p:txBody>
      </p:sp>
      <p:sp>
        <p:nvSpPr>
          <p:cNvPr id="2" name="Tijdelijke aanduiding voor inhoud 1"/>
          <p:cNvSpPr>
            <a:spLocks noGrp="1"/>
          </p:cNvSpPr>
          <p:nvPr>
            <p:ph sz="quarter" idx="4294967295"/>
          </p:nvPr>
        </p:nvSpPr>
        <p:spPr>
          <a:xfrm>
            <a:off x="536894" y="1885426"/>
            <a:ext cx="10028500" cy="4196592"/>
          </a:xfrm>
        </p:spPr>
        <p:txBody>
          <a:bodyPr>
            <a:noAutofit/>
          </a:bodyPr>
          <a:lstStyle/>
          <a:p>
            <a:r>
              <a:rPr lang="fr-BE" dirty="0">
                <a:solidFill>
                  <a:srgbClr val="A0CAB7"/>
                </a:solidFill>
              </a:rPr>
              <a:t>Le domaine de l’adresse e-mail est louche ? </a:t>
            </a:r>
          </a:p>
          <a:p>
            <a:pPr lvl="1"/>
            <a:r>
              <a:rPr lang="fr-BE" dirty="0">
                <a:solidFill>
                  <a:srgbClr val="6B3F92"/>
                </a:solidFill>
              </a:rPr>
              <a:t>@xyz542.be est un nom de domaine louche</a:t>
            </a:r>
          </a:p>
          <a:p>
            <a:pPr lvl="1"/>
            <a:r>
              <a:rPr lang="fr-BE" dirty="0">
                <a:solidFill>
                  <a:srgbClr val="6B3F92"/>
                </a:solidFill>
                <a:hlinkClick r:id="rId2"/>
              </a:rPr>
              <a:t>policefédérale@gmail.be</a:t>
            </a:r>
            <a:r>
              <a:rPr lang="fr-BE" dirty="0">
                <a:solidFill>
                  <a:srgbClr val="6B3F92"/>
                </a:solidFill>
              </a:rPr>
              <a:t> : une instance officielle ou une entreprise n’utilise pas d’adresse Gmail ou Hotmail.</a:t>
            </a:r>
          </a:p>
          <a:p>
            <a:r>
              <a:rPr lang="fr-BE" dirty="0">
                <a:solidFill>
                  <a:srgbClr val="A0CAB7"/>
                </a:solidFill>
              </a:rPr>
              <a:t>Vous ne connaissez pas l’expéditeur ? Vous n’attendez absolument pas de message de sa part ? Soyez sur vos gardes.</a:t>
            </a:r>
          </a:p>
        </p:txBody>
      </p:sp>
    </p:spTree>
    <p:extLst>
      <p:ext uri="{BB962C8B-B14F-4D97-AF65-F5344CB8AC3E}">
        <p14:creationId xmlns:p14="http://schemas.microsoft.com/office/powerpoint/2010/main" val="12343739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B80FC56-A59E-4D6C-AF62-5A4A0DD19B79}"/>
              </a:ext>
            </a:extLst>
          </p:cNvPr>
          <p:cNvSpPr>
            <a:spLocks noGrp="1"/>
          </p:cNvSpPr>
          <p:nvPr>
            <p:ph type="title"/>
          </p:nvPr>
        </p:nvSpPr>
        <p:spPr>
          <a:xfrm>
            <a:off x="838200" y="681037"/>
            <a:ext cx="8166315" cy="1010603"/>
          </a:xfrm>
        </p:spPr>
        <p:txBody>
          <a:bodyPr>
            <a:normAutofit fontScale="90000"/>
          </a:bodyPr>
          <a:lstStyle/>
          <a:p>
            <a:r>
              <a:rPr lang="nl-BE" dirty="0" err="1"/>
              <a:t>Conseil</a:t>
            </a:r>
            <a:r>
              <a:rPr lang="nl-BE" dirty="0"/>
              <a:t> : </a:t>
            </a:r>
            <a:r>
              <a:rPr lang="nl-BE" dirty="0" err="1"/>
              <a:t>faites</a:t>
            </a:r>
            <a:r>
              <a:rPr lang="nl-BE" dirty="0"/>
              <a:t> attention à la </a:t>
            </a:r>
            <a:r>
              <a:rPr lang="nl-BE" dirty="0" err="1"/>
              <a:t>formulation</a:t>
            </a:r>
            <a:r>
              <a:rPr lang="nl-BE" dirty="0"/>
              <a:t> du </a:t>
            </a:r>
            <a:r>
              <a:rPr lang="nl-BE" dirty="0" err="1"/>
              <a:t>message</a:t>
            </a:r>
            <a:endParaRPr lang="nl-BE" dirty="0"/>
          </a:p>
        </p:txBody>
      </p:sp>
      <p:sp>
        <p:nvSpPr>
          <p:cNvPr id="5" name="Tijdelijke aanduiding voor inhoud 4"/>
          <p:cNvSpPr>
            <a:spLocks noGrp="1"/>
          </p:cNvSpPr>
          <p:nvPr>
            <p:ph idx="1"/>
          </p:nvPr>
        </p:nvSpPr>
        <p:spPr>
          <a:xfrm>
            <a:off x="838200" y="2005012"/>
            <a:ext cx="10741182" cy="4351338"/>
          </a:xfrm>
        </p:spPr>
        <p:txBody>
          <a:bodyPr>
            <a:normAutofit/>
          </a:bodyPr>
          <a:lstStyle/>
          <a:p>
            <a:r>
              <a:rPr lang="fr-BE" dirty="0"/>
              <a:t>Le ton est directif et insistant ?</a:t>
            </a:r>
          </a:p>
          <a:p>
            <a:pPr lvl="1"/>
            <a:r>
              <a:rPr lang="fr-BE" dirty="0"/>
              <a:t>Un expéditeur professionnel, a fortiori une institution financière, ne se montrera jamais insistant. </a:t>
            </a:r>
          </a:p>
          <a:p>
            <a:pPr lvl="1"/>
            <a:r>
              <a:rPr lang="fr-BE" dirty="0"/>
              <a:t>Les messages adressés à des clients ne sont jamais agrémentés de la mention « importance : élevée ». Les criminels utilisent ce stratagème pour vous mettre sous pression.</a:t>
            </a:r>
          </a:p>
          <a:p>
            <a:r>
              <a:rPr lang="fr-BE" dirty="0"/>
              <a:t>Le message suscite fortement votre curiosité? </a:t>
            </a:r>
          </a:p>
          <a:p>
            <a:pPr lvl="1"/>
            <a:r>
              <a:rPr lang="fr-BE" dirty="0"/>
              <a:t> Il s’agit tout simplement d’une façon de vous encourager à cliquer. </a:t>
            </a:r>
          </a:p>
          <a:p>
            <a:r>
              <a:rPr lang="fr-BE" dirty="0"/>
              <a:t>Le message contient de nombreuses fautes d'orthographe ? Il s’agit presque à coup sûr de phishing.</a:t>
            </a:r>
          </a:p>
          <a:p>
            <a:pPr lvl="1"/>
            <a:endParaRPr lang="fr-BE" dirty="0"/>
          </a:p>
          <a:p>
            <a:endParaRPr lang="fr-BE" dirty="0"/>
          </a:p>
          <a:p>
            <a:endParaRPr lang="fr-BE" dirty="0"/>
          </a:p>
        </p:txBody>
      </p:sp>
      <p:sp>
        <p:nvSpPr>
          <p:cNvPr id="4" name="Tijdelijke aanduiding voor dianummer 3"/>
          <p:cNvSpPr>
            <a:spLocks noGrp="1"/>
          </p:cNvSpPr>
          <p:nvPr>
            <p:ph type="sldNum" sz="quarter" idx="12"/>
          </p:nvPr>
        </p:nvSpPr>
        <p:spPr/>
        <p:txBody>
          <a:bodyPr/>
          <a:lstStyle/>
          <a:p>
            <a:r>
              <a:rPr lang="fr-FR"/>
              <a:t>Page </a:t>
            </a:r>
            <a:fld id="{EFDF59B0-2CA2-114C-96CF-9B85C447F128}" type="slidenum">
              <a:rPr lang="fr-FR" smtClean="0"/>
              <a:pPr/>
              <a:t>18</a:t>
            </a:fld>
            <a:endParaRPr lang="fr-FR" dirty="0"/>
          </a:p>
        </p:txBody>
      </p:sp>
    </p:spTree>
    <p:extLst>
      <p:ext uri="{BB962C8B-B14F-4D97-AF65-F5344CB8AC3E}">
        <p14:creationId xmlns:p14="http://schemas.microsoft.com/office/powerpoint/2010/main" val="19364563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7440AF3-966F-41B2-A856-8491AC47D306}"/>
              </a:ext>
            </a:extLst>
          </p:cNvPr>
          <p:cNvSpPr>
            <a:spLocks noGrp="1"/>
          </p:cNvSpPr>
          <p:nvPr>
            <p:ph type="title"/>
          </p:nvPr>
        </p:nvSpPr>
        <p:spPr>
          <a:xfrm>
            <a:off x="838200" y="681037"/>
            <a:ext cx="8166315" cy="1144588"/>
          </a:xfrm>
        </p:spPr>
        <p:txBody>
          <a:bodyPr>
            <a:noAutofit/>
          </a:bodyPr>
          <a:lstStyle/>
          <a:p>
            <a:r>
              <a:rPr lang="nl-BE" sz="4000" dirty="0" err="1"/>
              <a:t>Conseil</a:t>
            </a:r>
            <a:r>
              <a:rPr lang="nl-BE" sz="4000" dirty="0"/>
              <a:t> : </a:t>
            </a:r>
            <a:r>
              <a:rPr lang="nl-BE" sz="4000" dirty="0" err="1"/>
              <a:t>faites</a:t>
            </a:r>
            <a:r>
              <a:rPr lang="nl-BE" sz="4000" dirty="0"/>
              <a:t> attention </a:t>
            </a:r>
            <a:r>
              <a:rPr lang="nl-BE" sz="4000" dirty="0" err="1"/>
              <a:t>aux</a:t>
            </a:r>
            <a:r>
              <a:rPr lang="nl-BE" sz="4000" dirty="0"/>
              <a:t> </a:t>
            </a:r>
            <a:r>
              <a:rPr lang="nl-BE" sz="4000" dirty="0" err="1"/>
              <a:t>messages</a:t>
            </a:r>
            <a:r>
              <a:rPr lang="nl-BE" sz="4000" dirty="0"/>
              <a:t> </a:t>
            </a:r>
            <a:r>
              <a:rPr lang="nl-BE" sz="4000" dirty="0" err="1"/>
              <a:t>inattendus</a:t>
            </a:r>
            <a:endParaRPr lang="nl-BE" sz="4000" dirty="0"/>
          </a:p>
        </p:txBody>
      </p:sp>
      <p:sp>
        <p:nvSpPr>
          <p:cNvPr id="5" name="Tijdelijke aanduiding voor inhoud 4"/>
          <p:cNvSpPr>
            <a:spLocks noGrp="1"/>
          </p:cNvSpPr>
          <p:nvPr>
            <p:ph idx="1"/>
          </p:nvPr>
        </p:nvSpPr>
        <p:spPr>
          <a:xfrm>
            <a:off x="838200" y="1825625"/>
            <a:ext cx="9700034" cy="4351338"/>
          </a:xfrm>
        </p:spPr>
        <p:txBody>
          <a:bodyPr/>
          <a:lstStyle/>
          <a:p>
            <a:r>
              <a:rPr lang="fr-BE" dirty="0"/>
              <a:t>La communication est inattendue ? Soyez sur vos gardes.</a:t>
            </a:r>
          </a:p>
          <a:p>
            <a:pPr lvl="1"/>
            <a:r>
              <a:rPr lang="fr-BE" dirty="0"/>
              <a:t>Vous n’avez pas commandé de paquet ? Il n’y a alors pas de raison que vous receviez un code de </a:t>
            </a:r>
            <a:r>
              <a:rPr lang="fr-BE" dirty="0" err="1"/>
              <a:t>tracking</a:t>
            </a:r>
            <a:r>
              <a:rPr lang="fr-BE" dirty="0"/>
              <a:t> ou d’autres informations relatives à un paquet. Ne donnez pas suite à des e-mails qui essaient de vous inciter à cliquer sur des liens.</a:t>
            </a:r>
          </a:p>
          <a:p>
            <a:pPr lvl="1"/>
            <a:r>
              <a:rPr lang="fr-BE" dirty="0"/>
              <a:t>Cela vaut également pour les messages d’une banque ou d’un fournisseur chez qui vous n’êtes pas client. </a:t>
            </a:r>
          </a:p>
        </p:txBody>
      </p:sp>
      <p:sp>
        <p:nvSpPr>
          <p:cNvPr id="4" name="Tijdelijke aanduiding voor dianummer 3"/>
          <p:cNvSpPr>
            <a:spLocks noGrp="1"/>
          </p:cNvSpPr>
          <p:nvPr>
            <p:ph type="sldNum" sz="quarter" idx="12"/>
          </p:nvPr>
        </p:nvSpPr>
        <p:spPr/>
        <p:txBody>
          <a:bodyPr/>
          <a:lstStyle/>
          <a:p>
            <a:r>
              <a:rPr lang="fr-FR"/>
              <a:t>Page </a:t>
            </a:r>
            <a:fld id="{EFDF59B0-2CA2-114C-96CF-9B85C447F128}" type="slidenum">
              <a:rPr lang="fr-FR" smtClean="0"/>
              <a:pPr/>
              <a:t>19</a:t>
            </a:fld>
            <a:endParaRPr lang="fr-FR" dirty="0"/>
          </a:p>
        </p:txBody>
      </p:sp>
    </p:spTree>
    <p:extLst>
      <p:ext uri="{BB962C8B-B14F-4D97-AF65-F5344CB8AC3E}">
        <p14:creationId xmlns:p14="http://schemas.microsoft.com/office/powerpoint/2010/main" val="1559075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859719-178B-41D5-96DC-4AA7BDF9852C}"/>
              </a:ext>
            </a:extLst>
          </p:cNvPr>
          <p:cNvSpPr>
            <a:spLocks noGrp="1"/>
          </p:cNvSpPr>
          <p:nvPr>
            <p:ph type="title"/>
          </p:nvPr>
        </p:nvSpPr>
        <p:spPr>
          <a:xfrm>
            <a:off x="838200" y="963877"/>
            <a:ext cx="3494362" cy="4930246"/>
          </a:xfrm>
        </p:spPr>
        <p:txBody>
          <a:bodyPr>
            <a:normAutofit/>
          </a:bodyPr>
          <a:lstStyle/>
          <a:p>
            <a:pPr algn="r"/>
            <a:r>
              <a:rPr lang="nl-BE" dirty="0">
                <a:solidFill>
                  <a:schemeClr val="accent1"/>
                </a:solidFill>
              </a:rPr>
              <a:t>Internet présente de </a:t>
            </a:r>
            <a:r>
              <a:rPr lang="nl-BE" dirty="0" err="1">
                <a:solidFill>
                  <a:schemeClr val="accent1"/>
                </a:solidFill>
              </a:rPr>
              <a:t>nombreux</a:t>
            </a:r>
            <a:r>
              <a:rPr lang="nl-BE" dirty="0">
                <a:solidFill>
                  <a:schemeClr val="accent1"/>
                </a:solidFill>
              </a:rPr>
              <a:t> </a:t>
            </a:r>
            <a:r>
              <a:rPr lang="nl-BE" dirty="0" err="1">
                <a:solidFill>
                  <a:schemeClr val="accent1"/>
                </a:solidFill>
              </a:rPr>
              <a:t>avantages</a:t>
            </a:r>
            <a:r>
              <a:rPr lang="nl-BE" dirty="0">
                <a:solidFill>
                  <a:schemeClr val="accent1"/>
                </a:solidFill>
              </a:rPr>
              <a:t>…</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7299638-84C2-4CED-9519-57EDE7DF5793}"/>
              </a:ext>
            </a:extLst>
          </p:cNvPr>
          <p:cNvSpPr>
            <a:spLocks noGrp="1"/>
          </p:cNvSpPr>
          <p:nvPr>
            <p:ph idx="1"/>
          </p:nvPr>
        </p:nvSpPr>
        <p:spPr>
          <a:xfrm>
            <a:off x="4849198" y="997861"/>
            <a:ext cx="6377769" cy="4862277"/>
          </a:xfrm>
        </p:spPr>
        <p:txBody>
          <a:bodyPr anchor="ctr">
            <a:normAutofit fontScale="92500" lnSpcReduction="10000"/>
          </a:bodyPr>
          <a:lstStyle/>
          <a:p>
            <a:r>
              <a:rPr lang="nl-BE" sz="2400" dirty="0" err="1"/>
              <a:t>Toutes</a:t>
            </a:r>
            <a:r>
              <a:rPr lang="nl-BE" sz="2400" dirty="0"/>
              <a:t> les </a:t>
            </a:r>
            <a:r>
              <a:rPr lang="nl-BE" sz="2400" dirty="0" err="1"/>
              <a:t>informations</a:t>
            </a:r>
            <a:r>
              <a:rPr lang="nl-BE" sz="2400" dirty="0"/>
              <a:t> </a:t>
            </a:r>
            <a:r>
              <a:rPr lang="nl-BE" sz="2400" dirty="0" err="1"/>
              <a:t>sont</a:t>
            </a:r>
            <a:r>
              <a:rPr lang="nl-BE" sz="2400" dirty="0"/>
              <a:t> </a:t>
            </a:r>
            <a:r>
              <a:rPr lang="nl-BE" sz="2400" dirty="0" err="1"/>
              <a:t>toujours</a:t>
            </a:r>
            <a:r>
              <a:rPr lang="nl-BE" sz="2400" dirty="0"/>
              <a:t> </a:t>
            </a:r>
            <a:br>
              <a:rPr lang="nl-BE" sz="2400" dirty="0"/>
            </a:br>
            <a:r>
              <a:rPr lang="nl-BE" sz="2400" dirty="0"/>
              <a:t>à portée de </a:t>
            </a:r>
            <a:r>
              <a:rPr lang="nl-BE" sz="2400" dirty="0" err="1"/>
              <a:t>main</a:t>
            </a:r>
            <a:r>
              <a:rPr lang="nl-BE" sz="2400" dirty="0"/>
              <a:t> :</a:t>
            </a:r>
          </a:p>
          <a:p>
            <a:pPr lvl="1"/>
            <a:r>
              <a:rPr lang="nl-BE" sz="2000" dirty="0" err="1"/>
              <a:t>Horaires</a:t>
            </a:r>
            <a:endParaRPr lang="nl-BE" sz="2000" dirty="0"/>
          </a:p>
          <a:p>
            <a:pPr lvl="1"/>
            <a:r>
              <a:rPr lang="nl-BE" sz="2000" dirty="0" err="1"/>
              <a:t>Prévisions</a:t>
            </a:r>
            <a:r>
              <a:rPr lang="nl-BE" sz="2000" dirty="0"/>
              <a:t> météo</a:t>
            </a:r>
          </a:p>
          <a:p>
            <a:pPr lvl="1"/>
            <a:r>
              <a:rPr lang="nl-BE" sz="2000" dirty="0" err="1"/>
              <a:t>Itinéraires</a:t>
            </a:r>
            <a:endParaRPr lang="nl-BE" sz="2000" dirty="0"/>
          </a:p>
          <a:p>
            <a:r>
              <a:rPr lang="nl-BE" sz="2400" dirty="0" err="1"/>
              <a:t>C’est</a:t>
            </a:r>
            <a:r>
              <a:rPr lang="nl-BE" sz="2400" dirty="0"/>
              <a:t> </a:t>
            </a:r>
            <a:r>
              <a:rPr lang="nl-BE" sz="2400" dirty="0" err="1"/>
              <a:t>pratique</a:t>
            </a:r>
            <a:r>
              <a:rPr lang="nl-BE" sz="2400" dirty="0"/>
              <a:t> et </a:t>
            </a:r>
            <a:r>
              <a:rPr lang="nl-BE" sz="2400" dirty="0" err="1"/>
              <a:t>rapide</a:t>
            </a:r>
            <a:r>
              <a:rPr lang="nl-BE" sz="2400" dirty="0"/>
              <a:t> :</a:t>
            </a:r>
          </a:p>
          <a:p>
            <a:pPr lvl="1"/>
            <a:r>
              <a:rPr lang="nl-BE" sz="2000" dirty="0"/>
              <a:t>Transactions </a:t>
            </a:r>
            <a:r>
              <a:rPr lang="nl-BE" sz="2000" dirty="0" err="1"/>
              <a:t>bancaires</a:t>
            </a:r>
            <a:r>
              <a:rPr lang="nl-BE" sz="2000" dirty="0"/>
              <a:t> en </a:t>
            </a:r>
            <a:r>
              <a:rPr lang="nl-BE" sz="2000" dirty="0" err="1"/>
              <a:t>ligne</a:t>
            </a:r>
            <a:endParaRPr lang="nl-BE" sz="2000" dirty="0"/>
          </a:p>
          <a:p>
            <a:pPr lvl="1"/>
            <a:r>
              <a:rPr lang="nl-BE" sz="2000" dirty="0"/>
              <a:t>Pas de files à la maison communale</a:t>
            </a:r>
          </a:p>
          <a:p>
            <a:pPr lvl="1"/>
            <a:r>
              <a:rPr lang="nl-BE" sz="2000" dirty="0" err="1"/>
              <a:t>Finies</a:t>
            </a:r>
            <a:r>
              <a:rPr lang="nl-BE" sz="2000" dirty="0"/>
              <a:t> les </a:t>
            </a:r>
            <a:r>
              <a:rPr lang="nl-BE" sz="2000" dirty="0" err="1"/>
              <a:t>amendes</a:t>
            </a:r>
            <a:r>
              <a:rPr lang="nl-BE" sz="2000" dirty="0"/>
              <a:t> à la </a:t>
            </a:r>
            <a:r>
              <a:rPr lang="nl-BE" sz="2000" dirty="0" err="1"/>
              <a:t>bibliothèque</a:t>
            </a:r>
            <a:endParaRPr lang="nl-BE" sz="2000" dirty="0"/>
          </a:p>
          <a:p>
            <a:pPr lvl="1"/>
            <a:r>
              <a:rPr lang="nl-BE" sz="2100" dirty="0" err="1"/>
              <a:t>Médecin</a:t>
            </a:r>
            <a:r>
              <a:rPr lang="nl-BE" sz="2100" dirty="0"/>
              <a:t>, dentiste et </a:t>
            </a:r>
            <a:r>
              <a:rPr lang="nl-BE" sz="2100" dirty="0" err="1"/>
              <a:t>pharmacien</a:t>
            </a:r>
            <a:r>
              <a:rPr lang="nl-BE" sz="2100" dirty="0"/>
              <a:t> à portée de </a:t>
            </a:r>
            <a:r>
              <a:rPr lang="nl-BE" sz="2100" dirty="0" err="1"/>
              <a:t>clic</a:t>
            </a:r>
            <a:endParaRPr lang="nl-BE" sz="2100" dirty="0"/>
          </a:p>
          <a:p>
            <a:r>
              <a:rPr lang="nl-BE" sz="2400" dirty="0" err="1"/>
              <a:t>Toujours</a:t>
            </a:r>
            <a:r>
              <a:rPr lang="nl-BE" sz="2400" dirty="0"/>
              <a:t> en contact</a:t>
            </a:r>
          </a:p>
          <a:p>
            <a:pPr lvl="1"/>
            <a:r>
              <a:rPr lang="nl-BE" sz="2000" dirty="0"/>
              <a:t>La </a:t>
            </a:r>
            <a:r>
              <a:rPr lang="nl-BE" sz="2000" dirty="0" err="1"/>
              <a:t>famille</a:t>
            </a:r>
            <a:r>
              <a:rPr lang="nl-BE" sz="2000" dirty="0"/>
              <a:t> et les </a:t>
            </a:r>
            <a:r>
              <a:rPr lang="nl-BE" sz="2000" dirty="0" err="1"/>
              <a:t>amis</a:t>
            </a:r>
            <a:r>
              <a:rPr lang="nl-BE" sz="2000" dirty="0"/>
              <a:t> </a:t>
            </a:r>
            <a:r>
              <a:rPr lang="nl-BE" sz="2000" dirty="0" err="1"/>
              <a:t>éloignés</a:t>
            </a:r>
            <a:r>
              <a:rPr lang="nl-BE" sz="2000" dirty="0"/>
              <a:t> </a:t>
            </a:r>
            <a:r>
              <a:rPr lang="nl-BE" sz="2000" dirty="0" err="1"/>
              <a:t>physiquement</a:t>
            </a:r>
            <a:r>
              <a:rPr lang="nl-BE" sz="2000" dirty="0"/>
              <a:t> </a:t>
            </a:r>
            <a:r>
              <a:rPr lang="nl-BE" sz="2000" dirty="0" err="1"/>
              <a:t>restent</a:t>
            </a:r>
            <a:r>
              <a:rPr lang="nl-BE" sz="2000" dirty="0"/>
              <a:t> </a:t>
            </a:r>
            <a:r>
              <a:rPr lang="nl-BE" sz="2000" dirty="0" err="1"/>
              <a:t>toujours</a:t>
            </a:r>
            <a:r>
              <a:rPr lang="nl-BE" sz="2000" dirty="0"/>
              <a:t> </a:t>
            </a:r>
            <a:r>
              <a:rPr lang="nl-BE" sz="2000" dirty="0" err="1"/>
              <a:t>proches</a:t>
            </a:r>
            <a:r>
              <a:rPr lang="nl-BE" sz="2000" dirty="0"/>
              <a:t>, </a:t>
            </a:r>
            <a:r>
              <a:rPr lang="nl-BE" sz="2000" dirty="0" err="1"/>
              <a:t>d’une</a:t>
            </a:r>
            <a:r>
              <a:rPr lang="nl-BE" sz="2000" dirty="0"/>
              <a:t> </a:t>
            </a:r>
            <a:r>
              <a:rPr lang="nl-BE" sz="2000" dirty="0" err="1"/>
              <a:t>certaine</a:t>
            </a:r>
            <a:r>
              <a:rPr lang="nl-BE" sz="2000" dirty="0"/>
              <a:t> </a:t>
            </a:r>
            <a:r>
              <a:rPr lang="nl-BE" sz="2000" dirty="0" err="1"/>
              <a:t>façon</a:t>
            </a:r>
            <a:endParaRPr lang="nl-BE" sz="2000" dirty="0"/>
          </a:p>
          <a:p>
            <a:pPr lvl="1"/>
            <a:r>
              <a:rPr lang="nl-BE" sz="2000" dirty="0"/>
              <a:t>La </a:t>
            </a:r>
            <a:r>
              <a:rPr lang="nl-BE" sz="2000" dirty="0" err="1"/>
              <a:t>possibilité</a:t>
            </a:r>
            <a:r>
              <a:rPr lang="nl-BE" sz="2000" dirty="0"/>
              <a:t> de </a:t>
            </a:r>
            <a:r>
              <a:rPr lang="nl-BE" sz="2000" dirty="0" err="1"/>
              <a:t>s’arranger</a:t>
            </a:r>
            <a:r>
              <a:rPr lang="nl-BE" sz="2000" dirty="0"/>
              <a:t> en </a:t>
            </a:r>
            <a:r>
              <a:rPr lang="nl-BE" sz="2000" dirty="0" err="1"/>
              <a:t>dernière</a:t>
            </a:r>
            <a:r>
              <a:rPr lang="nl-BE" sz="2000" dirty="0"/>
              <a:t> minute pour aller </a:t>
            </a:r>
            <a:r>
              <a:rPr lang="nl-BE" sz="2000" dirty="0" err="1"/>
              <a:t>manger</a:t>
            </a:r>
            <a:r>
              <a:rPr lang="nl-BE" sz="2000" dirty="0"/>
              <a:t> </a:t>
            </a:r>
            <a:r>
              <a:rPr lang="nl-BE" sz="2000" dirty="0" err="1"/>
              <a:t>quelque</a:t>
            </a:r>
            <a:r>
              <a:rPr lang="nl-BE" sz="2000" dirty="0"/>
              <a:t> part</a:t>
            </a:r>
          </a:p>
          <a:p>
            <a:pPr lvl="1"/>
            <a:endParaRPr lang="nl-BE" sz="2000" dirty="0"/>
          </a:p>
        </p:txBody>
      </p:sp>
    </p:spTree>
    <p:extLst>
      <p:ext uri="{BB962C8B-B14F-4D97-AF65-F5344CB8AC3E}">
        <p14:creationId xmlns:p14="http://schemas.microsoft.com/office/powerpoint/2010/main" val="14911774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52BEC0E-22F8-46D0-9632-375DB541B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8B2008E-D8BE-45A5-81F4-E726BFDC50AB}"/>
              </a:ext>
            </a:extLst>
          </p:cNvPr>
          <p:cNvSpPr>
            <a:spLocks noGrp="1"/>
          </p:cNvSpPr>
          <p:nvPr>
            <p:ph type="title"/>
          </p:nvPr>
        </p:nvSpPr>
        <p:spPr>
          <a:xfrm>
            <a:off x="640080" y="329184"/>
            <a:ext cx="6894576" cy="1783080"/>
          </a:xfrm>
        </p:spPr>
        <p:txBody>
          <a:bodyPr anchor="b">
            <a:normAutofit/>
          </a:bodyPr>
          <a:lstStyle/>
          <a:p>
            <a:r>
              <a:rPr lang="nl-BE" sz="5400"/>
              <a:t>Conseil vidéos</a:t>
            </a:r>
          </a:p>
        </p:txBody>
      </p:sp>
      <p:sp>
        <p:nvSpPr>
          <p:cNvPr id="12"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EA45448-3104-4FB0-B602-60E848AA725B}"/>
              </a:ext>
            </a:extLst>
          </p:cNvPr>
          <p:cNvSpPr>
            <a:spLocks noGrp="1"/>
          </p:cNvSpPr>
          <p:nvPr>
            <p:ph idx="1"/>
          </p:nvPr>
        </p:nvSpPr>
        <p:spPr>
          <a:xfrm>
            <a:off x="640080" y="2706624"/>
            <a:ext cx="6894576" cy="3483864"/>
          </a:xfrm>
        </p:spPr>
        <p:txBody>
          <a:bodyPr>
            <a:normAutofit/>
          </a:bodyPr>
          <a:lstStyle/>
          <a:p>
            <a:r>
              <a:rPr lang="nl-BE" sz="2200" dirty="0"/>
              <a:t>Lien vers </a:t>
            </a:r>
            <a:r>
              <a:rPr lang="nl-BE" sz="2200" dirty="0" err="1"/>
              <a:t>quelques</a:t>
            </a:r>
            <a:r>
              <a:rPr lang="nl-BE" sz="2200" dirty="0"/>
              <a:t> </a:t>
            </a:r>
            <a:r>
              <a:rPr lang="nl-BE" sz="2200" dirty="0" err="1"/>
              <a:t>vidéos</a:t>
            </a:r>
            <a:r>
              <a:rPr lang="nl-BE" sz="2200" dirty="0"/>
              <a:t> de </a:t>
            </a:r>
            <a:r>
              <a:rPr lang="nl-BE" sz="2200" dirty="0" err="1"/>
              <a:t>conseil</a:t>
            </a:r>
            <a:r>
              <a:rPr lang="nl-BE" sz="2200" dirty="0"/>
              <a:t> de </a:t>
            </a:r>
            <a:r>
              <a:rPr lang="nl-BE" sz="2200" dirty="0" err="1"/>
              <a:t>votre</a:t>
            </a:r>
            <a:r>
              <a:rPr lang="nl-BE" sz="2200" dirty="0"/>
              <a:t> </a:t>
            </a:r>
            <a:r>
              <a:rPr lang="nl-BE" sz="2200" dirty="0" err="1"/>
              <a:t>préférence</a:t>
            </a:r>
            <a:r>
              <a:rPr lang="nl-BE" sz="2200" dirty="0"/>
              <a:t>: </a:t>
            </a:r>
            <a:r>
              <a:rPr lang="nl-BE" sz="2200" dirty="0">
                <a:hlinkClick r:id="rId4"/>
              </a:rPr>
              <a:t>https://www.youtube.com/playlist?list=PLn1l55Gza9pwFIrvtsQqJn3zXjpULfv-w</a:t>
            </a:r>
            <a:endParaRPr lang="nl-BE" sz="2200" dirty="0"/>
          </a:p>
          <a:p>
            <a:pPr marL="0" indent="0">
              <a:buNone/>
            </a:pPr>
            <a:endParaRPr lang="nl-BE" sz="2200" dirty="0"/>
          </a:p>
        </p:txBody>
      </p:sp>
      <p:pic>
        <p:nvPicPr>
          <p:cNvPr id="4" name="Online Media 3" title="Conseil 1: Lisez l&amp;#39;URL (60+)">
            <a:hlinkClick r:id="" action="ppaction://media"/>
            <a:extLst>
              <a:ext uri="{FF2B5EF4-FFF2-40B4-BE49-F238E27FC236}">
                <a16:creationId xmlns:a16="http://schemas.microsoft.com/office/drawing/2014/main" id="{B3C98FDE-EEE5-4B64-B399-6A7ECAE9791B}"/>
              </a:ext>
            </a:extLst>
          </p:cNvPr>
          <p:cNvPicPr>
            <a:picLocks noRot="1" noChangeAspect="1"/>
          </p:cNvPicPr>
          <p:nvPr>
            <a:videoFile r:link="rId1"/>
          </p:nvPr>
        </p:nvPicPr>
        <p:blipFill>
          <a:blip r:embed="rId5"/>
          <a:stretch>
            <a:fillRect/>
          </a:stretch>
        </p:blipFill>
        <p:spPr>
          <a:xfrm>
            <a:off x="7863840" y="538836"/>
            <a:ext cx="4014216" cy="3010662"/>
          </a:xfrm>
          <a:prstGeom prst="rect">
            <a:avLst/>
          </a:prstGeom>
        </p:spPr>
      </p:pic>
      <p:pic>
        <p:nvPicPr>
          <p:cNvPr id="5" name="Online Media 4" title="Conseil 2: Contôlez l&amp;#39;expéditeur (-18)">
            <a:hlinkClick r:id="" action="ppaction://media"/>
            <a:extLst>
              <a:ext uri="{FF2B5EF4-FFF2-40B4-BE49-F238E27FC236}">
                <a16:creationId xmlns:a16="http://schemas.microsoft.com/office/drawing/2014/main" id="{23323AE1-0108-440E-900D-EFB69979E5B6}"/>
              </a:ext>
            </a:extLst>
          </p:cNvPr>
          <p:cNvPicPr>
            <a:picLocks noRot="1" noChangeAspect="1"/>
          </p:cNvPicPr>
          <p:nvPr>
            <a:videoFile r:link="rId2"/>
          </p:nvPr>
        </p:nvPicPr>
        <p:blipFill>
          <a:blip r:embed="rId6"/>
          <a:stretch>
            <a:fillRect/>
          </a:stretch>
        </p:blipFill>
        <p:spPr>
          <a:xfrm>
            <a:off x="8410956" y="4079193"/>
            <a:ext cx="2901696" cy="2176272"/>
          </a:xfrm>
          <a:prstGeom prst="rect">
            <a:avLst/>
          </a:prstGeom>
        </p:spPr>
      </p:pic>
    </p:spTree>
    <p:extLst>
      <p:ext uri="{BB962C8B-B14F-4D97-AF65-F5344CB8AC3E}">
        <p14:creationId xmlns:p14="http://schemas.microsoft.com/office/powerpoint/2010/main" val="1717255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6">
            <a:extLst>
              <a:ext uri="{FF2B5EF4-FFF2-40B4-BE49-F238E27FC236}">
                <a16:creationId xmlns:a16="http://schemas.microsoft.com/office/drawing/2014/main" id="{6F9EB9F2-07E2-4D64-BBD8-BB5B217F1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2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DB10775-AA2B-4A9D-8CF5-11868D1DE352}"/>
              </a:ext>
            </a:extLst>
          </p:cNvPr>
          <p:cNvSpPr>
            <a:spLocks noGrp="1"/>
          </p:cNvSpPr>
          <p:nvPr>
            <p:ph type="title"/>
          </p:nvPr>
        </p:nvSpPr>
        <p:spPr>
          <a:xfrm>
            <a:off x="4380588" y="965199"/>
            <a:ext cx="6766078" cy="4927601"/>
          </a:xfrm>
        </p:spPr>
        <p:txBody>
          <a:bodyPr vert="horz" lIns="91440" tIns="45720" rIns="91440" bIns="45720" rtlCol="0" anchor="ctr">
            <a:normAutofit/>
          </a:bodyPr>
          <a:lstStyle/>
          <a:p>
            <a:r>
              <a:rPr lang="en-US" sz="5400" kern="1200" dirty="0" err="1">
                <a:latin typeface="+mj-lt"/>
                <a:ea typeface="+mj-ea"/>
                <a:cs typeface="+mj-cs"/>
              </a:rPr>
              <a:t>J’ai</a:t>
            </a:r>
            <a:r>
              <a:rPr lang="en-US" sz="5400" kern="1200" dirty="0">
                <a:latin typeface="+mj-lt"/>
                <a:ea typeface="+mj-ea"/>
                <a:cs typeface="+mj-cs"/>
              </a:rPr>
              <a:t> </a:t>
            </a:r>
            <a:r>
              <a:rPr lang="en-US" sz="5400" kern="1200" dirty="0" err="1">
                <a:latin typeface="+mj-lt"/>
                <a:ea typeface="+mj-ea"/>
                <a:cs typeface="+mj-cs"/>
              </a:rPr>
              <a:t>reçu</a:t>
            </a:r>
            <a:r>
              <a:rPr lang="en-US" sz="5400" kern="1200" dirty="0">
                <a:latin typeface="+mj-lt"/>
                <a:ea typeface="+mj-ea"/>
                <a:cs typeface="+mj-cs"/>
              </a:rPr>
              <a:t> un message aux allures de phishing. Que faire ?</a:t>
            </a:r>
          </a:p>
        </p:txBody>
      </p:sp>
      <p:cxnSp>
        <p:nvCxnSpPr>
          <p:cNvPr id="20" name="Straight Connector 8">
            <a:extLst>
              <a:ext uri="{FF2B5EF4-FFF2-40B4-BE49-F238E27FC236}">
                <a16:creationId xmlns:a16="http://schemas.microsoft.com/office/drawing/2014/main" id="{F0C57C7C-DFE9-4A1E-B7A9-DF40E63366B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5891" y="2057399"/>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4380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B3D01-B5D7-4F9E-B219-95C7AACEF7E1}"/>
              </a:ext>
            </a:extLst>
          </p:cNvPr>
          <p:cNvSpPr>
            <a:spLocks noGrp="1"/>
          </p:cNvSpPr>
          <p:nvPr>
            <p:ph type="title"/>
          </p:nvPr>
        </p:nvSpPr>
        <p:spPr/>
        <p:txBody>
          <a:bodyPr>
            <a:normAutofit fontScale="90000"/>
          </a:bodyPr>
          <a:lstStyle/>
          <a:p>
            <a:r>
              <a:rPr lang="fr-FR" dirty="0"/>
              <a:t>Gardez les mots de passe et les codes pour vous !</a:t>
            </a:r>
            <a:endParaRPr lang="nl-BE" dirty="0"/>
          </a:p>
        </p:txBody>
      </p:sp>
      <p:sp>
        <p:nvSpPr>
          <p:cNvPr id="3" name="Content Placeholder 2">
            <a:extLst>
              <a:ext uri="{FF2B5EF4-FFF2-40B4-BE49-F238E27FC236}">
                <a16:creationId xmlns:a16="http://schemas.microsoft.com/office/drawing/2014/main" id="{807DB9BA-A2AC-4F65-9DA1-268D5C1EA793}"/>
              </a:ext>
            </a:extLst>
          </p:cNvPr>
          <p:cNvSpPr>
            <a:spLocks noGrp="1"/>
          </p:cNvSpPr>
          <p:nvPr>
            <p:ph idx="1"/>
          </p:nvPr>
        </p:nvSpPr>
        <p:spPr/>
        <p:txBody>
          <a:bodyPr/>
          <a:lstStyle/>
          <a:p>
            <a:pPr marL="0" indent="0">
              <a:buNone/>
            </a:pPr>
            <a:r>
              <a:rPr lang="fr-FR" sz="20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rPr>
              <a:t>Ne donnez JAMAIS </a:t>
            </a:r>
            <a:endParaRPr lang="fr-FR" sz="18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endParaRPr>
          </a:p>
          <a:p>
            <a:r>
              <a:rPr lang="fr-FR" sz="1800" dirty="0">
                <a:effectLst/>
                <a:latin typeface="Calibri" panose="020F0502020204030204" pitchFamily="34" charset="0"/>
                <a:ea typeface="Calibri" panose="020F0502020204030204" pitchFamily="34" charset="0"/>
                <a:cs typeface="Times New Roman" panose="02020603050405020304" pitchFamily="18" charset="0"/>
              </a:rPr>
              <a:t>de mots de passe</a:t>
            </a:r>
          </a:p>
          <a:p>
            <a:r>
              <a:rPr lang="fr-FR" sz="1800" dirty="0">
                <a:effectLst/>
                <a:latin typeface="Calibri" panose="020F0502020204030204" pitchFamily="34" charset="0"/>
                <a:ea typeface="Calibri" panose="020F0502020204030204" pitchFamily="34" charset="0"/>
                <a:cs typeface="Times New Roman" panose="02020603050405020304" pitchFamily="18" charset="0"/>
              </a:rPr>
              <a:t>de codes de cartes bancaires</a:t>
            </a:r>
          </a:p>
          <a:p>
            <a:r>
              <a:rPr lang="fr-FR" sz="1800" dirty="0">
                <a:effectLst/>
                <a:latin typeface="Calibri" panose="020F0502020204030204" pitchFamily="34" charset="0"/>
                <a:ea typeface="Calibri" panose="020F0502020204030204" pitchFamily="34" charset="0"/>
                <a:cs typeface="Times New Roman" panose="02020603050405020304" pitchFamily="18" charset="0"/>
              </a:rPr>
              <a:t>de codes de réponse </a:t>
            </a:r>
          </a:p>
          <a:p>
            <a:pPr marL="0" indent="0">
              <a:buNone/>
            </a:pPr>
            <a:r>
              <a:rPr lang="fr-FR" sz="20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rPr>
              <a:t>par </a:t>
            </a:r>
          </a:p>
          <a:p>
            <a:r>
              <a:rPr lang="fr-FR" sz="1800" dirty="0">
                <a:effectLst/>
                <a:latin typeface="Calibri" panose="020F0502020204030204" pitchFamily="34" charset="0"/>
                <a:ea typeface="Calibri" panose="020F0502020204030204" pitchFamily="34" charset="0"/>
                <a:cs typeface="Times New Roman" panose="02020603050405020304" pitchFamily="18" charset="0"/>
              </a:rPr>
              <a:t>courrier électronique</a:t>
            </a:r>
          </a:p>
          <a:p>
            <a:r>
              <a:rPr lang="fr-FR" sz="1800" dirty="0">
                <a:effectLst/>
                <a:latin typeface="Calibri" panose="020F0502020204030204" pitchFamily="34" charset="0"/>
                <a:ea typeface="Calibri" panose="020F0502020204030204" pitchFamily="34" charset="0"/>
                <a:cs typeface="Times New Roman" panose="02020603050405020304" pitchFamily="18" charset="0"/>
              </a:rPr>
              <a:t>appel téléphonique</a:t>
            </a:r>
          </a:p>
          <a:p>
            <a:r>
              <a:rPr lang="fr-FR" sz="1800" dirty="0">
                <a:effectLst/>
                <a:latin typeface="Calibri" panose="020F0502020204030204" pitchFamily="34" charset="0"/>
                <a:ea typeface="Calibri" panose="020F0502020204030204" pitchFamily="34" charset="0"/>
                <a:cs typeface="Times New Roman" panose="02020603050405020304" pitchFamily="18" charset="0"/>
              </a:rPr>
              <a:t>SMS</a:t>
            </a:r>
          </a:p>
          <a:p>
            <a:r>
              <a:rPr lang="fr-FR" sz="1800" dirty="0">
                <a:effectLst/>
                <a:latin typeface="Calibri" panose="020F0502020204030204" pitchFamily="34" charset="0"/>
                <a:ea typeface="Calibri" panose="020F0502020204030204" pitchFamily="34" charset="0"/>
                <a:cs typeface="Times New Roman" panose="02020603050405020304" pitchFamily="18" charset="0"/>
              </a:rPr>
              <a:t>médias sociaux.</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BE" dirty="0"/>
          </a:p>
        </p:txBody>
      </p:sp>
    </p:spTree>
    <p:extLst>
      <p:ext uri="{BB962C8B-B14F-4D97-AF65-F5344CB8AC3E}">
        <p14:creationId xmlns:p14="http://schemas.microsoft.com/office/powerpoint/2010/main" val="13570422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DC64D-E0EF-4D46-89DD-0ACCF0F5DC1D}"/>
              </a:ext>
            </a:extLst>
          </p:cNvPr>
          <p:cNvSpPr>
            <a:spLocks noGrp="1"/>
          </p:cNvSpPr>
          <p:nvPr>
            <p:ph type="title"/>
          </p:nvPr>
        </p:nvSpPr>
        <p:spPr>
          <a:xfrm>
            <a:off x="838200" y="681037"/>
            <a:ext cx="8166315" cy="1144588"/>
          </a:xfrm>
        </p:spPr>
        <p:txBody>
          <a:bodyPr>
            <a:normAutofit fontScale="90000"/>
          </a:bodyPr>
          <a:lstStyle/>
          <a:p>
            <a:r>
              <a:rPr lang="nl-BE" dirty="0"/>
              <a:t>Bravo ! </a:t>
            </a:r>
            <a:r>
              <a:rPr lang="nl-BE" dirty="0" err="1"/>
              <a:t>Vous</a:t>
            </a:r>
            <a:r>
              <a:rPr lang="nl-BE" dirty="0"/>
              <a:t> </a:t>
            </a:r>
            <a:r>
              <a:rPr lang="nl-BE" dirty="0" err="1"/>
              <a:t>avez</a:t>
            </a:r>
            <a:r>
              <a:rPr lang="nl-BE" dirty="0"/>
              <a:t> </a:t>
            </a:r>
            <a:r>
              <a:rPr lang="nl-BE" dirty="0" err="1"/>
              <a:t>identifié</a:t>
            </a:r>
            <a:r>
              <a:rPr lang="nl-BE" dirty="0"/>
              <a:t> </a:t>
            </a:r>
            <a:r>
              <a:rPr lang="nl-BE" dirty="0" err="1"/>
              <a:t>un</a:t>
            </a:r>
            <a:r>
              <a:rPr lang="nl-BE" dirty="0"/>
              <a:t> </a:t>
            </a:r>
            <a:r>
              <a:rPr lang="nl-BE" dirty="0" err="1"/>
              <a:t>message</a:t>
            </a:r>
            <a:r>
              <a:rPr lang="nl-BE" dirty="0"/>
              <a:t> suspect</a:t>
            </a:r>
          </a:p>
        </p:txBody>
      </p:sp>
      <p:sp>
        <p:nvSpPr>
          <p:cNvPr id="3" name="Content Placeholder 2">
            <a:extLst>
              <a:ext uri="{FF2B5EF4-FFF2-40B4-BE49-F238E27FC236}">
                <a16:creationId xmlns:a16="http://schemas.microsoft.com/office/drawing/2014/main" id="{38054E58-A697-4098-8B33-2D815500AC4D}"/>
              </a:ext>
            </a:extLst>
          </p:cNvPr>
          <p:cNvSpPr>
            <a:spLocks noGrp="1"/>
          </p:cNvSpPr>
          <p:nvPr>
            <p:ph idx="1"/>
          </p:nvPr>
        </p:nvSpPr>
        <p:spPr>
          <a:xfrm>
            <a:off x="838200" y="1988191"/>
            <a:ext cx="10515600" cy="4188772"/>
          </a:xfrm>
        </p:spPr>
        <p:txBody>
          <a:bodyPr/>
          <a:lstStyle/>
          <a:p>
            <a:pPr>
              <a:lnSpc>
                <a:spcPct val="107000"/>
              </a:lnSpc>
              <a:spcAft>
                <a:spcPts val="800"/>
              </a:spcAft>
            </a:pPr>
            <a:r>
              <a:rPr lang="fr-FR" sz="18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rPr>
              <a:t>Vous avez reconnu un message suspect ! Bien joué !</a:t>
            </a:r>
            <a:endParaRPr lang="nl-BE" sz="18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8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rPr>
              <a:t>Vous n'aidez pas les escrocs : vous ne cliquez pas sur un lien, vous ne donnez pas de codes et vous ne téléchargez pas de fichiers.</a:t>
            </a:r>
            <a:endParaRPr lang="nl-BE" sz="18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8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rPr>
              <a:t>Vous transmettez ce message à </a:t>
            </a:r>
            <a:r>
              <a:rPr lang="fr-FR" sz="18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hlinkClick r:id="rId2"/>
              </a:rPr>
              <a:t>suspect@safeonweb.be</a:t>
            </a:r>
            <a:r>
              <a:rPr lang="fr-FR" sz="18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rPr>
              <a:t>.</a:t>
            </a:r>
          </a:p>
          <a:p>
            <a:pPr lvl="1">
              <a:lnSpc>
                <a:spcPct val="107000"/>
              </a:lnSpc>
              <a:spcAft>
                <a:spcPts val="800"/>
              </a:spcAft>
            </a:pPr>
            <a:r>
              <a:rPr lang="fr-FR" sz="14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rPr>
              <a:t>Les SMS suspects peuvent également être transmis à suspect@safeonweb.be.  Il vous suffit de faire une capture d'écran et de la transmettre.  Notre technologie peut détecter les liens dans ces images.</a:t>
            </a:r>
            <a:endParaRPr lang="nl-BE" sz="14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800" dirty="0">
                <a:solidFill>
                  <a:srgbClr val="6B3F92"/>
                </a:solidFill>
                <a:latin typeface="Calibri" panose="020F0502020204030204" pitchFamily="34" charset="0"/>
                <a:ea typeface="Calibri" panose="020F0502020204030204" pitchFamily="34" charset="0"/>
                <a:cs typeface="Times New Roman" panose="02020603050405020304" pitchFamily="18" charset="0"/>
              </a:rPr>
              <a:t>T</a:t>
            </a:r>
            <a:r>
              <a:rPr lang="fr-FR" sz="18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rPr>
              <a:t>éléchargez l'application Safeonweb afin d'être toujours rapidement informé des nouvelles arnaques.</a:t>
            </a:r>
            <a:endParaRPr lang="nl-BE" sz="18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8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rPr>
              <a:t>Informez vos amis et votre famille qui ne sont peut-être pas aussi attentifs que vous !</a:t>
            </a:r>
            <a:endParaRPr lang="nl-BE" sz="18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endParaRPr>
          </a:p>
          <a:p>
            <a:endParaRPr lang="fr-BE" dirty="0"/>
          </a:p>
        </p:txBody>
      </p:sp>
    </p:spTree>
    <p:extLst>
      <p:ext uri="{BB962C8B-B14F-4D97-AF65-F5344CB8AC3E}">
        <p14:creationId xmlns:p14="http://schemas.microsoft.com/office/powerpoint/2010/main" val="10304977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6F4F8-3C7B-48DB-ACC5-DA25B279A463}"/>
              </a:ext>
            </a:extLst>
          </p:cNvPr>
          <p:cNvSpPr>
            <a:spLocks noGrp="1"/>
          </p:cNvSpPr>
          <p:nvPr>
            <p:ph type="title"/>
          </p:nvPr>
        </p:nvSpPr>
        <p:spPr/>
        <p:txBody>
          <a:bodyPr/>
          <a:lstStyle/>
          <a:p>
            <a:r>
              <a:rPr lang="nl-BE" dirty="0"/>
              <a:t>Que fait Safeonweb? </a:t>
            </a:r>
          </a:p>
        </p:txBody>
      </p:sp>
      <p:sp>
        <p:nvSpPr>
          <p:cNvPr id="3" name="Content Placeholder 2">
            <a:extLst>
              <a:ext uri="{FF2B5EF4-FFF2-40B4-BE49-F238E27FC236}">
                <a16:creationId xmlns:a16="http://schemas.microsoft.com/office/drawing/2014/main" id="{BB84FBAE-7785-494E-8241-BD48152C000D}"/>
              </a:ext>
            </a:extLst>
          </p:cNvPr>
          <p:cNvSpPr>
            <a:spLocks noGrp="1"/>
          </p:cNvSpPr>
          <p:nvPr>
            <p:ph idx="1"/>
          </p:nvPr>
        </p:nvSpPr>
        <p:spPr/>
        <p:txBody>
          <a:bodyPr/>
          <a:lstStyle/>
          <a:p>
            <a:pPr>
              <a:lnSpc>
                <a:spcPct val="107000"/>
              </a:lnSpc>
              <a:spcAft>
                <a:spcPts val="800"/>
              </a:spcAft>
            </a:pPr>
            <a:r>
              <a:rPr lang="fr-FR" sz="24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rPr>
              <a:t>Parmi tous les messages que vous envoyez à suspect@safeonweb.be, nous repérons les liens suspects et les faisons bloquer. Désormais, lorsqu'un internaute moins attentif clique sur ce lien, il reçoit un avertissement clair l'invitant à ne pas se rendre sur cette page.</a:t>
            </a:r>
            <a:endParaRPr lang="nl-BE" sz="24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24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rPr>
              <a:t>Nous recueillons des informations sur les messages suspects courants et les partageons via l'application Safeonweb. De cette façon, vous êtes rapidement informé lorsque des messages suspects circulent et vous aidez vos tiers.</a:t>
            </a:r>
            <a:endParaRPr lang="nl-BE" sz="2400"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endParaRPr>
          </a:p>
          <a:p>
            <a:endParaRPr lang="nl-BE" dirty="0"/>
          </a:p>
        </p:txBody>
      </p:sp>
    </p:spTree>
    <p:extLst>
      <p:ext uri="{BB962C8B-B14F-4D97-AF65-F5344CB8AC3E}">
        <p14:creationId xmlns:p14="http://schemas.microsoft.com/office/powerpoint/2010/main" val="9393810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DC64D-E0EF-4D46-89DD-0ACCF0F5DC1D}"/>
              </a:ext>
            </a:extLst>
          </p:cNvPr>
          <p:cNvSpPr>
            <a:spLocks noGrp="1"/>
          </p:cNvSpPr>
          <p:nvPr>
            <p:ph type="title"/>
          </p:nvPr>
        </p:nvSpPr>
        <p:spPr>
          <a:xfrm>
            <a:off x="838200" y="681037"/>
            <a:ext cx="8166315" cy="1144588"/>
          </a:xfrm>
        </p:spPr>
        <p:txBody>
          <a:bodyPr>
            <a:normAutofit/>
          </a:bodyPr>
          <a:lstStyle/>
          <a:p>
            <a:r>
              <a:rPr lang="nl-BE" dirty="0" err="1"/>
              <a:t>Mince</a:t>
            </a:r>
            <a:r>
              <a:rPr lang="nl-BE" dirty="0"/>
              <a:t> ! </a:t>
            </a:r>
            <a:r>
              <a:rPr lang="nl-BE" dirty="0" err="1"/>
              <a:t>Vous</a:t>
            </a:r>
            <a:r>
              <a:rPr lang="nl-BE" dirty="0"/>
              <a:t> </a:t>
            </a:r>
            <a:r>
              <a:rPr lang="nl-BE" dirty="0" err="1"/>
              <a:t>avez</a:t>
            </a:r>
            <a:r>
              <a:rPr lang="nl-BE" dirty="0"/>
              <a:t> cliqué ?!</a:t>
            </a:r>
          </a:p>
        </p:txBody>
      </p:sp>
      <p:sp>
        <p:nvSpPr>
          <p:cNvPr id="3" name="Content Placeholder 2">
            <a:extLst>
              <a:ext uri="{FF2B5EF4-FFF2-40B4-BE49-F238E27FC236}">
                <a16:creationId xmlns:a16="http://schemas.microsoft.com/office/drawing/2014/main" id="{38054E58-A697-4098-8B33-2D815500AC4D}"/>
              </a:ext>
            </a:extLst>
          </p:cNvPr>
          <p:cNvSpPr>
            <a:spLocks noGrp="1"/>
          </p:cNvSpPr>
          <p:nvPr>
            <p:ph idx="1"/>
          </p:nvPr>
        </p:nvSpPr>
        <p:spPr>
          <a:xfrm>
            <a:off x="838200" y="1988191"/>
            <a:ext cx="10515600" cy="4188772"/>
          </a:xfrm>
        </p:spPr>
        <p:txBody>
          <a:bodyPr>
            <a:normAutofit fontScale="77500" lnSpcReduction="20000"/>
          </a:bodyPr>
          <a:lstStyle/>
          <a:p>
            <a:r>
              <a:rPr lang="fr-BE" dirty="0"/>
              <a:t>Vous avez communiqué des coordonnées bancaires ?</a:t>
            </a:r>
          </a:p>
          <a:p>
            <a:pPr lvl="1"/>
            <a:r>
              <a:rPr lang="fr-BE" dirty="0"/>
              <a:t>Prévenez toute de suite votre banque et </a:t>
            </a:r>
            <a:r>
              <a:rPr lang="fr-BE" dirty="0" err="1"/>
              <a:t>Cardstop</a:t>
            </a:r>
            <a:r>
              <a:rPr lang="fr-BE" dirty="0"/>
              <a:t> (070/344344, numéro à conserver dans les contact</a:t>
            </a:r>
          </a:p>
          <a:p>
            <a:pPr lvl="1"/>
            <a:r>
              <a:rPr lang="fr-BE" dirty="0"/>
              <a:t>Portez plainte auprès de la police</a:t>
            </a:r>
          </a:p>
          <a:p>
            <a:r>
              <a:rPr lang="fr-BE" dirty="0"/>
              <a:t>Le message a été transmis à vos amis ? </a:t>
            </a:r>
          </a:p>
          <a:p>
            <a:pPr lvl="1"/>
            <a:r>
              <a:rPr lang="fr-BE" dirty="0"/>
              <a:t>Mettez-les en garde !</a:t>
            </a:r>
          </a:p>
          <a:p>
            <a:r>
              <a:rPr lang="fr-BE" dirty="0"/>
              <a:t>Vous avez communiqué un mot de passe ? </a:t>
            </a:r>
          </a:p>
          <a:p>
            <a:pPr lvl="1"/>
            <a:r>
              <a:rPr lang="fr-BE" dirty="0"/>
              <a:t>Changez le mot de passe partout où vous l’utilisez</a:t>
            </a:r>
          </a:p>
          <a:p>
            <a:r>
              <a:rPr lang="fr-BE" dirty="0"/>
              <a:t>Un programme risque d’avoir été installé ?</a:t>
            </a:r>
          </a:p>
          <a:p>
            <a:pPr lvl="1"/>
            <a:r>
              <a:rPr lang="fr-BE" dirty="0"/>
              <a:t>Effectuez un scan antivirus et </a:t>
            </a:r>
            <a:r>
              <a:rPr lang="fr-FR" dirty="0"/>
              <a:t>si nécessaire, réinitialisez l'appareil aux paramètres d'usine.</a:t>
            </a:r>
            <a:endParaRPr lang="fr-BE" dirty="0"/>
          </a:p>
          <a:p>
            <a:r>
              <a:rPr lang="fr-BE" dirty="0"/>
              <a:t>Cela vous est arrivé au travail ? </a:t>
            </a:r>
          </a:p>
          <a:p>
            <a:pPr lvl="1"/>
            <a:r>
              <a:rPr lang="fr-BE" dirty="0"/>
              <a:t>Prévenez votre service informatique. Ils peuvent éviter que d’autres soient pris au piège ou qu’un virus continue à se propager.</a:t>
            </a:r>
          </a:p>
          <a:p>
            <a:r>
              <a:rPr lang="fr-BE" dirty="0"/>
              <a:t>Supprimez le message.</a:t>
            </a:r>
          </a:p>
        </p:txBody>
      </p:sp>
    </p:spTree>
    <p:extLst>
      <p:ext uri="{BB962C8B-B14F-4D97-AF65-F5344CB8AC3E}">
        <p14:creationId xmlns:p14="http://schemas.microsoft.com/office/powerpoint/2010/main" val="1535293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2EE80E-5DCC-4ACF-988C-785B5021C875}"/>
              </a:ext>
            </a:extLst>
          </p:cNvPr>
          <p:cNvSpPr>
            <a:spLocks noGrp="1"/>
          </p:cNvSpPr>
          <p:nvPr>
            <p:ph type="title"/>
          </p:nvPr>
        </p:nvSpPr>
        <p:spPr>
          <a:xfrm>
            <a:off x="630936" y="640080"/>
            <a:ext cx="4818888" cy="1481328"/>
          </a:xfrm>
        </p:spPr>
        <p:txBody>
          <a:bodyPr anchor="b">
            <a:normAutofit/>
          </a:bodyPr>
          <a:lstStyle/>
          <a:p>
            <a:r>
              <a:rPr lang="nl-BE" sz="5000"/>
              <a:t>En savoir plus sur le phishing ?</a:t>
            </a:r>
          </a:p>
        </p:txBody>
      </p:sp>
      <p:sp>
        <p:nvSpPr>
          <p:cNvPr id="21" name="sketch line">
            <a:extLst>
              <a:ext uri="{FF2B5EF4-FFF2-40B4-BE49-F238E27FC236}">
                <a16:creationId xmlns:a16="http://schemas.microsoft.com/office/drawing/2014/main" id="{650D18FE-0824-4A46-B22C-A86B52E578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CD78502-BFE2-49BA-B400-A96E0FAB1612}"/>
              </a:ext>
            </a:extLst>
          </p:cNvPr>
          <p:cNvSpPr>
            <a:spLocks noGrp="1"/>
          </p:cNvSpPr>
          <p:nvPr>
            <p:ph idx="1"/>
          </p:nvPr>
        </p:nvSpPr>
        <p:spPr>
          <a:xfrm>
            <a:off x="630936" y="2660904"/>
            <a:ext cx="4818888" cy="3547872"/>
          </a:xfrm>
        </p:spPr>
        <p:txBody>
          <a:bodyPr anchor="t">
            <a:normAutofit/>
          </a:bodyPr>
          <a:lstStyle/>
          <a:p>
            <a:r>
              <a:rPr lang="nl-BE" sz="2200">
                <a:hlinkClick r:id="rId2">
                  <a:extLst>
                    <a:ext uri="{A12FA001-AC4F-418D-AE19-62706E023703}">
                      <ahyp:hlinkClr xmlns:ahyp="http://schemas.microsoft.com/office/drawing/2018/hyperlinkcolor" val="tx"/>
                    </a:ext>
                  </a:extLst>
                </a:hlinkClick>
              </a:rPr>
              <a:t>www.safeonweb.be</a:t>
            </a:r>
            <a:r>
              <a:rPr lang="nl-BE" sz="2200"/>
              <a:t> </a:t>
            </a:r>
          </a:p>
          <a:p>
            <a:r>
              <a:rPr lang="nl-BE" sz="2200"/>
              <a:t>Suivez-nous sur Facebook : </a:t>
            </a:r>
            <a:r>
              <a:rPr lang="nl-BE" sz="2200">
                <a:hlinkClick r:id="rId3">
                  <a:extLst>
                    <a:ext uri="{A12FA001-AC4F-418D-AE19-62706E023703}">
                      <ahyp:hlinkClr xmlns:ahyp="http://schemas.microsoft.com/office/drawing/2018/hyperlinkcolor" val="tx"/>
                    </a:ext>
                  </a:extLst>
                </a:hlinkClick>
              </a:rPr>
              <a:t>https://www.facebook.com/Safeonweb.be/</a:t>
            </a:r>
            <a:r>
              <a:rPr lang="nl-BE" sz="2200"/>
              <a:t> </a:t>
            </a:r>
          </a:p>
          <a:p>
            <a:r>
              <a:rPr lang="nl-BE" sz="2200"/>
              <a:t>Suivez-nous sur Twitter : </a:t>
            </a:r>
            <a:r>
              <a:rPr lang="nl-BE" sz="2200">
                <a:hlinkClick r:id="rId4">
                  <a:extLst>
                    <a:ext uri="{A12FA001-AC4F-418D-AE19-62706E023703}">
                      <ahyp:hlinkClr xmlns:ahyp="http://schemas.microsoft.com/office/drawing/2018/hyperlinkcolor" val="tx"/>
                    </a:ext>
                  </a:extLst>
                </a:hlinkClick>
              </a:rPr>
              <a:t>https://twitter.com/safeonweb_be</a:t>
            </a:r>
            <a:r>
              <a:rPr lang="nl-BE" sz="2200"/>
              <a:t> </a:t>
            </a:r>
          </a:p>
          <a:p>
            <a:r>
              <a:rPr lang="nl-BE" sz="2200"/>
              <a:t>Suivez-nous sur YouTube : Safeonweb.be</a:t>
            </a:r>
          </a:p>
          <a:p>
            <a:endParaRPr lang="nl-BE" sz="2200"/>
          </a:p>
        </p:txBody>
      </p:sp>
      <p:pic>
        <p:nvPicPr>
          <p:cNvPr id="5" name="Picture 4">
            <a:extLst>
              <a:ext uri="{FF2B5EF4-FFF2-40B4-BE49-F238E27FC236}">
                <a16:creationId xmlns:a16="http://schemas.microsoft.com/office/drawing/2014/main" id="{626C7A1C-F42A-4C88-8DF6-D4C30226748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9048" y="1859547"/>
            <a:ext cx="5458968" cy="3138906"/>
          </a:xfrm>
          <a:prstGeom prst="rect">
            <a:avLst/>
          </a:prstGeom>
        </p:spPr>
      </p:pic>
    </p:spTree>
    <p:extLst>
      <p:ext uri="{BB962C8B-B14F-4D97-AF65-F5344CB8AC3E}">
        <p14:creationId xmlns:p14="http://schemas.microsoft.com/office/powerpoint/2010/main" val="34583401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30416-AE17-437F-8AC7-C9498F545537}"/>
              </a:ext>
            </a:extLst>
          </p:cNvPr>
          <p:cNvSpPr>
            <a:spLocks noGrp="1"/>
          </p:cNvSpPr>
          <p:nvPr>
            <p:ph type="title"/>
          </p:nvPr>
        </p:nvSpPr>
        <p:spPr/>
        <p:txBody>
          <a:bodyPr/>
          <a:lstStyle/>
          <a:p>
            <a:r>
              <a:rPr lang="nl-BE" dirty="0"/>
              <a:t>Application Safeonweb ?</a:t>
            </a:r>
          </a:p>
        </p:txBody>
      </p:sp>
      <p:sp>
        <p:nvSpPr>
          <p:cNvPr id="3" name="Content Placeholder 2">
            <a:extLst>
              <a:ext uri="{FF2B5EF4-FFF2-40B4-BE49-F238E27FC236}">
                <a16:creationId xmlns:a16="http://schemas.microsoft.com/office/drawing/2014/main" id="{E22237C5-57AA-40A0-86C3-8224A7E80B16}"/>
              </a:ext>
            </a:extLst>
          </p:cNvPr>
          <p:cNvSpPr>
            <a:spLocks noGrp="1"/>
          </p:cNvSpPr>
          <p:nvPr>
            <p:ph idx="1"/>
          </p:nvPr>
        </p:nvSpPr>
        <p:spPr>
          <a:xfrm>
            <a:off x="838200" y="1825625"/>
            <a:ext cx="8166314" cy="4351338"/>
          </a:xfrm>
        </p:spPr>
        <p:txBody>
          <a:bodyPr>
            <a:normAutofit/>
          </a:bodyPr>
          <a:lstStyle/>
          <a:p>
            <a:r>
              <a:rPr lang="fr-FR" dirty="0">
                <a:solidFill>
                  <a:srgbClr val="6B3F92"/>
                </a:solidFill>
                <a:latin typeface="Calibri" panose="020F0502020204030204" pitchFamily="34" charset="0"/>
                <a:cs typeface="Times New Roman" panose="02020603050405020304" pitchFamily="18" charset="0"/>
              </a:rPr>
              <a:t>Safeonweb dispose désormais d'une application qui vous permet de rester informé de manière simple et rapide. </a:t>
            </a:r>
          </a:p>
          <a:p>
            <a:r>
              <a:rPr lang="fr-FR" dirty="0">
                <a:solidFill>
                  <a:srgbClr val="6B3F92"/>
                </a:solidFill>
                <a:latin typeface="Calibri" panose="020F0502020204030204" pitchFamily="34" charset="0"/>
                <a:cs typeface="Times New Roman" panose="02020603050405020304" pitchFamily="18" charset="0"/>
              </a:rPr>
              <a:t>L'application vous avertit des cybermenaces et des nouvelles formes de fraude en ligne. </a:t>
            </a:r>
          </a:p>
          <a:p>
            <a:r>
              <a:rPr lang="fr-FR" dirty="0">
                <a:solidFill>
                  <a:srgbClr val="6B3F92"/>
                </a:solidFill>
                <a:latin typeface="Calibri" panose="020F0502020204030204" pitchFamily="34" charset="0"/>
                <a:cs typeface="Times New Roman" panose="02020603050405020304" pitchFamily="18" charset="0"/>
              </a:rPr>
              <a:t>Vous pouvez trouver l'application Safeonweb dans les magasins d'applications officiels (App Store et Google Play Store). </a:t>
            </a:r>
            <a:endParaRPr lang="nl-BE" dirty="0">
              <a:solidFill>
                <a:srgbClr val="6B3F92"/>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615028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2ED88B-DBE4-41F8-92FD-BB217FF8A100}"/>
              </a:ext>
            </a:extLst>
          </p:cNvPr>
          <p:cNvSpPr>
            <a:spLocks noGrp="1"/>
          </p:cNvSpPr>
          <p:nvPr>
            <p:ph type="title"/>
          </p:nvPr>
        </p:nvSpPr>
        <p:spPr>
          <a:xfrm>
            <a:off x="630936" y="640080"/>
            <a:ext cx="4818888" cy="1481328"/>
          </a:xfrm>
        </p:spPr>
        <p:txBody>
          <a:bodyPr vert="horz" lIns="91440" tIns="45720" rIns="91440" bIns="45720" rtlCol="0" anchor="b">
            <a:normAutofit/>
          </a:bodyPr>
          <a:lstStyle/>
          <a:p>
            <a:r>
              <a:rPr lang="en-US" sz="3400"/>
              <a:t>Participer à la campagne contre le phishing?</a:t>
            </a:r>
          </a:p>
        </p:txBody>
      </p:sp>
      <p:sp>
        <p:nvSpPr>
          <p:cNvPr id="17"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DBE6D94-C520-4746-9482-13D0D47AD258}"/>
              </a:ext>
            </a:extLst>
          </p:cNvPr>
          <p:cNvSpPr>
            <a:spLocks noGrp="1"/>
          </p:cNvSpPr>
          <p:nvPr>
            <p:ph idx="1"/>
          </p:nvPr>
        </p:nvSpPr>
        <p:spPr>
          <a:xfrm>
            <a:off x="630936" y="2660904"/>
            <a:ext cx="4818888" cy="3547872"/>
          </a:xfrm>
        </p:spPr>
        <p:txBody>
          <a:bodyPr vert="horz" lIns="91440" tIns="45720" rIns="91440" bIns="45720" rtlCol="0" anchor="t">
            <a:normAutofit/>
          </a:bodyPr>
          <a:lstStyle/>
          <a:p>
            <a:pPr marL="0" indent="0">
              <a:buNone/>
            </a:pPr>
            <a:r>
              <a:rPr lang="en-US" sz="2200"/>
              <a:t>Tout le matériel de campagne est gratuitement disponible sur www.safeonweb.be</a:t>
            </a:r>
          </a:p>
        </p:txBody>
      </p:sp>
      <p:pic>
        <p:nvPicPr>
          <p:cNvPr id="4" name="Picture 3">
            <a:extLst>
              <a:ext uri="{FF2B5EF4-FFF2-40B4-BE49-F238E27FC236}">
                <a16:creationId xmlns:a16="http://schemas.microsoft.com/office/drawing/2014/main" id="{92D28E62-3083-478A-8115-F356C4FBB9B3}"/>
              </a:ext>
            </a:extLst>
          </p:cNvPr>
          <p:cNvPicPr>
            <a:picLocks noChangeAspect="1"/>
          </p:cNvPicPr>
          <p:nvPr/>
        </p:nvPicPr>
        <p:blipFill>
          <a:blip r:embed="rId2"/>
          <a:stretch>
            <a:fillRect/>
          </a:stretch>
        </p:blipFill>
        <p:spPr>
          <a:xfrm>
            <a:off x="6099048" y="1197646"/>
            <a:ext cx="5458968" cy="4462707"/>
          </a:xfrm>
          <a:prstGeom prst="rect">
            <a:avLst/>
          </a:prstGeom>
        </p:spPr>
      </p:pic>
      <p:pic>
        <p:nvPicPr>
          <p:cNvPr id="6" name="Picture 5">
            <a:extLst>
              <a:ext uri="{FF2B5EF4-FFF2-40B4-BE49-F238E27FC236}">
                <a16:creationId xmlns:a16="http://schemas.microsoft.com/office/drawing/2014/main" id="{1F9758E8-89EA-436C-A669-F2228D7C1D96}"/>
              </a:ext>
            </a:extLst>
          </p:cNvPr>
          <p:cNvPicPr>
            <a:picLocks noChangeAspect="1"/>
          </p:cNvPicPr>
          <p:nvPr/>
        </p:nvPicPr>
        <p:blipFill>
          <a:blip r:embed="rId3"/>
          <a:stretch>
            <a:fillRect/>
          </a:stretch>
        </p:blipFill>
        <p:spPr>
          <a:xfrm>
            <a:off x="6619773" y="6208776"/>
            <a:ext cx="5572227" cy="566977"/>
          </a:xfrm>
          <a:prstGeom prst="rect">
            <a:avLst/>
          </a:prstGeom>
        </p:spPr>
      </p:pic>
    </p:spTree>
    <p:extLst>
      <p:ext uri="{BB962C8B-B14F-4D97-AF65-F5344CB8AC3E}">
        <p14:creationId xmlns:p14="http://schemas.microsoft.com/office/powerpoint/2010/main" val="39302642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4C299-E3D4-4FDD-AA1D-2AC470241659}"/>
              </a:ext>
            </a:extLst>
          </p:cNvPr>
          <p:cNvSpPr>
            <a:spLocks noGrp="1"/>
          </p:cNvSpPr>
          <p:nvPr>
            <p:ph type="ctrTitle"/>
          </p:nvPr>
        </p:nvSpPr>
        <p:spPr/>
        <p:txBody>
          <a:bodyPr>
            <a:normAutofit/>
          </a:bodyPr>
          <a:lstStyle/>
          <a:p>
            <a:r>
              <a:rPr lang="fr-FR" sz="3600" dirty="0">
                <a:solidFill>
                  <a:srgbClr val="6B3F92"/>
                </a:solidFill>
              </a:rPr>
              <a:t>Une présentation offerte par Safeonweb à l'occasion de la campagne 2021</a:t>
            </a:r>
            <a:endParaRPr lang="nl-BE" sz="3600" dirty="0">
              <a:solidFill>
                <a:srgbClr val="6B3F92"/>
              </a:solidFill>
            </a:endParaRPr>
          </a:p>
        </p:txBody>
      </p:sp>
      <p:sp>
        <p:nvSpPr>
          <p:cNvPr id="3" name="Subtitle 2">
            <a:extLst>
              <a:ext uri="{FF2B5EF4-FFF2-40B4-BE49-F238E27FC236}">
                <a16:creationId xmlns:a16="http://schemas.microsoft.com/office/drawing/2014/main" id="{516DA19A-E9E0-4672-926A-253ECB8E3214}"/>
              </a:ext>
            </a:extLst>
          </p:cNvPr>
          <p:cNvSpPr>
            <a:spLocks noGrp="1"/>
          </p:cNvSpPr>
          <p:nvPr>
            <p:ph type="subTitle" idx="1"/>
          </p:nvPr>
        </p:nvSpPr>
        <p:spPr/>
        <p:txBody>
          <a:bodyPr/>
          <a:lstStyle/>
          <a:p>
            <a:r>
              <a:rPr lang="fr-FR" dirty="0">
                <a:solidFill>
                  <a:srgbClr val="A0CAB7"/>
                </a:solidFill>
              </a:rPr>
              <a:t>Avec nos remerciements à : </a:t>
            </a:r>
            <a:r>
              <a:rPr lang="fr-FR" dirty="0" err="1">
                <a:solidFill>
                  <a:srgbClr val="A0CAB7"/>
                </a:solidFill>
              </a:rPr>
              <a:t>Febelfin</a:t>
            </a:r>
            <a:r>
              <a:rPr lang="fr-FR" dirty="0">
                <a:solidFill>
                  <a:srgbClr val="A0CAB7"/>
                </a:solidFill>
              </a:rPr>
              <a:t> et la coalition pour la cybersécurité</a:t>
            </a:r>
            <a:endParaRPr lang="nl-BE" dirty="0">
              <a:solidFill>
                <a:srgbClr val="A0CAB7"/>
              </a:solidFill>
            </a:endParaRPr>
          </a:p>
        </p:txBody>
      </p:sp>
    </p:spTree>
    <p:extLst>
      <p:ext uri="{BB962C8B-B14F-4D97-AF65-F5344CB8AC3E}">
        <p14:creationId xmlns:p14="http://schemas.microsoft.com/office/powerpoint/2010/main" val="4230309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16">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5B6676B-213B-43B6-8132-E8574D3A0AF5}"/>
              </a:ext>
            </a:extLst>
          </p:cNvPr>
          <p:cNvSpPr>
            <a:spLocks noGrp="1"/>
          </p:cNvSpPr>
          <p:nvPr>
            <p:ph type="title"/>
          </p:nvPr>
        </p:nvSpPr>
        <p:spPr>
          <a:xfrm>
            <a:off x="630936" y="640080"/>
            <a:ext cx="4818888" cy="1481328"/>
          </a:xfrm>
        </p:spPr>
        <p:txBody>
          <a:bodyPr anchor="b">
            <a:normAutofit/>
          </a:bodyPr>
          <a:lstStyle/>
          <a:p>
            <a:r>
              <a:rPr lang="nl-BE" sz="3800"/>
              <a:t>Mais les criminels s’y retrouvent eux aussi…</a:t>
            </a:r>
          </a:p>
        </p:txBody>
      </p:sp>
      <p:sp>
        <p:nvSpPr>
          <p:cNvPr id="28" name="sketch line">
            <a:extLst>
              <a:ext uri="{FF2B5EF4-FFF2-40B4-BE49-F238E27FC236}">
                <a16:creationId xmlns:a16="http://schemas.microsoft.com/office/drawing/2014/main" id="{650D18FE-0824-4A46-B22C-A86B52E578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B698C76-28D5-492F-B011-2365787C2339}"/>
              </a:ext>
            </a:extLst>
          </p:cNvPr>
          <p:cNvSpPr>
            <a:spLocks noGrp="1"/>
          </p:cNvSpPr>
          <p:nvPr>
            <p:ph idx="1"/>
          </p:nvPr>
        </p:nvSpPr>
        <p:spPr>
          <a:xfrm>
            <a:off x="630936" y="2660904"/>
            <a:ext cx="4818888" cy="3547872"/>
          </a:xfrm>
        </p:spPr>
        <p:txBody>
          <a:bodyPr anchor="t">
            <a:normAutofit/>
          </a:bodyPr>
          <a:lstStyle/>
          <a:p>
            <a:r>
              <a:rPr lang="nl-BE" sz="1400" dirty="0" err="1"/>
              <a:t>Phishing</a:t>
            </a:r>
            <a:endParaRPr lang="nl-BE" sz="1400" dirty="0"/>
          </a:p>
          <a:p>
            <a:r>
              <a:rPr lang="nl-BE" sz="1400" dirty="0" err="1"/>
              <a:t>Hacking</a:t>
            </a:r>
            <a:endParaRPr lang="nl-BE" sz="1400" dirty="0"/>
          </a:p>
          <a:p>
            <a:r>
              <a:rPr lang="nl-BE" sz="1400" dirty="0" err="1"/>
              <a:t>Sextortion</a:t>
            </a:r>
            <a:r>
              <a:rPr lang="nl-BE" sz="1400" dirty="0"/>
              <a:t> </a:t>
            </a:r>
            <a:r>
              <a:rPr lang="nl-BE" sz="1400" dirty="0" err="1"/>
              <a:t>scam</a:t>
            </a:r>
            <a:r>
              <a:rPr lang="nl-BE" sz="1400" dirty="0"/>
              <a:t> </a:t>
            </a:r>
          </a:p>
          <a:p>
            <a:pPr lvl="1"/>
            <a:r>
              <a:rPr lang="fr-FR" sz="1400" dirty="0"/>
              <a:t>Vous recevez un mail dans lequel les escrocs affirment avoir piraté votre ordinateur et avoir pris des photos intimes de vous pendant que vous regardiez un film pornographique. C’est du </a:t>
            </a:r>
            <a:r>
              <a:rPr lang="fr-FR" sz="1400" dirty="0" err="1"/>
              <a:t>bluf</a:t>
            </a:r>
            <a:r>
              <a:rPr lang="fr-FR" sz="1400" dirty="0"/>
              <a:t>.</a:t>
            </a:r>
            <a:endParaRPr lang="nl-BE" sz="1400" dirty="0"/>
          </a:p>
          <a:p>
            <a:r>
              <a:rPr lang="nl-BE" sz="1400" dirty="0"/>
              <a:t>Microsoft </a:t>
            </a:r>
            <a:r>
              <a:rPr lang="nl-BE" sz="1400" dirty="0" err="1"/>
              <a:t>scam</a:t>
            </a:r>
            <a:endParaRPr lang="nl-BE" sz="1400" dirty="0"/>
          </a:p>
          <a:p>
            <a:pPr lvl="1"/>
            <a:r>
              <a:rPr lang="fr-FR" sz="1400" dirty="0"/>
              <a:t>Le Microsoft </a:t>
            </a:r>
            <a:r>
              <a:rPr lang="fr-FR" sz="1400" dirty="0" err="1"/>
              <a:t>Scam</a:t>
            </a:r>
            <a:r>
              <a:rPr lang="fr-FR" sz="1400" dirty="0"/>
              <a:t> est une arnaque où vous recevez un appel téléphonique d’une personne qui se présente comme un collaborateur du helpdesk de Microsoft, d’Apple ou d’une autre société informatique</a:t>
            </a:r>
            <a:endParaRPr lang="nl-BE" sz="1400" dirty="0"/>
          </a:p>
          <a:p>
            <a:r>
              <a:rPr lang="nl-BE" sz="1400" dirty="0"/>
              <a:t>Et </a:t>
            </a:r>
            <a:r>
              <a:rPr lang="nl-BE" sz="1400" dirty="0" err="1"/>
              <a:t>autres</a:t>
            </a:r>
            <a:r>
              <a:rPr lang="nl-BE" sz="1400" dirty="0"/>
              <a:t> </a:t>
            </a:r>
            <a:r>
              <a:rPr lang="nl-BE" sz="1400" dirty="0" err="1"/>
              <a:t>encore</a:t>
            </a:r>
            <a:endParaRPr lang="nl-BE" sz="1400" dirty="0"/>
          </a:p>
          <a:p>
            <a:endParaRPr lang="nl-BE" sz="1400" dirty="0"/>
          </a:p>
        </p:txBody>
      </p:sp>
      <p:pic>
        <p:nvPicPr>
          <p:cNvPr id="7" name="Graphic 6" descr="Detective">
            <a:extLst>
              <a:ext uri="{FF2B5EF4-FFF2-40B4-BE49-F238E27FC236}">
                <a16:creationId xmlns:a16="http://schemas.microsoft.com/office/drawing/2014/main" id="{9A79BB07-38BC-46D6-9B75-23F596382D2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099048" y="699516"/>
            <a:ext cx="5458968" cy="5458968"/>
          </a:xfrm>
          <a:prstGeom prst="rect">
            <a:avLst/>
          </a:prstGeom>
        </p:spPr>
      </p:pic>
    </p:spTree>
    <p:extLst>
      <p:ext uri="{BB962C8B-B14F-4D97-AF65-F5344CB8AC3E}">
        <p14:creationId xmlns:p14="http://schemas.microsoft.com/office/powerpoint/2010/main" val="2102537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4AAAA-4F2B-45DE-B6D1-3F8EDCEAE9F4}"/>
              </a:ext>
            </a:extLst>
          </p:cNvPr>
          <p:cNvSpPr>
            <a:spLocks noGrp="1"/>
          </p:cNvSpPr>
          <p:nvPr>
            <p:ph type="title"/>
          </p:nvPr>
        </p:nvSpPr>
        <p:spPr>
          <a:xfrm>
            <a:off x="838200" y="365125"/>
            <a:ext cx="8012185" cy="1325563"/>
          </a:xfrm>
        </p:spPr>
        <p:txBody>
          <a:bodyPr>
            <a:normAutofit/>
          </a:bodyPr>
          <a:lstStyle/>
          <a:p>
            <a:r>
              <a:rPr lang="nl-BE" dirty="0" err="1"/>
              <a:t>Comment</a:t>
            </a:r>
            <a:r>
              <a:rPr lang="nl-BE" dirty="0"/>
              <a:t> me </a:t>
            </a:r>
            <a:r>
              <a:rPr lang="nl-BE" dirty="0" err="1"/>
              <a:t>protéger</a:t>
            </a:r>
            <a:r>
              <a:rPr lang="nl-BE" dirty="0"/>
              <a:t>  en </a:t>
            </a:r>
            <a:r>
              <a:rPr lang="nl-BE" dirty="0" err="1"/>
              <a:t>ligne</a:t>
            </a:r>
            <a:r>
              <a:rPr lang="nl-BE" dirty="0"/>
              <a:t>?</a:t>
            </a:r>
          </a:p>
        </p:txBody>
      </p:sp>
      <p:graphicFrame>
        <p:nvGraphicFramePr>
          <p:cNvPr id="8" name="Content Placeholder 5">
            <a:extLst>
              <a:ext uri="{FF2B5EF4-FFF2-40B4-BE49-F238E27FC236}">
                <a16:creationId xmlns:a16="http://schemas.microsoft.com/office/drawing/2014/main" id="{2B096256-1F5B-4904-A1C1-7D98FA3DC799}"/>
              </a:ext>
            </a:extLst>
          </p:cNvPr>
          <p:cNvGraphicFramePr>
            <a:graphicFrameLocks noGrp="1"/>
          </p:cNvGraphicFramePr>
          <p:nvPr>
            <p:ph idx="1"/>
            <p:extLst>
              <p:ext uri="{D42A27DB-BD31-4B8C-83A1-F6EECF244321}">
                <p14:modId xmlns:p14="http://schemas.microsoft.com/office/powerpoint/2010/main" val="39298889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5558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C0219-06F3-45BF-82B2-BABEB2975541}"/>
              </a:ext>
            </a:extLst>
          </p:cNvPr>
          <p:cNvSpPr>
            <a:spLocks noGrp="1"/>
          </p:cNvSpPr>
          <p:nvPr>
            <p:ph type="title"/>
          </p:nvPr>
        </p:nvSpPr>
        <p:spPr/>
        <p:txBody>
          <a:bodyPr/>
          <a:lstStyle/>
          <a:p>
            <a:r>
              <a:rPr lang="nl-BE" dirty="0" err="1"/>
              <a:t>Soyez</a:t>
            </a:r>
            <a:r>
              <a:rPr lang="nl-BE" dirty="0"/>
              <a:t> plus </a:t>
            </a:r>
            <a:r>
              <a:rPr lang="nl-BE" dirty="0" err="1"/>
              <a:t>malin</a:t>
            </a:r>
            <a:r>
              <a:rPr lang="nl-BE" dirty="0"/>
              <a:t> </a:t>
            </a:r>
            <a:r>
              <a:rPr lang="nl-BE" dirty="0" err="1"/>
              <a:t>qu’un</a:t>
            </a:r>
            <a:r>
              <a:rPr lang="nl-BE" dirty="0"/>
              <a:t> </a:t>
            </a:r>
            <a:r>
              <a:rPr lang="nl-BE" dirty="0" err="1"/>
              <a:t>phisher</a:t>
            </a:r>
            <a:endParaRPr lang="nl-BE" dirty="0"/>
          </a:p>
        </p:txBody>
      </p:sp>
      <p:sp>
        <p:nvSpPr>
          <p:cNvPr id="3" name="Content Placeholder 2">
            <a:extLst>
              <a:ext uri="{FF2B5EF4-FFF2-40B4-BE49-F238E27FC236}">
                <a16:creationId xmlns:a16="http://schemas.microsoft.com/office/drawing/2014/main" id="{24F73D97-0DC2-406B-8D56-74B08467AD56}"/>
              </a:ext>
            </a:extLst>
          </p:cNvPr>
          <p:cNvSpPr>
            <a:spLocks noGrp="1"/>
          </p:cNvSpPr>
          <p:nvPr>
            <p:ph idx="1"/>
          </p:nvPr>
        </p:nvSpPr>
        <p:spPr/>
        <p:txBody>
          <a:bodyPr/>
          <a:lstStyle/>
          <a:p>
            <a:pPr marL="0" indent="0">
              <a:buNone/>
            </a:pPr>
            <a:r>
              <a:rPr lang="fr-FR" sz="2400" i="1"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rPr>
              <a:t>Avez-vous reçu un message suspect ces derniers </a:t>
            </a:r>
            <a:r>
              <a:rPr lang="fr-FR" sz="2400" i="1" dirty="0">
                <a:solidFill>
                  <a:srgbClr val="6B3F92"/>
                </a:solidFill>
                <a:latin typeface="Calibri" panose="020F0502020204030204" pitchFamily="34" charset="0"/>
                <a:cs typeface="Times New Roman" panose="02020603050405020304" pitchFamily="18" charset="0"/>
              </a:rPr>
              <a:t>mois ? Un courriel contenant une offre trop alléchante ou un SMS qui semblait provenir de votre banque ? Vous n'êtes pas le seul. Nous sommes inondés par un tsunami de messages suspects. Nous sommes souvent plus malins que les escrocs, mais leurs messages peuvent </a:t>
            </a:r>
            <a:r>
              <a:rPr lang="fr-FR" sz="2400" i="1"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rPr>
              <a:t>être si trompeurs que de nombreuses personnes se laissent prendre au piège.</a:t>
            </a:r>
            <a:endParaRPr lang="nl-BE" sz="2400" i="1" dirty="0">
              <a:solidFill>
                <a:srgbClr val="6B3F92"/>
              </a:solidFill>
              <a:effectLst/>
              <a:latin typeface="Calibri" panose="020F0502020204030204" pitchFamily="34" charset="0"/>
              <a:ea typeface="Calibri" panose="020F0502020204030204" pitchFamily="34" charset="0"/>
              <a:cs typeface="Times New Roman" panose="02020603050405020304" pitchFamily="18" charset="0"/>
            </a:endParaRPr>
          </a:p>
          <a:p>
            <a:endParaRPr lang="nl-BE" dirty="0"/>
          </a:p>
        </p:txBody>
      </p:sp>
    </p:spTree>
    <p:extLst>
      <p:ext uri="{BB962C8B-B14F-4D97-AF65-F5344CB8AC3E}">
        <p14:creationId xmlns:p14="http://schemas.microsoft.com/office/powerpoint/2010/main" val="123936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4" name="Rectangle 53">
            <a:extLst>
              <a:ext uri="{FF2B5EF4-FFF2-40B4-BE49-F238E27FC236}">
                <a16:creationId xmlns:a16="http://schemas.microsoft.com/office/drawing/2014/main" id="{1EE285D5-8110-4AE6-AF36-F83E457E17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40DB64A-3C35-4DF6-8195-9881FFF194AB}"/>
              </a:ext>
            </a:extLst>
          </p:cNvPr>
          <p:cNvSpPr>
            <a:spLocks noGrp="1"/>
          </p:cNvSpPr>
          <p:nvPr>
            <p:ph type="title"/>
          </p:nvPr>
        </p:nvSpPr>
        <p:spPr>
          <a:xfrm>
            <a:off x="629328" y="464408"/>
            <a:ext cx="4399872" cy="1642533"/>
          </a:xfrm>
        </p:spPr>
        <p:txBody>
          <a:bodyPr anchor="b">
            <a:normAutofit/>
          </a:bodyPr>
          <a:lstStyle/>
          <a:p>
            <a:r>
              <a:rPr lang="nl-BE" sz="5400"/>
              <a:t>Phishing?</a:t>
            </a:r>
            <a:br>
              <a:rPr lang="nl-BE" sz="5400"/>
            </a:br>
            <a:r>
              <a:rPr lang="nl-BE" sz="5400"/>
              <a:t>Késako?</a:t>
            </a:r>
          </a:p>
        </p:txBody>
      </p:sp>
      <p:sp>
        <p:nvSpPr>
          <p:cNvPr id="56"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9328" y="2457800"/>
            <a:ext cx="3877056" cy="18288"/>
          </a:xfrm>
          <a:custGeom>
            <a:avLst/>
            <a:gdLst>
              <a:gd name="connsiteX0" fmla="*/ 0 w 3877056"/>
              <a:gd name="connsiteY0" fmla="*/ 0 h 18288"/>
              <a:gd name="connsiteX1" fmla="*/ 723717 w 3877056"/>
              <a:gd name="connsiteY1" fmla="*/ 0 h 18288"/>
              <a:gd name="connsiteX2" fmla="*/ 1447434 w 3877056"/>
              <a:gd name="connsiteY2" fmla="*/ 0 h 18288"/>
              <a:gd name="connsiteX3" fmla="*/ 1977299 w 3877056"/>
              <a:gd name="connsiteY3" fmla="*/ 0 h 18288"/>
              <a:gd name="connsiteX4" fmla="*/ 2623475 w 3877056"/>
              <a:gd name="connsiteY4" fmla="*/ 0 h 18288"/>
              <a:gd name="connsiteX5" fmla="*/ 3192109 w 3877056"/>
              <a:gd name="connsiteY5" fmla="*/ 0 h 18288"/>
              <a:gd name="connsiteX6" fmla="*/ 3877056 w 3877056"/>
              <a:gd name="connsiteY6" fmla="*/ 0 h 18288"/>
              <a:gd name="connsiteX7" fmla="*/ 3877056 w 3877056"/>
              <a:gd name="connsiteY7" fmla="*/ 18288 h 18288"/>
              <a:gd name="connsiteX8" fmla="*/ 3230880 w 3877056"/>
              <a:gd name="connsiteY8" fmla="*/ 18288 h 18288"/>
              <a:gd name="connsiteX9" fmla="*/ 2662245 w 3877056"/>
              <a:gd name="connsiteY9" fmla="*/ 18288 h 18288"/>
              <a:gd name="connsiteX10" fmla="*/ 2016069 w 3877056"/>
              <a:gd name="connsiteY10" fmla="*/ 18288 h 18288"/>
              <a:gd name="connsiteX11" fmla="*/ 1408664 w 3877056"/>
              <a:gd name="connsiteY11" fmla="*/ 18288 h 18288"/>
              <a:gd name="connsiteX12" fmla="*/ 840029 w 3877056"/>
              <a:gd name="connsiteY12" fmla="*/ 18288 h 18288"/>
              <a:gd name="connsiteX13" fmla="*/ 0 w 3877056"/>
              <a:gd name="connsiteY13" fmla="*/ 18288 h 18288"/>
              <a:gd name="connsiteX14" fmla="*/ 0 w 3877056"/>
              <a:gd name="connsiteY1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77056" h="18288" fill="none" extrusionOk="0">
                <a:moveTo>
                  <a:pt x="0" y="0"/>
                </a:moveTo>
                <a:cubicBezTo>
                  <a:pt x="155902" y="14477"/>
                  <a:pt x="567164" y="18992"/>
                  <a:pt x="723717" y="0"/>
                </a:cubicBezTo>
                <a:cubicBezTo>
                  <a:pt x="880270" y="-18992"/>
                  <a:pt x="1230427" y="-33316"/>
                  <a:pt x="1447434" y="0"/>
                </a:cubicBezTo>
                <a:cubicBezTo>
                  <a:pt x="1664441" y="33316"/>
                  <a:pt x="1866557" y="5702"/>
                  <a:pt x="1977299" y="0"/>
                </a:cubicBezTo>
                <a:cubicBezTo>
                  <a:pt x="2088041" y="-5702"/>
                  <a:pt x="2302485" y="24099"/>
                  <a:pt x="2623475" y="0"/>
                </a:cubicBezTo>
                <a:cubicBezTo>
                  <a:pt x="2944465" y="-24099"/>
                  <a:pt x="2993399" y="-19795"/>
                  <a:pt x="3192109" y="0"/>
                </a:cubicBezTo>
                <a:cubicBezTo>
                  <a:pt x="3390819" y="19795"/>
                  <a:pt x="3581349" y="-26551"/>
                  <a:pt x="3877056" y="0"/>
                </a:cubicBezTo>
                <a:cubicBezTo>
                  <a:pt x="3877095" y="7328"/>
                  <a:pt x="3877675" y="9982"/>
                  <a:pt x="3877056" y="18288"/>
                </a:cubicBezTo>
                <a:cubicBezTo>
                  <a:pt x="3576596" y="42394"/>
                  <a:pt x="3502355" y="16962"/>
                  <a:pt x="3230880" y="18288"/>
                </a:cubicBezTo>
                <a:cubicBezTo>
                  <a:pt x="2959405" y="19614"/>
                  <a:pt x="2924948" y="18543"/>
                  <a:pt x="2662245" y="18288"/>
                </a:cubicBezTo>
                <a:cubicBezTo>
                  <a:pt x="2399543" y="18033"/>
                  <a:pt x="2231855" y="26028"/>
                  <a:pt x="2016069" y="18288"/>
                </a:cubicBezTo>
                <a:cubicBezTo>
                  <a:pt x="1800283" y="10548"/>
                  <a:pt x="1665927" y="755"/>
                  <a:pt x="1408664" y="18288"/>
                </a:cubicBezTo>
                <a:cubicBezTo>
                  <a:pt x="1151402" y="35821"/>
                  <a:pt x="1016899" y="28407"/>
                  <a:pt x="840029" y="18288"/>
                </a:cubicBezTo>
                <a:cubicBezTo>
                  <a:pt x="663160" y="8169"/>
                  <a:pt x="304031" y="-14425"/>
                  <a:pt x="0" y="18288"/>
                </a:cubicBezTo>
                <a:cubicBezTo>
                  <a:pt x="-593" y="9736"/>
                  <a:pt x="244" y="6610"/>
                  <a:pt x="0" y="0"/>
                </a:cubicBezTo>
                <a:close/>
              </a:path>
              <a:path w="3877056" h="18288" stroke="0" extrusionOk="0">
                <a:moveTo>
                  <a:pt x="0" y="0"/>
                </a:moveTo>
                <a:cubicBezTo>
                  <a:pt x="205869" y="28368"/>
                  <a:pt x="460328" y="6409"/>
                  <a:pt x="646176" y="0"/>
                </a:cubicBezTo>
                <a:cubicBezTo>
                  <a:pt x="832024" y="-6409"/>
                  <a:pt x="1043494" y="26447"/>
                  <a:pt x="1331123" y="0"/>
                </a:cubicBezTo>
                <a:cubicBezTo>
                  <a:pt x="1618752" y="-26447"/>
                  <a:pt x="1675797" y="-26969"/>
                  <a:pt x="1938528" y="0"/>
                </a:cubicBezTo>
                <a:cubicBezTo>
                  <a:pt x="2201259" y="26969"/>
                  <a:pt x="2439942" y="23453"/>
                  <a:pt x="2662245" y="0"/>
                </a:cubicBezTo>
                <a:cubicBezTo>
                  <a:pt x="2884548" y="-23453"/>
                  <a:pt x="3094562" y="-7899"/>
                  <a:pt x="3308421" y="0"/>
                </a:cubicBezTo>
                <a:cubicBezTo>
                  <a:pt x="3522280" y="7899"/>
                  <a:pt x="3615459" y="3066"/>
                  <a:pt x="3877056" y="0"/>
                </a:cubicBezTo>
                <a:cubicBezTo>
                  <a:pt x="3877383" y="8595"/>
                  <a:pt x="3876984" y="13110"/>
                  <a:pt x="3877056" y="18288"/>
                </a:cubicBezTo>
                <a:cubicBezTo>
                  <a:pt x="3624575" y="4903"/>
                  <a:pt x="3478089" y="20597"/>
                  <a:pt x="3230880" y="18288"/>
                </a:cubicBezTo>
                <a:cubicBezTo>
                  <a:pt x="2983671" y="15979"/>
                  <a:pt x="2743376" y="19903"/>
                  <a:pt x="2507163" y="18288"/>
                </a:cubicBezTo>
                <a:cubicBezTo>
                  <a:pt x="2270950" y="16673"/>
                  <a:pt x="1992617" y="19013"/>
                  <a:pt x="1822216" y="18288"/>
                </a:cubicBezTo>
                <a:cubicBezTo>
                  <a:pt x="1651815" y="17563"/>
                  <a:pt x="1370782" y="42338"/>
                  <a:pt x="1253581" y="18288"/>
                </a:cubicBezTo>
                <a:cubicBezTo>
                  <a:pt x="1136380" y="-5762"/>
                  <a:pt x="854528" y="8046"/>
                  <a:pt x="723717" y="18288"/>
                </a:cubicBezTo>
                <a:cubicBezTo>
                  <a:pt x="592906" y="28530"/>
                  <a:pt x="166343" y="24405"/>
                  <a:pt x="0" y="18288"/>
                </a:cubicBezTo>
                <a:cubicBezTo>
                  <a:pt x="822" y="10564"/>
                  <a:pt x="-23" y="457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448976505">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2">
            <a:extLst>
              <a:ext uri="{FF2B5EF4-FFF2-40B4-BE49-F238E27FC236}">
                <a16:creationId xmlns:a16="http://schemas.microsoft.com/office/drawing/2014/main" id="{4A086D81-1EBB-41C8-9B91-54C40F1D48A8}"/>
              </a:ext>
            </a:extLst>
          </p:cNvPr>
          <p:cNvSpPr>
            <a:spLocks noGrp="1"/>
          </p:cNvSpPr>
          <p:nvPr>
            <p:ph idx="1"/>
          </p:nvPr>
        </p:nvSpPr>
        <p:spPr>
          <a:xfrm>
            <a:off x="629489" y="2741264"/>
            <a:ext cx="4404039" cy="3386399"/>
          </a:xfrm>
        </p:spPr>
        <p:txBody>
          <a:bodyPr>
            <a:normAutofit/>
          </a:bodyPr>
          <a:lstStyle/>
          <a:p>
            <a:pPr marL="0" indent="0">
              <a:buNone/>
            </a:pPr>
            <a:r>
              <a:rPr lang="fr-FR" sz="2200">
                <a:effectLst/>
                <a:latin typeface="Arial" panose="020B0604020202020204" pitchFamily="34" charset="0"/>
                <a:ea typeface="Times New Roman" panose="02020603050405020304" pitchFamily="18" charset="0"/>
              </a:rPr>
              <a:t>Le phishing est une forme d'escroquerie en ligne par laquelle des fraudeurs vous envoient un faux message pour tenter de vous escroquer.</a:t>
            </a:r>
            <a:endParaRPr lang="en-US" sz="2200"/>
          </a:p>
        </p:txBody>
      </p:sp>
      <p:pic>
        <p:nvPicPr>
          <p:cNvPr id="34" name="Picture 33" descr="Icon&#10;&#10;Description automatically generated">
            <a:extLst>
              <a:ext uri="{FF2B5EF4-FFF2-40B4-BE49-F238E27FC236}">
                <a16:creationId xmlns:a16="http://schemas.microsoft.com/office/drawing/2014/main" id="{51C277CC-88A4-4DE4-84CF-618C338D298B}"/>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1158" r="-1" b="5701"/>
          <a:stretch/>
        </p:blipFill>
        <p:spPr>
          <a:xfrm>
            <a:off x="5376648" y="448967"/>
            <a:ext cx="2800021" cy="2607952"/>
          </a:xfrm>
          <a:custGeom>
            <a:avLst/>
            <a:gdLst/>
            <a:ahLst/>
            <a:cxnLst/>
            <a:rect l="l" t="t" r="r" b="b"/>
            <a:pathLst>
              <a:path w="2800021" h="2607952">
                <a:moveTo>
                  <a:pt x="1896921" y="1283"/>
                </a:moveTo>
                <a:cubicBezTo>
                  <a:pt x="1964079" y="3763"/>
                  <a:pt x="2031133" y="9836"/>
                  <a:pt x="2097856" y="19493"/>
                </a:cubicBezTo>
                <a:cubicBezTo>
                  <a:pt x="2197875" y="35580"/>
                  <a:pt x="2298741" y="25628"/>
                  <a:pt x="2399244" y="18812"/>
                </a:cubicBezTo>
                <a:cubicBezTo>
                  <a:pt x="2520913" y="10497"/>
                  <a:pt x="2642460" y="5999"/>
                  <a:pt x="2764369" y="19631"/>
                </a:cubicBezTo>
                <a:lnTo>
                  <a:pt x="2781331" y="20066"/>
                </a:lnTo>
                <a:lnTo>
                  <a:pt x="2771027" y="223244"/>
                </a:lnTo>
                <a:cubicBezTo>
                  <a:pt x="2770027" y="306498"/>
                  <a:pt x="2772785" y="389724"/>
                  <a:pt x="2780906" y="472842"/>
                </a:cubicBezTo>
                <a:cubicBezTo>
                  <a:pt x="2793852" y="625932"/>
                  <a:pt x="2795719" y="779623"/>
                  <a:pt x="2786483" y="932933"/>
                </a:cubicBezTo>
                <a:cubicBezTo>
                  <a:pt x="2780058" y="1071462"/>
                  <a:pt x="2764299" y="1209772"/>
                  <a:pt x="2777754" y="1348629"/>
                </a:cubicBezTo>
                <a:cubicBezTo>
                  <a:pt x="2782361" y="1396405"/>
                  <a:pt x="2793512" y="1443308"/>
                  <a:pt x="2796058" y="1491412"/>
                </a:cubicBezTo>
                <a:cubicBezTo>
                  <a:pt x="2808180" y="1716767"/>
                  <a:pt x="2789997" y="1941359"/>
                  <a:pt x="2775088" y="2165950"/>
                </a:cubicBezTo>
                <a:cubicBezTo>
                  <a:pt x="2769633" y="2247759"/>
                  <a:pt x="2762966" y="2329567"/>
                  <a:pt x="2777876" y="2411376"/>
                </a:cubicBezTo>
                <a:cubicBezTo>
                  <a:pt x="2783785" y="2445894"/>
                  <a:pt x="2787349" y="2480670"/>
                  <a:pt x="2788562" y="2515512"/>
                </a:cubicBezTo>
                <a:lnTo>
                  <a:pt x="2785862" y="2598193"/>
                </a:lnTo>
                <a:lnTo>
                  <a:pt x="2765823" y="2598670"/>
                </a:lnTo>
                <a:cubicBezTo>
                  <a:pt x="2658539" y="2600165"/>
                  <a:pt x="2550823" y="2613972"/>
                  <a:pt x="2444081" y="2598670"/>
                </a:cubicBezTo>
                <a:cubicBezTo>
                  <a:pt x="2255735" y="2573645"/>
                  <a:pt x="2065408" y="2570205"/>
                  <a:pt x="1876379" y="2588429"/>
                </a:cubicBezTo>
                <a:cubicBezTo>
                  <a:pt x="1663187" y="2606148"/>
                  <a:pt x="1449075" y="2607414"/>
                  <a:pt x="1235711" y="2592226"/>
                </a:cubicBezTo>
                <a:cubicBezTo>
                  <a:pt x="1077655" y="2581411"/>
                  <a:pt x="919274" y="2573358"/>
                  <a:pt x="760677" y="2583023"/>
                </a:cubicBezTo>
                <a:cubicBezTo>
                  <a:pt x="699945" y="2586819"/>
                  <a:pt x="640728" y="2603387"/>
                  <a:pt x="580211" y="2605228"/>
                </a:cubicBezTo>
                <a:cubicBezTo>
                  <a:pt x="409739" y="2610520"/>
                  <a:pt x="239309" y="2608104"/>
                  <a:pt x="68912" y="2597979"/>
                </a:cubicBezTo>
                <a:lnTo>
                  <a:pt x="9851" y="2595036"/>
                </a:lnTo>
                <a:lnTo>
                  <a:pt x="14918" y="2533474"/>
                </a:lnTo>
                <a:cubicBezTo>
                  <a:pt x="24226" y="2470964"/>
                  <a:pt x="33057" y="2409078"/>
                  <a:pt x="21123" y="2345943"/>
                </a:cubicBezTo>
                <a:cubicBezTo>
                  <a:pt x="15873" y="2318439"/>
                  <a:pt x="11935" y="2290684"/>
                  <a:pt x="9189" y="2262929"/>
                </a:cubicBezTo>
                <a:cubicBezTo>
                  <a:pt x="3723" y="2192068"/>
                  <a:pt x="5681" y="2120806"/>
                  <a:pt x="15036" y="2050394"/>
                </a:cubicBezTo>
                <a:cubicBezTo>
                  <a:pt x="23988" y="1968631"/>
                  <a:pt x="9428" y="1886367"/>
                  <a:pt x="21362" y="1804853"/>
                </a:cubicBezTo>
                <a:cubicBezTo>
                  <a:pt x="29835" y="1739206"/>
                  <a:pt x="30157" y="1672681"/>
                  <a:pt x="22317" y="1606945"/>
                </a:cubicBezTo>
                <a:cubicBezTo>
                  <a:pt x="8211" y="1482675"/>
                  <a:pt x="9093" y="1357041"/>
                  <a:pt x="24942" y="1233009"/>
                </a:cubicBezTo>
                <a:cubicBezTo>
                  <a:pt x="34728" y="1160621"/>
                  <a:pt x="40337" y="1086110"/>
                  <a:pt x="22794" y="1015097"/>
                </a:cubicBezTo>
                <a:cubicBezTo>
                  <a:pt x="-18498" y="848195"/>
                  <a:pt x="5610" y="681043"/>
                  <a:pt x="22794" y="515015"/>
                </a:cubicBezTo>
                <a:cubicBezTo>
                  <a:pt x="33236" y="425851"/>
                  <a:pt x="33475" y="335698"/>
                  <a:pt x="23510" y="246472"/>
                </a:cubicBezTo>
                <a:cubicBezTo>
                  <a:pt x="14667" y="180579"/>
                  <a:pt x="9392" y="114270"/>
                  <a:pt x="7698" y="47862"/>
                </a:cubicBezTo>
                <a:lnTo>
                  <a:pt x="8577" y="16981"/>
                </a:lnTo>
                <a:lnTo>
                  <a:pt x="105876" y="19483"/>
                </a:lnTo>
                <a:cubicBezTo>
                  <a:pt x="269744" y="18941"/>
                  <a:pt x="433357" y="6953"/>
                  <a:pt x="596356" y="8998"/>
                </a:cubicBezTo>
                <a:cubicBezTo>
                  <a:pt x="687063" y="10088"/>
                  <a:pt x="777528" y="30535"/>
                  <a:pt x="868476" y="26719"/>
                </a:cubicBezTo>
                <a:cubicBezTo>
                  <a:pt x="1144104" y="15541"/>
                  <a:pt x="1419853" y="19221"/>
                  <a:pt x="1695360" y="4635"/>
                </a:cubicBezTo>
                <a:cubicBezTo>
                  <a:pt x="1762501" y="-82"/>
                  <a:pt x="1829763" y="-1196"/>
                  <a:pt x="1896921" y="1283"/>
                </a:cubicBezTo>
                <a:close/>
              </a:path>
            </a:pathLst>
          </a:custGeom>
        </p:spPr>
      </p:pic>
      <p:pic>
        <p:nvPicPr>
          <p:cNvPr id="23" name="Picture 22" descr="Logo, icon&#10;&#10;Description automatically generated">
            <a:extLst>
              <a:ext uri="{FF2B5EF4-FFF2-40B4-BE49-F238E27FC236}">
                <a16:creationId xmlns:a16="http://schemas.microsoft.com/office/drawing/2014/main" id="{AA9E9910-CFD1-4D10-9843-11250F26729D}"/>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2660" r="4544" b="6"/>
          <a:stretch/>
        </p:blipFill>
        <p:spPr>
          <a:xfrm>
            <a:off x="5371395" y="3215684"/>
            <a:ext cx="2809123" cy="3034623"/>
          </a:xfrm>
          <a:custGeom>
            <a:avLst/>
            <a:gdLst/>
            <a:ahLst/>
            <a:cxnLst/>
            <a:rect l="l" t="t" r="r" b="b"/>
            <a:pathLst>
              <a:path w="2809123" h="3034623">
                <a:moveTo>
                  <a:pt x="909359" y="1412"/>
                </a:moveTo>
                <a:cubicBezTo>
                  <a:pt x="958144" y="-855"/>
                  <a:pt x="1007041" y="-392"/>
                  <a:pt x="1055844" y="2812"/>
                </a:cubicBezTo>
                <a:cubicBezTo>
                  <a:pt x="1188892" y="11671"/>
                  <a:pt x="1321724" y="23752"/>
                  <a:pt x="1455098" y="27433"/>
                </a:cubicBezTo>
                <a:cubicBezTo>
                  <a:pt x="1585007" y="30886"/>
                  <a:pt x="1714916" y="19724"/>
                  <a:pt x="1844174" y="11211"/>
                </a:cubicBezTo>
                <a:cubicBezTo>
                  <a:pt x="2032760" y="-1215"/>
                  <a:pt x="2221452" y="7644"/>
                  <a:pt x="2410145" y="15353"/>
                </a:cubicBezTo>
                <a:cubicBezTo>
                  <a:pt x="2481555" y="18287"/>
                  <a:pt x="2552964" y="17014"/>
                  <a:pt x="2624374" y="15060"/>
                </a:cubicBezTo>
                <a:lnTo>
                  <a:pt x="2784992" y="11774"/>
                </a:lnTo>
                <a:lnTo>
                  <a:pt x="2785432" y="38761"/>
                </a:lnTo>
                <a:cubicBezTo>
                  <a:pt x="2800584" y="206742"/>
                  <a:pt x="2808948" y="374831"/>
                  <a:pt x="2808827" y="543247"/>
                </a:cubicBezTo>
                <a:cubicBezTo>
                  <a:pt x="2810305" y="612173"/>
                  <a:pt x="2806257" y="681111"/>
                  <a:pt x="2796705" y="749514"/>
                </a:cubicBezTo>
                <a:cubicBezTo>
                  <a:pt x="2780583" y="847684"/>
                  <a:pt x="2768461" y="946836"/>
                  <a:pt x="2778522" y="1046533"/>
                </a:cubicBezTo>
                <a:cubicBezTo>
                  <a:pt x="2785553" y="1115252"/>
                  <a:pt x="2789675" y="1183862"/>
                  <a:pt x="2789432" y="1252908"/>
                </a:cubicBezTo>
                <a:cubicBezTo>
                  <a:pt x="2789432" y="1411618"/>
                  <a:pt x="2787978" y="1570434"/>
                  <a:pt x="2791008" y="1729144"/>
                </a:cubicBezTo>
                <a:cubicBezTo>
                  <a:pt x="2793675" y="1870399"/>
                  <a:pt x="2799493" y="2011110"/>
                  <a:pt x="2784826" y="2152475"/>
                </a:cubicBezTo>
                <a:cubicBezTo>
                  <a:pt x="2763249" y="2361141"/>
                  <a:pt x="2770159" y="2570898"/>
                  <a:pt x="2772704" y="2780218"/>
                </a:cubicBezTo>
                <a:lnTo>
                  <a:pt x="2785201" y="3024103"/>
                </a:lnTo>
                <a:lnTo>
                  <a:pt x="2729575" y="3019707"/>
                </a:lnTo>
                <a:cubicBezTo>
                  <a:pt x="2664468" y="3010397"/>
                  <a:pt x="2600011" y="3001566"/>
                  <a:pt x="2534253" y="3013501"/>
                </a:cubicBezTo>
                <a:cubicBezTo>
                  <a:pt x="2505606" y="3018752"/>
                  <a:pt x="2476698" y="3022690"/>
                  <a:pt x="2447790" y="3025435"/>
                </a:cubicBezTo>
                <a:cubicBezTo>
                  <a:pt x="2373985" y="3030901"/>
                  <a:pt x="2299762" y="3028945"/>
                  <a:pt x="2226426" y="3019587"/>
                </a:cubicBezTo>
                <a:cubicBezTo>
                  <a:pt x="2141266" y="3010636"/>
                  <a:pt x="2055584" y="3025196"/>
                  <a:pt x="1970684" y="3013262"/>
                </a:cubicBezTo>
                <a:cubicBezTo>
                  <a:pt x="1902309" y="3004788"/>
                  <a:pt x="1833021" y="3004466"/>
                  <a:pt x="1764554" y="3012307"/>
                </a:cubicBezTo>
                <a:cubicBezTo>
                  <a:pt x="1635120" y="3026413"/>
                  <a:pt x="1504268" y="3025530"/>
                  <a:pt x="1375082" y="3009682"/>
                </a:cubicBezTo>
                <a:cubicBezTo>
                  <a:pt x="1299687" y="2999895"/>
                  <a:pt x="1222081" y="2994286"/>
                  <a:pt x="1148118" y="3011830"/>
                </a:cubicBezTo>
                <a:cubicBezTo>
                  <a:pt x="974281" y="3053123"/>
                  <a:pt x="800184" y="3029015"/>
                  <a:pt x="627259" y="3011830"/>
                </a:cubicBezTo>
                <a:cubicBezTo>
                  <a:pt x="534391" y="3001387"/>
                  <a:pt x="440493" y="3001148"/>
                  <a:pt x="347559" y="3011113"/>
                </a:cubicBezTo>
                <a:cubicBezTo>
                  <a:pt x="278929" y="3019957"/>
                  <a:pt x="209866" y="3025232"/>
                  <a:pt x="140699" y="3026927"/>
                </a:cubicBezTo>
                <a:lnTo>
                  <a:pt x="44501" y="3024299"/>
                </a:lnTo>
                <a:lnTo>
                  <a:pt x="26973" y="2893528"/>
                </a:lnTo>
                <a:cubicBezTo>
                  <a:pt x="-4174" y="2764506"/>
                  <a:pt x="-10619" y="2635110"/>
                  <a:pt x="19693" y="2504963"/>
                </a:cubicBezTo>
                <a:cubicBezTo>
                  <a:pt x="48311" y="2384006"/>
                  <a:pt x="46914" y="2257385"/>
                  <a:pt x="15637" y="2137152"/>
                </a:cubicBezTo>
                <a:cubicBezTo>
                  <a:pt x="8714" y="2106022"/>
                  <a:pt x="4478" y="2074304"/>
                  <a:pt x="2986" y="2042386"/>
                </a:cubicBezTo>
                <a:cubicBezTo>
                  <a:pt x="-6442" y="1925867"/>
                  <a:pt x="9430" y="1810973"/>
                  <a:pt x="22676" y="1695829"/>
                </a:cubicBezTo>
                <a:cubicBezTo>
                  <a:pt x="31508" y="1622442"/>
                  <a:pt x="44993" y="1548304"/>
                  <a:pt x="22676" y="1475668"/>
                </a:cubicBezTo>
                <a:cubicBezTo>
                  <a:pt x="7389" y="1425047"/>
                  <a:pt x="3989" y="1371313"/>
                  <a:pt x="12773" y="1319017"/>
                </a:cubicBezTo>
                <a:cubicBezTo>
                  <a:pt x="27582" y="1226202"/>
                  <a:pt x="30672" y="1131749"/>
                  <a:pt x="21961" y="1038096"/>
                </a:cubicBezTo>
                <a:cubicBezTo>
                  <a:pt x="16209" y="976348"/>
                  <a:pt x="17092" y="914112"/>
                  <a:pt x="24587" y="852564"/>
                </a:cubicBezTo>
                <a:cubicBezTo>
                  <a:pt x="34491" y="769801"/>
                  <a:pt x="49886" y="685536"/>
                  <a:pt x="31150" y="602524"/>
                </a:cubicBezTo>
                <a:cubicBezTo>
                  <a:pt x="1315" y="470626"/>
                  <a:pt x="7282" y="338854"/>
                  <a:pt x="19217" y="205958"/>
                </a:cubicBezTo>
                <a:cubicBezTo>
                  <a:pt x="23692" y="156512"/>
                  <a:pt x="28406" y="106785"/>
                  <a:pt x="29763" y="56918"/>
                </a:cubicBezTo>
                <a:lnTo>
                  <a:pt x="29335" y="22484"/>
                </a:lnTo>
                <a:lnTo>
                  <a:pt x="182423" y="11326"/>
                </a:lnTo>
                <a:cubicBezTo>
                  <a:pt x="307134" y="-180"/>
                  <a:pt x="431415" y="11326"/>
                  <a:pt x="556126" y="18689"/>
                </a:cubicBezTo>
                <a:cubicBezTo>
                  <a:pt x="625195" y="22602"/>
                  <a:pt x="694588" y="27319"/>
                  <a:pt x="763549" y="16388"/>
                </a:cubicBezTo>
                <a:cubicBezTo>
                  <a:pt x="811902" y="8674"/>
                  <a:pt x="860574" y="3678"/>
                  <a:pt x="909359" y="1412"/>
                </a:cubicBezTo>
                <a:close/>
              </a:path>
            </a:pathLst>
          </a:custGeom>
        </p:spPr>
      </p:pic>
      <p:pic>
        <p:nvPicPr>
          <p:cNvPr id="20" name="Picture 19" descr="Icon&#10;&#10;Description automatically generated">
            <a:extLst>
              <a:ext uri="{FF2B5EF4-FFF2-40B4-BE49-F238E27FC236}">
                <a16:creationId xmlns:a16="http://schemas.microsoft.com/office/drawing/2014/main" id="{4C7C34D0-209A-41C2-BE4F-DABE481FFCF2}"/>
              </a:ext>
            </a:extLst>
          </p:cNvPr>
          <p:cNvPicPr>
            <a:picLocks noChangeAspect="1"/>
          </p:cNvPicPr>
          <p:nvPr/>
        </p:nvPicPr>
        <p:blipFill rotWithShape="1">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rcRect l="1350" r="1510" b="-4"/>
          <a:stretch/>
        </p:blipFill>
        <p:spPr>
          <a:xfrm>
            <a:off x="8344949" y="453323"/>
            <a:ext cx="3451906" cy="3553662"/>
          </a:xfrm>
          <a:custGeom>
            <a:avLst/>
            <a:gdLst/>
            <a:ahLst/>
            <a:cxnLst/>
            <a:rect l="l" t="t" r="r" b="b"/>
            <a:pathLst>
              <a:path w="3451906" h="3553662">
                <a:moveTo>
                  <a:pt x="723689" y="906"/>
                </a:moveTo>
                <a:cubicBezTo>
                  <a:pt x="772066" y="2729"/>
                  <a:pt x="820443" y="7023"/>
                  <a:pt x="868820" y="11181"/>
                </a:cubicBezTo>
                <a:cubicBezTo>
                  <a:pt x="1039107" y="26039"/>
                  <a:pt x="1209273" y="19359"/>
                  <a:pt x="1379198" y="8454"/>
                </a:cubicBezTo>
                <a:cubicBezTo>
                  <a:pt x="1496186" y="1474"/>
                  <a:pt x="1613486" y="5305"/>
                  <a:pt x="1729930" y="19904"/>
                </a:cubicBezTo>
                <a:lnTo>
                  <a:pt x="1770732" y="22354"/>
                </a:lnTo>
                <a:lnTo>
                  <a:pt x="1793470" y="25525"/>
                </a:lnTo>
                <a:lnTo>
                  <a:pt x="1895014" y="29765"/>
                </a:lnTo>
                <a:lnTo>
                  <a:pt x="1895984" y="30265"/>
                </a:lnTo>
                <a:lnTo>
                  <a:pt x="1908078" y="30265"/>
                </a:lnTo>
                <a:lnTo>
                  <a:pt x="1909048" y="29667"/>
                </a:lnTo>
                <a:lnTo>
                  <a:pt x="2008240" y="25525"/>
                </a:lnTo>
                <a:lnTo>
                  <a:pt x="2081672" y="15283"/>
                </a:lnTo>
                <a:lnTo>
                  <a:pt x="2184918" y="9562"/>
                </a:lnTo>
                <a:cubicBezTo>
                  <a:pt x="2268544" y="8356"/>
                  <a:pt x="2352209" y="10573"/>
                  <a:pt x="2435750" y="16224"/>
                </a:cubicBezTo>
                <a:cubicBezTo>
                  <a:pt x="2589588" y="24540"/>
                  <a:pt x="2743185" y="15952"/>
                  <a:pt x="2896904" y="5864"/>
                </a:cubicBezTo>
                <a:cubicBezTo>
                  <a:pt x="2988276" y="-133"/>
                  <a:pt x="3079618" y="1639"/>
                  <a:pt x="3170959" y="5268"/>
                </a:cubicBezTo>
                <a:lnTo>
                  <a:pt x="3437940" y="15543"/>
                </a:lnTo>
                <a:lnTo>
                  <a:pt x="3440062" y="77084"/>
                </a:lnTo>
                <a:cubicBezTo>
                  <a:pt x="3439759" y="207598"/>
                  <a:pt x="3426999" y="337557"/>
                  <a:pt x="3419542" y="467764"/>
                </a:cubicBezTo>
                <a:cubicBezTo>
                  <a:pt x="3416314" y="527314"/>
                  <a:pt x="3411472" y="587156"/>
                  <a:pt x="3410666" y="646723"/>
                </a:cubicBezTo>
                <a:cubicBezTo>
                  <a:pt x="3409858" y="706293"/>
                  <a:pt x="3413086" y="765586"/>
                  <a:pt x="3425999" y="824040"/>
                </a:cubicBezTo>
                <a:cubicBezTo>
                  <a:pt x="3458153" y="973974"/>
                  <a:pt x="3447305" y="1120693"/>
                  <a:pt x="3425999" y="1269168"/>
                </a:cubicBezTo>
                <a:cubicBezTo>
                  <a:pt x="3415281" y="1344279"/>
                  <a:pt x="3402111" y="1421878"/>
                  <a:pt x="3425353" y="1494944"/>
                </a:cubicBezTo>
                <a:cubicBezTo>
                  <a:pt x="3464867" y="1616236"/>
                  <a:pt x="3452342" y="1736506"/>
                  <a:pt x="3438266" y="1858381"/>
                </a:cubicBezTo>
                <a:cubicBezTo>
                  <a:pt x="3429228" y="1937294"/>
                  <a:pt x="3419930" y="2017084"/>
                  <a:pt x="3430518" y="2095996"/>
                </a:cubicBezTo>
                <a:cubicBezTo>
                  <a:pt x="3446660" y="2216411"/>
                  <a:pt x="3439170" y="2335949"/>
                  <a:pt x="3431293" y="2456072"/>
                </a:cubicBezTo>
                <a:cubicBezTo>
                  <a:pt x="3426129" y="2537469"/>
                  <a:pt x="3413086" y="2619889"/>
                  <a:pt x="3430002" y="2700556"/>
                </a:cubicBezTo>
                <a:cubicBezTo>
                  <a:pt x="3441812" y="2765790"/>
                  <a:pt x="3444254" y="2832749"/>
                  <a:pt x="3437233" y="2898861"/>
                </a:cubicBezTo>
                <a:cubicBezTo>
                  <a:pt x="3429485" y="3003493"/>
                  <a:pt x="3415798" y="3108125"/>
                  <a:pt x="3435297" y="3213050"/>
                </a:cubicBezTo>
                <a:cubicBezTo>
                  <a:pt x="3445497" y="3268582"/>
                  <a:pt x="3441754" y="3324843"/>
                  <a:pt x="3438137" y="3380812"/>
                </a:cubicBezTo>
                <a:lnTo>
                  <a:pt x="3429447" y="3533975"/>
                </a:lnTo>
                <a:lnTo>
                  <a:pt x="3428457" y="3533971"/>
                </a:lnTo>
                <a:cubicBezTo>
                  <a:pt x="3362736" y="3534214"/>
                  <a:pt x="3297429" y="3530092"/>
                  <a:pt x="3232020" y="3523062"/>
                </a:cubicBezTo>
                <a:cubicBezTo>
                  <a:pt x="3137124" y="3513000"/>
                  <a:pt x="3042746" y="3525122"/>
                  <a:pt x="2949304" y="3541245"/>
                </a:cubicBezTo>
                <a:cubicBezTo>
                  <a:pt x="2884196" y="3550796"/>
                  <a:pt x="2818577" y="3554844"/>
                  <a:pt x="2752970" y="3553366"/>
                </a:cubicBezTo>
                <a:cubicBezTo>
                  <a:pt x="2592664" y="3553487"/>
                  <a:pt x="2432670" y="3545124"/>
                  <a:pt x="2272778" y="3529971"/>
                </a:cubicBezTo>
                <a:cubicBezTo>
                  <a:pt x="2213920" y="3526298"/>
                  <a:pt x="2154916" y="3527959"/>
                  <a:pt x="2096275" y="3534941"/>
                </a:cubicBezTo>
                <a:cubicBezTo>
                  <a:pt x="2030066" y="3541923"/>
                  <a:pt x="1963369" y="3539486"/>
                  <a:pt x="1897658" y="3527668"/>
                </a:cubicBezTo>
                <a:cubicBezTo>
                  <a:pt x="1858723" y="3520213"/>
                  <a:pt x="1819789" y="3518153"/>
                  <a:pt x="1780854" y="3518637"/>
                </a:cubicBezTo>
                <a:cubicBezTo>
                  <a:pt x="1741920" y="3519123"/>
                  <a:pt x="1702985" y="3522153"/>
                  <a:pt x="1664051" y="3524880"/>
                </a:cubicBezTo>
                <a:cubicBezTo>
                  <a:pt x="1450275" y="3539790"/>
                  <a:pt x="1236498" y="3557973"/>
                  <a:pt x="1021996" y="3545850"/>
                </a:cubicBezTo>
                <a:cubicBezTo>
                  <a:pt x="976208" y="3543304"/>
                  <a:pt x="931564" y="3532154"/>
                  <a:pt x="886089" y="3527546"/>
                </a:cubicBezTo>
                <a:cubicBezTo>
                  <a:pt x="753918" y="3514091"/>
                  <a:pt x="622269" y="3529851"/>
                  <a:pt x="490410" y="3536275"/>
                </a:cubicBezTo>
                <a:cubicBezTo>
                  <a:pt x="344484" y="3545511"/>
                  <a:pt x="198194" y="3543645"/>
                  <a:pt x="52476" y="3530699"/>
                </a:cubicBezTo>
                <a:lnTo>
                  <a:pt x="16096" y="3528137"/>
                </a:lnTo>
                <a:lnTo>
                  <a:pt x="13820" y="3457111"/>
                </a:lnTo>
                <a:cubicBezTo>
                  <a:pt x="6425" y="3369848"/>
                  <a:pt x="-1454" y="3282586"/>
                  <a:pt x="8728" y="3195323"/>
                </a:cubicBezTo>
                <a:cubicBezTo>
                  <a:pt x="18037" y="3120746"/>
                  <a:pt x="19541" y="3045559"/>
                  <a:pt x="13214" y="2970732"/>
                </a:cubicBezTo>
                <a:cubicBezTo>
                  <a:pt x="6911" y="2888880"/>
                  <a:pt x="6911" y="2806721"/>
                  <a:pt x="13214" y="2724870"/>
                </a:cubicBezTo>
                <a:cubicBezTo>
                  <a:pt x="18062" y="2646442"/>
                  <a:pt x="26184" y="2567797"/>
                  <a:pt x="17457" y="2489589"/>
                </a:cubicBezTo>
                <a:cubicBezTo>
                  <a:pt x="5335" y="2379639"/>
                  <a:pt x="9335" y="2270015"/>
                  <a:pt x="16729" y="2160282"/>
                </a:cubicBezTo>
                <a:cubicBezTo>
                  <a:pt x="22790" y="2069639"/>
                  <a:pt x="31640" y="1978667"/>
                  <a:pt x="17335" y="1888460"/>
                </a:cubicBezTo>
                <a:cubicBezTo>
                  <a:pt x="159" y="1768104"/>
                  <a:pt x="-4267" y="1646557"/>
                  <a:pt x="4122" y="1525448"/>
                </a:cubicBezTo>
                <a:cubicBezTo>
                  <a:pt x="17093" y="1276969"/>
                  <a:pt x="13820" y="1028271"/>
                  <a:pt x="23760" y="779682"/>
                </a:cubicBezTo>
                <a:cubicBezTo>
                  <a:pt x="27153" y="697655"/>
                  <a:pt x="8971" y="616065"/>
                  <a:pt x="8002" y="534256"/>
                </a:cubicBezTo>
                <a:cubicBezTo>
                  <a:pt x="6790" y="436250"/>
                  <a:pt x="11124" y="337998"/>
                  <a:pt x="14291" y="239596"/>
                </a:cubicBezTo>
                <a:lnTo>
                  <a:pt x="13744" y="13183"/>
                </a:lnTo>
                <a:lnTo>
                  <a:pt x="56934" y="10499"/>
                </a:lnTo>
                <a:cubicBezTo>
                  <a:pt x="147688" y="3411"/>
                  <a:pt x="238784" y="3411"/>
                  <a:pt x="329538" y="10499"/>
                </a:cubicBezTo>
                <a:cubicBezTo>
                  <a:pt x="412505" y="17614"/>
                  <a:pt x="495870" y="15924"/>
                  <a:pt x="578558" y="5455"/>
                </a:cubicBezTo>
                <a:cubicBezTo>
                  <a:pt x="626936" y="-270"/>
                  <a:pt x="675313" y="-917"/>
                  <a:pt x="723689" y="906"/>
                </a:cubicBezTo>
                <a:close/>
              </a:path>
            </a:pathLst>
          </a:custGeom>
        </p:spPr>
      </p:pic>
      <p:pic>
        <p:nvPicPr>
          <p:cNvPr id="29" name="Picture 28" descr="Icon&#10;&#10;Description automatically generated">
            <a:extLst>
              <a:ext uri="{FF2B5EF4-FFF2-40B4-BE49-F238E27FC236}">
                <a16:creationId xmlns:a16="http://schemas.microsoft.com/office/drawing/2014/main" id="{B4683A41-F8BA-48A1-86C4-8FE38A3D916E}"/>
              </a:ext>
            </a:extLst>
          </p:cNvPr>
          <p:cNvPicPr>
            <a:picLocks noChangeAspect="1"/>
          </p:cNvPicPr>
          <p:nvPr/>
        </p:nvPicPr>
        <p:blipFill rotWithShape="1">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rcRect t="21593" r="1" b="25317"/>
          <a:stretch/>
        </p:blipFill>
        <p:spPr>
          <a:xfrm>
            <a:off x="8350554" y="4171427"/>
            <a:ext cx="3434858" cy="2084130"/>
          </a:xfrm>
          <a:custGeom>
            <a:avLst/>
            <a:gdLst/>
            <a:ahLst/>
            <a:cxnLst/>
            <a:rect l="l" t="t" r="r" b="b"/>
            <a:pathLst>
              <a:path w="3434858" h="2084130">
                <a:moveTo>
                  <a:pt x="1225971" y="1141"/>
                </a:moveTo>
                <a:cubicBezTo>
                  <a:pt x="1283624" y="3345"/>
                  <a:pt x="1341187" y="8746"/>
                  <a:pt x="1398467" y="17334"/>
                </a:cubicBezTo>
                <a:cubicBezTo>
                  <a:pt x="1484331" y="31639"/>
                  <a:pt x="1570921" y="22789"/>
                  <a:pt x="1657200" y="16728"/>
                </a:cubicBezTo>
                <a:cubicBezTo>
                  <a:pt x="1761649" y="9334"/>
                  <a:pt x="1865993" y="5334"/>
                  <a:pt x="1970648" y="17456"/>
                </a:cubicBezTo>
                <a:cubicBezTo>
                  <a:pt x="2045091" y="26183"/>
                  <a:pt x="2119948" y="18061"/>
                  <a:pt x="2194600" y="13213"/>
                </a:cubicBezTo>
                <a:cubicBezTo>
                  <a:pt x="2272509" y="6910"/>
                  <a:pt x="2350711" y="6910"/>
                  <a:pt x="2428622" y="13213"/>
                </a:cubicBezTo>
                <a:cubicBezTo>
                  <a:pt x="2499846" y="19540"/>
                  <a:pt x="2571412" y="18037"/>
                  <a:pt x="2642398" y="8727"/>
                </a:cubicBezTo>
                <a:cubicBezTo>
                  <a:pt x="2725458" y="-1455"/>
                  <a:pt x="2808518" y="6424"/>
                  <a:pt x="2891579" y="13819"/>
                </a:cubicBezTo>
                <a:cubicBezTo>
                  <a:pt x="3037765" y="27031"/>
                  <a:pt x="3183847" y="21092"/>
                  <a:pt x="3329721" y="11394"/>
                </a:cubicBezTo>
                <a:lnTo>
                  <a:pt x="3422995" y="10092"/>
                </a:lnTo>
                <a:lnTo>
                  <a:pt x="3423106" y="30386"/>
                </a:lnTo>
                <a:cubicBezTo>
                  <a:pt x="3435867" y="237971"/>
                  <a:pt x="3438238" y="446198"/>
                  <a:pt x="3430208" y="654090"/>
                </a:cubicBezTo>
                <a:cubicBezTo>
                  <a:pt x="3423106" y="827990"/>
                  <a:pt x="3429304" y="1002474"/>
                  <a:pt x="3417295" y="1176228"/>
                </a:cubicBezTo>
                <a:cubicBezTo>
                  <a:pt x="3411355" y="1261425"/>
                  <a:pt x="3404770" y="1348083"/>
                  <a:pt x="3419490" y="1431526"/>
                </a:cubicBezTo>
                <a:cubicBezTo>
                  <a:pt x="3444413" y="1572253"/>
                  <a:pt x="3430724" y="1710643"/>
                  <a:pt x="3415229" y="1849910"/>
                </a:cubicBezTo>
                <a:cubicBezTo>
                  <a:pt x="3410101" y="1894678"/>
                  <a:pt x="3408864" y="1939801"/>
                  <a:pt x="3411481" y="1984635"/>
                </a:cubicBezTo>
                <a:lnTo>
                  <a:pt x="3420281" y="2045052"/>
                </a:lnTo>
                <a:lnTo>
                  <a:pt x="3334389" y="2032837"/>
                </a:lnTo>
                <a:cubicBezTo>
                  <a:pt x="3297879" y="2029644"/>
                  <a:pt x="3261227" y="2028419"/>
                  <a:pt x="3224622" y="2029160"/>
                </a:cubicBezTo>
                <a:cubicBezTo>
                  <a:pt x="3151412" y="2030641"/>
                  <a:pt x="3078391" y="2039983"/>
                  <a:pt x="3007079" y="2057157"/>
                </a:cubicBezTo>
                <a:cubicBezTo>
                  <a:pt x="2872697" y="2088306"/>
                  <a:pt x="2737925" y="2094750"/>
                  <a:pt x="2602371" y="2064436"/>
                </a:cubicBezTo>
                <a:cubicBezTo>
                  <a:pt x="2476389" y="2035818"/>
                  <a:pt x="2344507" y="2037215"/>
                  <a:pt x="2219280" y="2068494"/>
                </a:cubicBezTo>
                <a:cubicBezTo>
                  <a:pt x="2186857" y="2075416"/>
                  <a:pt x="2153821" y="2079653"/>
                  <a:pt x="2120577" y="2081145"/>
                </a:cubicBezTo>
                <a:cubicBezTo>
                  <a:pt x="1999217" y="2090573"/>
                  <a:pt x="1879549" y="2074701"/>
                  <a:pt x="1759622" y="2061453"/>
                </a:cubicBezTo>
                <a:cubicBezTo>
                  <a:pt x="1683186" y="2052622"/>
                  <a:pt x="1605969" y="2039136"/>
                  <a:pt x="1530313" y="2061453"/>
                </a:cubicBezTo>
                <a:cubicBezTo>
                  <a:pt x="1477590" y="2076742"/>
                  <a:pt x="1421623" y="2080142"/>
                  <a:pt x="1367155" y="2071358"/>
                </a:cubicBezTo>
                <a:cubicBezTo>
                  <a:pt x="1270484" y="2056548"/>
                  <a:pt x="1172107" y="2053457"/>
                  <a:pt x="1074563" y="2062169"/>
                </a:cubicBezTo>
                <a:cubicBezTo>
                  <a:pt x="1010251" y="2067921"/>
                  <a:pt x="945429" y="2067038"/>
                  <a:pt x="881325" y="2059543"/>
                </a:cubicBezTo>
                <a:cubicBezTo>
                  <a:pt x="795121" y="2049639"/>
                  <a:pt x="707357" y="2034243"/>
                  <a:pt x="620895" y="2052980"/>
                </a:cubicBezTo>
                <a:cubicBezTo>
                  <a:pt x="483518" y="2082816"/>
                  <a:pt x="346272" y="2076848"/>
                  <a:pt x="207854" y="2064914"/>
                </a:cubicBezTo>
                <a:cubicBezTo>
                  <a:pt x="156354" y="2060439"/>
                  <a:pt x="104562" y="2055725"/>
                  <a:pt x="52622" y="2054367"/>
                </a:cubicBezTo>
                <a:lnTo>
                  <a:pt x="12047" y="2054851"/>
                </a:lnTo>
                <a:lnTo>
                  <a:pt x="2957" y="1815310"/>
                </a:lnTo>
                <a:cubicBezTo>
                  <a:pt x="-270" y="1732929"/>
                  <a:pt x="-1846" y="1650548"/>
                  <a:pt x="3487" y="1568139"/>
                </a:cubicBezTo>
                <a:cubicBezTo>
                  <a:pt x="12457" y="1429500"/>
                  <a:pt x="20094" y="1290971"/>
                  <a:pt x="12700" y="1152224"/>
                </a:cubicBezTo>
                <a:cubicBezTo>
                  <a:pt x="7675" y="1076879"/>
                  <a:pt x="5703" y="1001421"/>
                  <a:pt x="6775" y="925999"/>
                </a:cubicBezTo>
                <a:lnTo>
                  <a:pt x="11863" y="832882"/>
                </a:lnTo>
                <a:lnTo>
                  <a:pt x="20970" y="766654"/>
                </a:lnTo>
                <a:lnTo>
                  <a:pt x="24654" y="677192"/>
                </a:lnTo>
                <a:lnTo>
                  <a:pt x="25185" y="676317"/>
                </a:lnTo>
                <a:lnTo>
                  <a:pt x="25185" y="665409"/>
                </a:lnTo>
                <a:lnTo>
                  <a:pt x="24741" y="664535"/>
                </a:lnTo>
                <a:lnTo>
                  <a:pt x="20970" y="572951"/>
                </a:lnTo>
                <a:lnTo>
                  <a:pt x="18150" y="552445"/>
                </a:lnTo>
                <a:lnTo>
                  <a:pt x="15972" y="515645"/>
                </a:lnTo>
                <a:cubicBezTo>
                  <a:pt x="2990" y="410624"/>
                  <a:pt x="-416" y="304831"/>
                  <a:pt x="5790" y="199319"/>
                </a:cubicBezTo>
                <a:lnTo>
                  <a:pt x="13901" y="9025"/>
                </a:lnTo>
                <a:lnTo>
                  <a:pt x="109477" y="8001"/>
                </a:lnTo>
                <a:cubicBezTo>
                  <a:pt x="187346" y="8970"/>
                  <a:pt x="265007" y="27152"/>
                  <a:pt x="343084" y="23759"/>
                </a:cubicBezTo>
                <a:cubicBezTo>
                  <a:pt x="579702" y="13819"/>
                  <a:pt x="816423" y="17092"/>
                  <a:pt x="1052937" y="4121"/>
                </a:cubicBezTo>
                <a:cubicBezTo>
                  <a:pt x="1110576" y="-73"/>
                  <a:pt x="1168318" y="-1064"/>
                  <a:pt x="1225971" y="1141"/>
                </a:cubicBezTo>
                <a:close/>
              </a:path>
            </a:pathLst>
          </a:custGeom>
        </p:spPr>
      </p:pic>
    </p:spTree>
    <p:extLst>
      <p:ext uri="{BB962C8B-B14F-4D97-AF65-F5344CB8AC3E}">
        <p14:creationId xmlns:p14="http://schemas.microsoft.com/office/powerpoint/2010/main" val="22197785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DB64A-3C35-4DF6-8195-9881FFF194AB}"/>
              </a:ext>
            </a:extLst>
          </p:cNvPr>
          <p:cNvSpPr>
            <a:spLocks noGrp="1"/>
          </p:cNvSpPr>
          <p:nvPr>
            <p:ph type="title"/>
          </p:nvPr>
        </p:nvSpPr>
        <p:spPr/>
        <p:txBody>
          <a:bodyPr/>
          <a:lstStyle/>
          <a:p>
            <a:r>
              <a:rPr lang="nl-BE" dirty="0"/>
              <a:t>Le </a:t>
            </a:r>
            <a:r>
              <a:rPr lang="nl-BE" dirty="0" err="1"/>
              <a:t>phishing</a:t>
            </a:r>
            <a:r>
              <a:rPr lang="nl-BE" dirty="0"/>
              <a:t> ? </a:t>
            </a:r>
            <a:r>
              <a:rPr lang="nl-BE" dirty="0" err="1"/>
              <a:t>Késako</a:t>
            </a:r>
            <a:r>
              <a:rPr lang="nl-BE" dirty="0"/>
              <a:t> ?</a:t>
            </a:r>
          </a:p>
        </p:txBody>
      </p:sp>
      <p:sp>
        <p:nvSpPr>
          <p:cNvPr id="3" name="Content Placeholder 2">
            <a:extLst>
              <a:ext uri="{FF2B5EF4-FFF2-40B4-BE49-F238E27FC236}">
                <a16:creationId xmlns:a16="http://schemas.microsoft.com/office/drawing/2014/main" id="{61FFDCD6-8E19-42D9-A526-6E4BC7E9E91D}"/>
              </a:ext>
            </a:extLst>
          </p:cNvPr>
          <p:cNvSpPr>
            <a:spLocks noGrp="1"/>
          </p:cNvSpPr>
          <p:nvPr>
            <p:ph idx="1"/>
          </p:nvPr>
        </p:nvSpPr>
        <p:spPr>
          <a:xfrm>
            <a:off x="838200" y="1709387"/>
            <a:ext cx="10515600" cy="4351338"/>
          </a:xfrm>
        </p:spPr>
        <p:txBody>
          <a:bodyPr>
            <a:normAutofit/>
          </a:bodyPr>
          <a:lstStyle/>
          <a:p>
            <a:r>
              <a:rPr lang="nl-BE" dirty="0"/>
              <a:t>Des </a:t>
            </a:r>
            <a:r>
              <a:rPr lang="nl-BE" dirty="0" err="1"/>
              <a:t>cybercriminels</a:t>
            </a:r>
            <a:r>
              <a:rPr lang="nl-BE" dirty="0"/>
              <a:t> </a:t>
            </a:r>
            <a:r>
              <a:rPr lang="nl-BE" dirty="0" err="1"/>
              <a:t>tentent</a:t>
            </a:r>
            <a:r>
              <a:rPr lang="nl-BE" dirty="0"/>
              <a:t> </a:t>
            </a:r>
            <a:r>
              <a:rPr lang="nl-BE" dirty="0" err="1"/>
              <a:t>d’accéder</a:t>
            </a:r>
            <a:r>
              <a:rPr lang="nl-BE" dirty="0"/>
              <a:t> à vos </a:t>
            </a:r>
            <a:r>
              <a:rPr lang="nl-BE" dirty="0" err="1"/>
              <a:t>données</a:t>
            </a:r>
            <a:r>
              <a:rPr lang="nl-BE" dirty="0"/>
              <a:t>, </a:t>
            </a:r>
            <a:r>
              <a:rPr lang="nl-BE" dirty="0" err="1"/>
              <a:t>voire</a:t>
            </a:r>
            <a:r>
              <a:rPr lang="nl-BE" dirty="0"/>
              <a:t> à </a:t>
            </a:r>
            <a:r>
              <a:rPr lang="nl-BE" dirty="0" err="1"/>
              <a:t>votre</a:t>
            </a:r>
            <a:r>
              <a:rPr lang="nl-BE" dirty="0"/>
              <a:t> </a:t>
            </a:r>
            <a:r>
              <a:rPr lang="nl-BE" dirty="0" err="1"/>
              <a:t>appareil</a:t>
            </a:r>
            <a:endParaRPr lang="nl-BE" dirty="0"/>
          </a:p>
          <a:p>
            <a:r>
              <a:rPr lang="nl-BE" dirty="0"/>
              <a:t>Et </a:t>
            </a:r>
            <a:r>
              <a:rPr lang="nl-BE" dirty="0" err="1"/>
              <a:t>c’est</a:t>
            </a:r>
            <a:r>
              <a:rPr lang="nl-BE" dirty="0"/>
              <a:t> </a:t>
            </a:r>
            <a:r>
              <a:rPr lang="nl-BE" dirty="0" err="1"/>
              <a:t>vous</a:t>
            </a:r>
            <a:r>
              <a:rPr lang="nl-BE" dirty="0"/>
              <a:t> </a:t>
            </a:r>
            <a:r>
              <a:rPr lang="nl-BE" dirty="0" err="1"/>
              <a:t>qui</a:t>
            </a:r>
            <a:r>
              <a:rPr lang="nl-BE" dirty="0"/>
              <a:t> leur </a:t>
            </a:r>
            <a:r>
              <a:rPr lang="nl-BE" dirty="0" err="1"/>
              <a:t>fournissez</a:t>
            </a:r>
            <a:r>
              <a:rPr lang="nl-BE" dirty="0"/>
              <a:t> </a:t>
            </a:r>
            <a:r>
              <a:rPr lang="nl-BE" dirty="0" err="1"/>
              <a:t>un</a:t>
            </a:r>
            <a:r>
              <a:rPr lang="nl-BE" dirty="0"/>
              <a:t> </a:t>
            </a:r>
            <a:r>
              <a:rPr lang="nl-BE" dirty="0" err="1"/>
              <a:t>accès</a:t>
            </a:r>
            <a:r>
              <a:rPr lang="nl-BE" dirty="0"/>
              <a:t> !</a:t>
            </a:r>
          </a:p>
          <a:p>
            <a:r>
              <a:rPr lang="nl-BE" dirty="0" err="1"/>
              <a:t>Comment</a:t>
            </a:r>
            <a:r>
              <a:rPr lang="nl-BE" dirty="0"/>
              <a:t> </a:t>
            </a:r>
            <a:r>
              <a:rPr lang="nl-BE" dirty="0" err="1"/>
              <a:t>ça</a:t>
            </a:r>
            <a:r>
              <a:rPr lang="nl-BE" dirty="0"/>
              <a:t> ? </a:t>
            </a:r>
            <a:r>
              <a:rPr lang="nl-BE" dirty="0" err="1"/>
              <a:t>Ils</a:t>
            </a:r>
            <a:r>
              <a:rPr lang="nl-BE" dirty="0"/>
              <a:t> </a:t>
            </a:r>
            <a:r>
              <a:rPr lang="nl-BE" dirty="0" err="1"/>
              <a:t>envoient</a:t>
            </a:r>
            <a:r>
              <a:rPr lang="nl-BE" dirty="0"/>
              <a:t> </a:t>
            </a:r>
            <a:r>
              <a:rPr lang="nl-BE" dirty="0" err="1"/>
              <a:t>un</a:t>
            </a:r>
            <a:r>
              <a:rPr lang="nl-BE" dirty="0"/>
              <a:t> </a:t>
            </a:r>
            <a:r>
              <a:rPr lang="nl-BE" dirty="0" err="1"/>
              <a:t>message</a:t>
            </a:r>
            <a:r>
              <a:rPr lang="nl-BE" dirty="0"/>
              <a:t> </a:t>
            </a:r>
            <a:r>
              <a:rPr lang="nl-BE" dirty="0" err="1"/>
              <a:t>contenant</a:t>
            </a:r>
            <a:r>
              <a:rPr lang="nl-BE" dirty="0"/>
              <a:t>:  </a:t>
            </a:r>
          </a:p>
        </p:txBody>
      </p:sp>
      <p:graphicFrame>
        <p:nvGraphicFramePr>
          <p:cNvPr id="4" name="Table 4">
            <a:extLst>
              <a:ext uri="{FF2B5EF4-FFF2-40B4-BE49-F238E27FC236}">
                <a16:creationId xmlns:a16="http://schemas.microsoft.com/office/drawing/2014/main" id="{BC522BAF-FF12-4A54-9501-D9B934911AC4}"/>
              </a:ext>
            </a:extLst>
          </p:cNvPr>
          <p:cNvGraphicFramePr>
            <a:graphicFrameLocks noGrp="1"/>
          </p:cNvGraphicFramePr>
          <p:nvPr>
            <p:extLst>
              <p:ext uri="{D42A27DB-BD31-4B8C-83A1-F6EECF244321}">
                <p14:modId xmlns:p14="http://schemas.microsoft.com/office/powerpoint/2010/main" val="4141089535"/>
              </p:ext>
            </p:extLst>
          </p:nvPr>
        </p:nvGraphicFramePr>
        <p:xfrm>
          <a:off x="985864" y="3957605"/>
          <a:ext cx="9986936" cy="2219358"/>
        </p:xfrm>
        <a:graphic>
          <a:graphicData uri="http://schemas.openxmlformats.org/drawingml/2006/table">
            <a:tbl>
              <a:tblPr firstRow="1" bandRow="1">
                <a:tableStyleId>{5C22544A-7EE6-4342-B048-85BDC9FD1C3A}</a:tableStyleId>
              </a:tblPr>
              <a:tblGrid>
                <a:gridCol w="4993468">
                  <a:extLst>
                    <a:ext uri="{9D8B030D-6E8A-4147-A177-3AD203B41FA5}">
                      <a16:colId xmlns:a16="http://schemas.microsoft.com/office/drawing/2014/main" val="3045961943"/>
                    </a:ext>
                  </a:extLst>
                </a:gridCol>
                <a:gridCol w="4993468">
                  <a:extLst>
                    <a:ext uri="{9D8B030D-6E8A-4147-A177-3AD203B41FA5}">
                      <a16:colId xmlns:a16="http://schemas.microsoft.com/office/drawing/2014/main" val="1661209423"/>
                    </a:ext>
                  </a:extLst>
                </a:gridCol>
              </a:tblGrid>
              <a:tr h="776775">
                <a:tc>
                  <a:txBody>
                    <a:bodyPr/>
                    <a:lstStyle/>
                    <a:p>
                      <a:r>
                        <a:rPr lang="nl-BE" dirty="0" err="1">
                          <a:highlight>
                            <a:srgbClr val="A0CAB7"/>
                          </a:highlight>
                        </a:rPr>
                        <a:t>un</a:t>
                      </a:r>
                      <a:r>
                        <a:rPr lang="nl-BE" dirty="0">
                          <a:highlight>
                            <a:srgbClr val="A0CAB7"/>
                          </a:highlight>
                        </a:rPr>
                        <a:t> </a:t>
                      </a:r>
                      <a:r>
                        <a:rPr lang="nl-BE" dirty="0" err="1">
                          <a:highlight>
                            <a:srgbClr val="A0CAB7"/>
                          </a:highlight>
                        </a:rPr>
                        <a:t>lien</a:t>
                      </a:r>
                      <a:endParaRPr lang="nl-BE" dirty="0">
                        <a:highlight>
                          <a:srgbClr val="A0CAB7"/>
                        </a:highlight>
                      </a:endParaRPr>
                    </a:p>
                  </a:txBody>
                  <a:tcPr>
                    <a:solidFill>
                      <a:srgbClr val="A0CAB7"/>
                    </a:solidFill>
                  </a:tcPr>
                </a:tc>
                <a:tc>
                  <a:txBody>
                    <a:bodyPr/>
                    <a:lstStyle/>
                    <a:p>
                      <a:r>
                        <a:rPr lang="nl-BE" dirty="0" err="1">
                          <a:highlight>
                            <a:srgbClr val="A0CAB7"/>
                          </a:highlight>
                        </a:rPr>
                        <a:t>une</a:t>
                      </a:r>
                      <a:r>
                        <a:rPr lang="nl-BE" dirty="0">
                          <a:highlight>
                            <a:srgbClr val="A0CAB7"/>
                          </a:highlight>
                        </a:rPr>
                        <a:t> </a:t>
                      </a:r>
                      <a:r>
                        <a:rPr lang="nl-BE" dirty="0" err="1">
                          <a:highlight>
                            <a:srgbClr val="A0CAB7"/>
                          </a:highlight>
                        </a:rPr>
                        <a:t>pièce</a:t>
                      </a:r>
                      <a:r>
                        <a:rPr lang="nl-BE" dirty="0">
                          <a:highlight>
                            <a:srgbClr val="A0CAB7"/>
                          </a:highlight>
                        </a:rPr>
                        <a:t> </a:t>
                      </a:r>
                      <a:r>
                        <a:rPr lang="nl-BE" dirty="0" err="1">
                          <a:highlight>
                            <a:srgbClr val="A0CAB7"/>
                          </a:highlight>
                        </a:rPr>
                        <a:t>jointe</a:t>
                      </a:r>
                      <a:r>
                        <a:rPr lang="nl-BE" dirty="0">
                          <a:highlight>
                            <a:srgbClr val="A0CAB7"/>
                          </a:highlight>
                        </a:rPr>
                        <a:t> </a:t>
                      </a:r>
                      <a:r>
                        <a:rPr lang="nl-BE" dirty="0" err="1">
                          <a:highlight>
                            <a:srgbClr val="A0CAB7"/>
                          </a:highlight>
                        </a:rPr>
                        <a:t>ou</a:t>
                      </a:r>
                      <a:r>
                        <a:rPr lang="nl-BE" dirty="0">
                          <a:highlight>
                            <a:srgbClr val="A0CAB7"/>
                          </a:highlight>
                        </a:rPr>
                        <a:t> la </a:t>
                      </a:r>
                      <a:r>
                        <a:rPr lang="nl-BE" dirty="0" err="1">
                          <a:highlight>
                            <a:srgbClr val="A0CAB7"/>
                          </a:highlight>
                        </a:rPr>
                        <a:t>demande</a:t>
                      </a:r>
                      <a:r>
                        <a:rPr lang="nl-BE" dirty="0">
                          <a:highlight>
                            <a:srgbClr val="A0CAB7"/>
                          </a:highlight>
                        </a:rPr>
                        <a:t> </a:t>
                      </a:r>
                      <a:r>
                        <a:rPr lang="nl-BE" dirty="0" err="1">
                          <a:highlight>
                            <a:srgbClr val="A0CAB7"/>
                          </a:highlight>
                        </a:rPr>
                        <a:t>d’ouvrir</a:t>
                      </a:r>
                      <a:r>
                        <a:rPr lang="nl-BE" dirty="0">
                          <a:highlight>
                            <a:srgbClr val="A0CAB7"/>
                          </a:highlight>
                        </a:rPr>
                        <a:t> </a:t>
                      </a:r>
                      <a:r>
                        <a:rPr lang="nl-BE" dirty="0" err="1">
                          <a:highlight>
                            <a:srgbClr val="A0CAB7"/>
                          </a:highlight>
                        </a:rPr>
                        <a:t>une</a:t>
                      </a:r>
                      <a:r>
                        <a:rPr lang="nl-BE" dirty="0">
                          <a:highlight>
                            <a:srgbClr val="A0CAB7"/>
                          </a:highlight>
                        </a:rPr>
                        <a:t> </a:t>
                      </a:r>
                      <a:r>
                        <a:rPr lang="nl-BE" dirty="0" err="1">
                          <a:highlight>
                            <a:srgbClr val="A0CAB7"/>
                          </a:highlight>
                        </a:rPr>
                        <a:t>application</a:t>
                      </a:r>
                      <a:endParaRPr lang="nl-BE" dirty="0">
                        <a:highlight>
                          <a:srgbClr val="A0CAB7"/>
                        </a:highlight>
                      </a:endParaRPr>
                    </a:p>
                  </a:txBody>
                  <a:tcPr>
                    <a:solidFill>
                      <a:srgbClr val="A0CAB7"/>
                    </a:solidFill>
                  </a:tcPr>
                </a:tc>
                <a:extLst>
                  <a:ext uri="{0D108BD9-81ED-4DB2-BD59-A6C34878D82A}">
                    <a16:rowId xmlns:a16="http://schemas.microsoft.com/office/drawing/2014/main" val="3442393548"/>
                  </a:ext>
                </a:extLst>
              </a:tr>
              <a:tr h="144258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err="1">
                          <a:solidFill>
                            <a:srgbClr val="6B3F92"/>
                          </a:solidFill>
                        </a:rPr>
                        <a:t>Vous</a:t>
                      </a:r>
                      <a:r>
                        <a:rPr lang="nl-BE" dirty="0">
                          <a:solidFill>
                            <a:srgbClr val="6B3F92"/>
                          </a:solidFill>
                        </a:rPr>
                        <a:t> </a:t>
                      </a:r>
                      <a:r>
                        <a:rPr lang="nl-BE" dirty="0" err="1">
                          <a:solidFill>
                            <a:srgbClr val="6B3F92"/>
                          </a:solidFill>
                        </a:rPr>
                        <a:t>cliquez</a:t>
                      </a:r>
                      <a:r>
                        <a:rPr lang="nl-BE" dirty="0">
                          <a:solidFill>
                            <a:srgbClr val="6B3F92"/>
                          </a:solidFill>
                        </a:rPr>
                        <a:t> </a:t>
                      </a:r>
                      <a:r>
                        <a:rPr lang="nl-BE" dirty="0" err="1">
                          <a:solidFill>
                            <a:srgbClr val="6B3F92"/>
                          </a:solidFill>
                        </a:rPr>
                        <a:t>sur</a:t>
                      </a:r>
                      <a:r>
                        <a:rPr lang="nl-BE" dirty="0">
                          <a:solidFill>
                            <a:srgbClr val="6B3F92"/>
                          </a:solidFill>
                        </a:rPr>
                        <a:t> </a:t>
                      </a:r>
                      <a:r>
                        <a:rPr lang="nl-BE" dirty="0" err="1">
                          <a:solidFill>
                            <a:srgbClr val="6B3F92"/>
                          </a:solidFill>
                        </a:rPr>
                        <a:t>le</a:t>
                      </a:r>
                      <a:r>
                        <a:rPr lang="nl-BE" dirty="0">
                          <a:solidFill>
                            <a:srgbClr val="6B3F92"/>
                          </a:solidFill>
                        </a:rPr>
                        <a:t> </a:t>
                      </a:r>
                      <a:r>
                        <a:rPr lang="nl-BE" dirty="0" err="1">
                          <a:solidFill>
                            <a:srgbClr val="6B3F92"/>
                          </a:solidFill>
                        </a:rPr>
                        <a:t>ien</a:t>
                      </a:r>
                      <a:endParaRPr lang="nl-BE" dirty="0">
                        <a:solidFill>
                          <a:srgbClr val="6B3F9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BE" dirty="0">
                          <a:solidFill>
                            <a:srgbClr val="6B3F92"/>
                          </a:solidFill>
                        </a:rPr>
                        <a:t>Et/</a:t>
                      </a:r>
                      <a:r>
                        <a:rPr lang="nl-BE" dirty="0" err="1">
                          <a:solidFill>
                            <a:srgbClr val="6B3F92"/>
                          </a:solidFill>
                        </a:rPr>
                        <a:t>ou</a:t>
                      </a:r>
                      <a:r>
                        <a:rPr lang="nl-BE" dirty="0">
                          <a:solidFill>
                            <a:srgbClr val="6B3F92"/>
                          </a:solidFill>
                        </a:rPr>
                        <a:t> </a:t>
                      </a:r>
                      <a:r>
                        <a:rPr lang="nl-BE" dirty="0" err="1">
                          <a:solidFill>
                            <a:srgbClr val="6B3F92"/>
                          </a:solidFill>
                        </a:rPr>
                        <a:t>vous</a:t>
                      </a:r>
                      <a:r>
                        <a:rPr lang="nl-BE" dirty="0">
                          <a:solidFill>
                            <a:srgbClr val="6B3F92"/>
                          </a:solidFill>
                        </a:rPr>
                        <a:t> </a:t>
                      </a:r>
                      <a:r>
                        <a:rPr lang="nl-BE" dirty="0" err="1">
                          <a:solidFill>
                            <a:srgbClr val="6B3F92"/>
                          </a:solidFill>
                        </a:rPr>
                        <a:t>introduisez</a:t>
                      </a:r>
                      <a:r>
                        <a:rPr lang="nl-BE" dirty="0">
                          <a:solidFill>
                            <a:srgbClr val="6B3F92"/>
                          </a:solidFill>
                        </a:rPr>
                        <a:t> vos </a:t>
                      </a:r>
                      <a:r>
                        <a:rPr lang="nl-BE" dirty="0" err="1">
                          <a:solidFill>
                            <a:srgbClr val="6B3F92"/>
                          </a:solidFill>
                        </a:rPr>
                        <a:t>données</a:t>
                      </a:r>
                      <a:endParaRPr lang="nl-BE" dirty="0">
                        <a:solidFill>
                          <a:srgbClr val="6B3F92"/>
                        </a:solidFill>
                      </a:endParaRPr>
                    </a:p>
                    <a:p>
                      <a:endParaRPr lang="nl-BE" dirty="0">
                        <a:solidFill>
                          <a:srgbClr val="6B3F92"/>
                        </a:solidFill>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err="1">
                          <a:solidFill>
                            <a:srgbClr val="6B3F92"/>
                          </a:solidFill>
                        </a:rPr>
                        <a:t>Vous</a:t>
                      </a:r>
                      <a:r>
                        <a:rPr lang="nl-BE" dirty="0">
                          <a:solidFill>
                            <a:srgbClr val="6B3F92"/>
                          </a:solidFill>
                        </a:rPr>
                        <a:t> </a:t>
                      </a:r>
                      <a:r>
                        <a:rPr lang="nl-BE" dirty="0" err="1">
                          <a:solidFill>
                            <a:srgbClr val="6B3F92"/>
                          </a:solidFill>
                        </a:rPr>
                        <a:t>ouvrez</a:t>
                      </a:r>
                      <a:r>
                        <a:rPr lang="nl-BE" dirty="0">
                          <a:solidFill>
                            <a:srgbClr val="6B3F92"/>
                          </a:solidFill>
                        </a:rPr>
                        <a:t> la </a:t>
                      </a:r>
                      <a:r>
                        <a:rPr lang="nl-BE" dirty="0" err="1">
                          <a:solidFill>
                            <a:srgbClr val="6B3F92"/>
                          </a:solidFill>
                        </a:rPr>
                        <a:t>pièce</a:t>
                      </a:r>
                      <a:r>
                        <a:rPr lang="nl-BE" dirty="0">
                          <a:solidFill>
                            <a:srgbClr val="6B3F92"/>
                          </a:solidFill>
                        </a:rPr>
                        <a:t> </a:t>
                      </a:r>
                      <a:r>
                        <a:rPr lang="nl-BE" dirty="0" err="1">
                          <a:solidFill>
                            <a:srgbClr val="6B3F92"/>
                          </a:solidFill>
                        </a:rPr>
                        <a:t>jointe</a:t>
                      </a:r>
                      <a:r>
                        <a:rPr lang="nl-BE" dirty="0">
                          <a:solidFill>
                            <a:srgbClr val="6B3F92"/>
                          </a:solidFill>
                        </a:rPr>
                        <a:t> </a:t>
                      </a:r>
                      <a:r>
                        <a:rPr lang="nl-BE" dirty="0" err="1">
                          <a:solidFill>
                            <a:srgbClr val="6B3F92"/>
                          </a:solidFill>
                        </a:rPr>
                        <a:t>ou</a:t>
                      </a:r>
                      <a:r>
                        <a:rPr lang="nl-BE" dirty="0">
                          <a:solidFill>
                            <a:srgbClr val="6B3F92"/>
                          </a:solidFill>
                        </a:rPr>
                        <a:t> </a:t>
                      </a:r>
                      <a:r>
                        <a:rPr lang="nl-BE" dirty="0" err="1">
                          <a:solidFill>
                            <a:srgbClr val="6B3F92"/>
                          </a:solidFill>
                        </a:rPr>
                        <a:t>l’application</a:t>
                      </a:r>
                      <a:endParaRPr lang="nl-BE" dirty="0">
                        <a:solidFill>
                          <a:srgbClr val="6B3F9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BE" dirty="0" err="1">
                          <a:solidFill>
                            <a:srgbClr val="6B3F92"/>
                          </a:solidFill>
                        </a:rPr>
                        <a:t>Un</a:t>
                      </a:r>
                      <a:r>
                        <a:rPr lang="nl-BE" dirty="0">
                          <a:solidFill>
                            <a:srgbClr val="6B3F92"/>
                          </a:solidFill>
                        </a:rPr>
                        <a:t> virus </a:t>
                      </a:r>
                      <a:r>
                        <a:rPr lang="nl-BE" dirty="0" err="1">
                          <a:solidFill>
                            <a:srgbClr val="6B3F92"/>
                          </a:solidFill>
                        </a:rPr>
                        <a:t>s’installe</a:t>
                      </a:r>
                      <a:endParaRPr lang="nl-BE" dirty="0">
                        <a:solidFill>
                          <a:srgbClr val="6B3F9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BE" dirty="0" err="1">
                          <a:solidFill>
                            <a:srgbClr val="6B3F92"/>
                          </a:solidFill>
                        </a:rPr>
                        <a:t>Vous</a:t>
                      </a:r>
                      <a:r>
                        <a:rPr lang="nl-BE" dirty="0">
                          <a:solidFill>
                            <a:srgbClr val="6B3F92"/>
                          </a:solidFill>
                        </a:rPr>
                        <a:t> leur </a:t>
                      </a:r>
                      <a:r>
                        <a:rPr lang="nl-BE" dirty="0" err="1">
                          <a:solidFill>
                            <a:srgbClr val="6B3F92"/>
                          </a:solidFill>
                        </a:rPr>
                        <a:t>fournissez</a:t>
                      </a:r>
                      <a:r>
                        <a:rPr lang="nl-BE" dirty="0">
                          <a:solidFill>
                            <a:srgbClr val="6B3F92"/>
                          </a:solidFill>
                        </a:rPr>
                        <a:t> </a:t>
                      </a:r>
                      <a:r>
                        <a:rPr lang="nl-BE" dirty="0" err="1">
                          <a:solidFill>
                            <a:srgbClr val="6B3F92"/>
                          </a:solidFill>
                        </a:rPr>
                        <a:t>ainsi</a:t>
                      </a:r>
                      <a:r>
                        <a:rPr lang="nl-BE" dirty="0">
                          <a:solidFill>
                            <a:srgbClr val="6B3F92"/>
                          </a:solidFill>
                        </a:rPr>
                        <a:t> </a:t>
                      </a:r>
                      <a:r>
                        <a:rPr lang="nl-BE" dirty="0" err="1">
                          <a:solidFill>
                            <a:srgbClr val="6B3F92"/>
                          </a:solidFill>
                        </a:rPr>
                        <a:t>un</a:t>
                      </a:r>
                      <a:r>
                        <a:rPr lang="nl-BE" dirty="0">
                          <a:solidFill>
                            <a:srgbClr val="6B3F92"/>
                          </a:solidFill>
                        </a:rPr>
                        <a:t> </a:t>
                      </a:r>
                      <a:r>
                        <a:rPr lang="nl-BE" dirty="0" err="1">
                          <a:solidFill>
                            <a:srgbClr val="6B3F92"/>
                          </a:solidFill>
                        </a:rPr>
                        <a:t>accès</a:t>
                      </a:r>
                      <a:r>
                        <a:rPr lang="nl-BE" dirty="0">
                          <a:solidFill>
                            <a:srgbClr val="6B3F92"/>
                          </a:solidFill>
                        </a:rPr>
                        <a:t> à vos </a:t>
                      </a:r>
                      <a:r>
                        <a:rPr lang="nl-BE" dirty="0" err="1">
                          <a:solidFill>
                            <a:srgbClr val="6B3F92"/>
                          </a:solidFill>
                        </a:rPr>
                        <a:t>outils</a:t>
                      </a:r>
                      <a:r>
                        <a:rPr lang="nl-BE" dirty="0">
                          <a:solidFill>
                            <a:srgbClr val="6B3F92"/>
                          </a:solidFill>
                        </a:rPr>
                        <a:t> et vos </a:t>
                      </a:r>
                      <a:r>
                        <a:rPr lang="nl-BE" dirty="0" err="1">
                          <a:solidFill>
                            <a:srgbClr val="6B3F92"/>
                          </a:solidFill>
                        </a:rPr>
                        <a:t>données</a:t>
                      </a:r>
                      <a:endParaRPr lang="nl-BE" dirty="0">
                        <a:solidFill>
                          <a:srgbClr val="6B3F92"/>
                        </a:solidFill>
                      </a:endParaRPr>
                    </a:p>
                  </a:txBody>
                  <a:tcPr>
                    <a:noFill/>
                  </a:tcPr>
                </a:tc>
                <a:extLst>
                  <a:ext uri="{0D108BD9-81ED-4DB2-BD59-A6C34878D82A}">
                    <a16:rowId xmlns:a16="http://schemas.microsoft.com/office/drawing/2014/main" val="1840316560"/>
                  </a:ext>
                </a:extLst>
              </a:tr>
            </a:tbl>
          </a:graphicData>
        </a:graphic>
      </p:graphicFrame>
    </p:spTree>
    <p:extLst>
      <p:ext uri="{BB962C8B-B14F-4D97-AF65-F5344CB8AC3E}">
        <p14:creationId xmlns:p14="http://schemas.microsoft.com/office/powerpoint/2010/main" val="3894071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9" name="Rectangle 78">
            <a:extLst>
              <a:ext uri="{FF2B5EF4-FFF2-40B4-BE49-F238E27FC236}">
                <a16:creationId xmlns:a16="http://schemas.microsoft.com/office/drawing/2014/main" id="{D75A5B51-0925-4835-8511-A0DD17EAA9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40DB64A-3C35-4DF6-8195-9881FFF194AB}"/>
              </a:ext>
            </a:extLst>
          </p:cNvPr>
          <p:cNvSpPr>
            <a:spLocks noGrp="1"/>
          </p:cNvSpPr>
          <p:nvPr>
            <p:ph type="title"/>
          </p:nvPr>
        </p:nvSpPr>
        <p:spPr>
          <a:xfrm>
            <a:off x="612648" y="365125"/>
            <a:ext cx="5295015" cy="2063808"/>
          </a:xfrm>
        </p:spPr>
        <p:txBody>
          <a:bodyPr anchor="b">
            <a:normAutofit/>
          </a:bodyPr>
          <a:lstStyle/>
          <a:p>
            <a:r>
              <a:rPr lang="nl-BE" sz="5400"/>
              <a:t>Et le smishing?</a:t>
            </a:r>
          </a:p>
        </p:txBody>
      </p:sp>
      <p:sp>
        <p:nvSpPr>
          <p:cNvPr id="81" name="Sketch line">
            <a:extLst>
              <a:ext uri="{FF2B5EF4-FFF2-40B4-BE49-F238E27FC236}">
                <a16:creationId xmlns:a16="http://schemas.microsoft.com/office/drawing/2014/main" id="{5CDFD20D-8E4F-4E3A-AF87-93F23E0D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2650181"/>
            <a:ext cx="4343400" cy="18288"/>
          </a:xfrm>
          <a:custGeom>
            <a:avLst/>
            <a:gdLst>
              <a:gd name="connsiteX0" fmla="*/ 0 w 4343400"/>
              <a:gd name="connsiteY0" fmla="*/ 0 h 18288"/>
              <a:gd name="connsiteX1" fmla="*/ 577052 w 4343400"/>
              <a:gd name="connsiteY1" fmla="*/ 0 h 18288"/>
              <a:gd name="connsiteX2" fmla="*/ 1067235 w 4343400"/>
              <a:gd name="connsiteY2" fmla="*/ 0 h 18288"/>
              <a:gd name="connsiteX3" fmla="*/ 1600853 w 4343400"/>
              <a:gd name="connsiteY3" fmla="*/ 0 h 18288"/>
              <a:gd name="connsiteX4" fmla="*/ 2264773 w 4343400"/>
              <a:gd name="connsiteY4" fmla="*/ 0 h 18288"/>
              <a:gd name="connsiteX5" fmla="*/ 2841825 w 4343400"/>
              <a:gd name="connsiteY5" fmla="*/ 0 h 18288"/>
              <a:gd name="connsiteX6" fmla="*/ 3375442 w 4343400"/>
              <a:gd name="connsiteY6" fmla="*/ 0 h 18288"/>
              <a:gd name="connsiteX7" fmla="*/ 4343400 w 4343400"/>
              <a:gd name="connsiteY7" fmla="*/ 0 h 18288"/>
              <a:gd name="connsiteX8" fmla="*/ 4343400 w 4343400"/>
              <a:gd name="connsiteY8" fmla="*/ 18288 h 18288"/>
              <a:gd name="connsiteX9" fmla="*/ 3722914 w 4343400"/>
              <a:gd name="connsiteY9" fmla="*/ 18288 h 18288"/>
              <a:gd name="connsiteX10" fmla="*/ 3189297 w 4343400"/>
              <a:gd name="connsiteY10" fmla="*/ 18288 h 18288"/>
              <a:gd name="connsiteX11" fmla="*/ 2481943 w 4343400"/>
              <a:gd name="connsiteY11" fmla="*/ 18288 h 18288"/>
              <a:gd name="connsiteX12" fmla="*/ 1904891 w 4343400"/>
              <a:gd name="connsiteY12" fmla="*/ 18288 h 18288"/>
              <a:gd name="connsiteX13" fmla="*/ 1414707 w 4343400"/>
              <a:gd name="connsiteY13" fmla="*/ 18288 h 18288"/>
              <a:gd name="connsiteX14" fmla="*/ 750788 w 4343400"/>
              <a:gd name="connsiteY14" fmla="*/ 18288 h 18288"/>
              <a:gd name="connsiteX15" fmla="*/ 0 w 4343400"/>
              <a:gd name="connsiteY15" fmla="*/ 18288 h 18288"/>
              <a:gd name="connsiteX16" fmla="*/ 0 w 43434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43400" h="18288" fill="none" extrusionOk="0">
                <a:moveTo>
                  <a:pt x="0" y="0"/>
                </a:moveTo>
                <a:cubicBezTo>
                  <a:pt x="233209" y="-19550"/>
                  <a:pt x="330816" y="19068"/>
                  <a:pt x="577052" y="0"/>
                </a:cubicBezTo>
                <a:cubicBezTo>
                  <a:pt x="823288" y="-19068"/>
                  <a:pt x="875077" y="10360"/>
                  <a:pt x="1067235" y="0"/>
                </a:cubicBezTo>
                <a:cubicBezTo>
                  <a:pt x="1259393" y="-10360"/>
                  <a:pt x="1410699" y="2939"/>
                  <a:pt x="1600853" y="0"/>
                </a:cubicBezTo>
                <a:cubicBezTo>
                  <a:pt x="1791007" y="-2939"/>
                  <a:pt x="2101644" y="-26225"/>
                  <a:pt x="2264773" y="0"/>
                </a:cubicBezTo>
                <a:cubicBezTo>
                  <a:pt x="2427902" y="26225"/>
                  <a:pt x="2690426" y="-27726"/>
                  <a:pt x="2841825" y="0"/>
                </a:cubicBezTo>
                <a:cubicBezTo>
                  <a:pt x="2993224" y="27726"/>
                  <a:pt x="3172320" y="-18569"/>
                  <a:pt x="3375442" y="0"/>
                </a:cubicBezTo>
                <a:cubicBezTo>
                  <a:pt x="3578564" y="18569"/>
                  <a:pt x="4003119" y="21909"/>
                  <a:pt x="4343400" y="0"/>
                </a:cubicBezTo>
                <a:cubicBezTo>
                  <a:pt x="4343798" y="7429"/>
                  <a:pt x="4343380" y="10822"/>
                  <a:pt x="4343400" y="18288"/>
                </a:cubicBezTo>
                <a:cubicBezTo>
                  <a:pt x="4109047" y="14709"/>
                  <a:pt x="3996986" y="7919"/>
                  <a:pt x="3722914" y="18288"/>
                </a:cubicBezTo>
                <a:cubicBezTo>
                  <a:pt x="3448842" y="28657"/>
                  <a:pt x="3340973" y="29252"/>
                  <a:pt x="3189297" y="18288"/>
                </a:cubicBezTo>
                <a:cubicBezTo>
                  <a:pt x="3037621" y="7324"/>
                  <a:pt x="2636891" y="-9539"/>
                  <a:pt x="2481943" y="18288"/>
                </a:cubicBezTo>
                <a:cubicBezTo>
                  <a:pt x="2326995" y="46115"/>
                  <a:pt x="2131632" y="740"/>
                  <a:pt x="1904891" y="18288"/>
                </a:cubicBezTo>
                <a:cubicBezTo>
                  <a:pt x="1678150" y="35836"/>
                  <a:pt x="1575362" y="-3381"/>
                  <a:pt x="1414707" y="18288"/>
                </a:cubicBezTo>
                <a:cubicBezTo>
                  <a:pt x="1254052" y="39957"/>
                  <a:pt x="1051093" y="-335"/>
                  <a:pt x="750788" y="18288"/>
                </a:cubicBezTo>
                <a:cubicBezTo>
                  <a:pt x="450483" y="36911"/>
                  <a:pt x="293781" y="22900"/>
                  <a:pt x="0" y="18288"/>
                </a:cubicBezTo>
                <a:cubicBezTo>
                  <a:pt x="-591" y="13205"/>
                  <a:pt x="-663" y="6329"/>
                  <a:pt x="0" y="0"/>
                </a:cubicBezTo>
                <a:close/>
              </a:path>
              <a:path w="4343400" h="18288" stroke="0" extrusionOk="0">
                <a:moveTo>
                  <a:pt x="0" y="0"/>
                </a:moveTo>
                <a:cubicBezTo>
                  <a:pt x="212719" y="-28531"/>
                  <a:pt x="340561" y="-1164"/>
                  <a:pt x="577052" y="0"/>
                </a:cubicBezTo>
                <a:cubicBezTo>
                  <a:pt x="813543" y="1164"/>
                  <a:pt x="866967" y="-9376"/>
                  <a:pt x="1067235" y="0"/>
                </a:cubicBezTo>
                <a:cubicBezTo>
                  <a:pt x="1267503" y="9376"/>
                  <a:pt x="1485778" y="-20470"/>
                  <a:pt x="1774589" y="0"/>
                </a:cubicBezTo>
                <a:cubicBezTo>
                  <a:pt x="2063400" y="20470"/>
                  <a:pt x="2090152" y="-14502"/>
                  <a:pt x="2351641" y="0"/>
                </a:cubicBezTo>
                <a:cubicBezTo>
                  <a:pt x="2613130" y="14502"/>
                  <a:pt x="2802864" y="19125"/>
                  <a:pt x="2928693" y="0"/>
                </a:cubicBezTo>
                <a:cubicBezTo>
                  <a:pt x="3054522" y="-19125"/>
                  <a:pt x="3482611" y="-2038"/>
                  <a:pt x="3636046" y="0"/>
                </a:cubicBezTo>
                <a:cubicBezTo>
                  <a:pt x="3789481" y="2038"/>
                  <a:pt x="4012363" y="973"/>
                  <a:pt x="4343400" y="0"/>
                </a:cubicBezTo>
                <a:cubicBezTo>
                  <a:pt x="4342514" y="5429"/>
                  <a:pt x="4344221" y="14046"/>
                  <a:pt x="4343400" y="18288"/>
                </a:cubicBezTo>
                <a:cubicBezTo>
                  <a:pt x="4078870" y="-6138"/>
                  <a:pt x="4015967" y="29658"/>
                  <a:pt x="3809782" y="18288"/>
                </a:cubicBezTo>
                <a:cubicBezTo>
                  <a:pt x="3603597" y="6918"/>
                  <a:pt x="3495552" y="24439"/>
                  <a:pt x="3189297" y="18288"/>
                </a:cubicBezTo>
                <a:cubicBezTo>
                  <a:pt x="2883042" y="12137"/>
                  <a:pt x="2850610" y="32583"/>
                  <a:pt x="2568811" y="18288"/>
                </a:cubicBezTo>
                <a:cubicBezTo>
                  <a:pt x="2287012" y="3993"/>
                  <a:pt x="2279820" y="23580"/>
                  <a:pt x="1991759" y="18288"/>
                </a:cubicBezTo>
                <a:cubicBezTo>
                  <a:pt x="1703698" y="12996"/>
                  <a:pt x="1616455" y="23157"/>
                  <a:pt x="1284405" y="18288"/>
                </a:cubicBezTo>
                <a:cubicBezTo>
                  <a:pt x="952355" y="13419"/>
                  <a:pt x="783530" y="16053"/>
                  <a:pt x="577052" y="18288"/>
                </a:cubicBezTo>
                <a:cubicBezTo>
                  <a:pt x="370574" y="20523"/>
                  <a:pt x="173929" y="5195"/>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1FFDCD6-8E19-42D9-A526-6E4BC7E9E91D}"/>
              </a:ext>
            </a:extLst>
          </p:cNvPr>
          <p:cNvSpPr>
            <a:spLocks noGrp="1"/>
          </p:cNvSpPr>
          <p:nvPr>
            <p:ph idx="1"/>
          </p:nvPr>
        </p:nvSpPr>
        <p:spPr>
          <a:xfrm>
            <a:off x="612648" y="2908005"/>
            <a:ext cx="5295015" cy="3268957"/>
          </a:xfrm>
        </p:spPr>
        <p:txBody>
          <a:bodyPr>
            <a:normAutofit/>
          </a:bodyPr>
          <a:lstStyle/>
          <a:p>
            <a:r>
              <a:rPr lang="nl-BE" sz="2200"/>
              <a:t>Smishing: c’est un sms suspect</a:t>
            </a:r>
          </a:p>
          <a:p>
            <a:r>
              <a:rPr lang="nl-BE" sz="2200"/>
              <a:t>U</a:t>
            </a:r>
            <a:r>
              <a:rPr lang="fr-BE" sz="2200"/>
              <a:t>n message suspect avec un URL reçu sur téléphone. </a:t>
            </a:r>
          </a:p>
          <a:p>
            <a:r>
              <a:rPr lang="en-US" sz="2200"/>
              <a:t>Aussi via Facebook, WhatsApp, Messenger, etc...</a:t>
            </a:r>
            <a:endParaRPr lang="nl-BE" sz="2200"/>
          </a:p>
          <a:p>
            <a:endParaRPr lang="nl-BE" sz="2200"/>
          </a:p>
        </p:txBody>
      </p:sp>
      <p:pic>
        <p:nvPicPr>
          <p:cNvPr id="10" name="Picture 9" descr="Graphical user interface, text, application, chat or text message&#10;&#10;Description automatically generated">
            <a:extLst>
              <a:ext uri="{FF2B5EF4-FFF2-40B4-BE49-F238E27FC236}">
                <a16:creationId xmlns:a16="http://schemas.microsoft.com/office/drawing/2014/main" id="{FD5693A4-0A07-4D83-897F-D3179C4B0B19}"/>
              </a:ext>
            </a:extLst>
          </p:cNvPr>
          <p:cNvPicPr>
            <a:picLocks noChangeAspect="1"/>
          </p:cNvPicPr>
          <p:nvPr/>
        </p:nvPicPr>
        <p:blipFill>
          <a:blip r:embed="rId2"/>
          <a:stretch>
            <a:fillRect/>
          </a:stretch>
        </p:blipFill>
        <p:spPr>
          <a:xfrm>
            <a:off x="6396397" y="540234"/>
            <a:ext cx="2603605" cy="2528788"/>
          </a:xfrm>
          <a:prstGeom prst="rect">
            <a:avLst/>
          </a:prstGeom>
        </p:spPr>
      </p:pic>
      <p:pic>
        <p:nvPicPr>
          <p:cNvPr id="1034" name="Picture 12" descr="Graphical user interface, text, application, chat or text message&#10;&#10;Description automatically generated">
            <a:extLst>
              <a:ext uri="{FF2B5EF4-FFF2-40B4-BE49-F238E27FC236}">
                <a16:creationId xmlns:a16="http://schemas.microsoft.com/office/drawing/2014/main" id="{4A55916D-39B0-4C39-AF75-080989D94057}"/>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224328" y="1143963"/>
            <a:ext cx="2603605" cy="13213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1" descr="Graphical user interface, text, application, chat or text message&#10;&#10;Description automatically generated">
            <a:extLst>
              <a:ext uri="{FF2B5EF4-FFF2-40B4-BE49-F238E27FC236}">
                <a16:creationId xmlns:a16="http://schemas.microsoft.com/office/drawing/2014/main" id="{38E4163A-63AA-4303-BD87-2A387CA50B62}"/>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396397" y="3599883"/>
            <a:ext cx="5431536" cy="240345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5851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10775-AA2B-4A9D-8CF5-11868D1DE352}"/>
              </a:ext>
            </a:extLst>
          </p:cNvPr>
          <p:cNvSpPr>
            <a:spLocks noGrp="1"/>
          </p:cNvSpPr>
          <p:nvPr>
            <p:ph type="title"/>
          </p:nvPr>
        </p:nvSpPr>
        <p:spPr>
          <a:xfrm>
            <a:off x="884695" y="1998394"/>
            <a:ext cx="8166315" cy="2372128"/>
          </a:xfrm>
        </p:spPr>
        <p:txBody>
          <a:bodyPr>
            <a:normAutofit/>
          </a:bodyPr>
          <a:lstStyle/>
          <a:p>
            <a:r>
              <a:rPr lang="nl-BE" dirty="0" err="1"/>
              <a:t>Il</a:t>
            </a:r>
            <a:r>
              <a:rPr lang="nl-BE" dirty="0"/>
              <a:t> </a:t>
            </a:r>
            <a:r>
              <a:rPr lang="nl-BE" dirty="0" err="1"/>
              <a:t>est</a:t>
            </a:r>
            <a:r>
              <a:rPr lang="nl-BE" dirty="0"/>
              <a:t> </a:t>
            </a:r>
            <a:r>
              <a:rPr lang="nl-BE" dirty="0" err="1"/>
              <a:t>l’heure</a:t>
            </a:r>
            <a:r>
              <a:rPr lang="nl-BE" dirty="0"/>
              <a:t> de </a:t>
            </a:r>
            <a:r>
              <a:rPr lang="nl-BE" dirty="0" err="1"/>
              <a:t>s’entraîner</a:t>
            </a:r>
            <a:r>
              <a:rPr lang="nl-BE" dirty="0"/>
              <a:t> !</a:t>
            </a:r>
            <a:br>
              <a:rPr lang="nl-BE" dirty="0"/>
            </a:br>
            <a:br>
              <a:rPr lang="nl-BE" dirty="0"/>
            </a:br>
            <a:r>
              <a:rPr lang="nl-BE" dirty="0" err="1"/>
              <a:t>Faites</a:t>
            </a:r>
            <a:r>
              <a:rPr lang="nl-BE" dirty="0"/>
              <a:t> </a:t>
            </a:r>
            <a:r>
              <a:rPr lang="nl-BE" dirty="0" err="1"/>
              <a:t>le</a:t>
            </a:r>
            <a:r>
              <a:rPr lang="nl-BE" dirty="0"/>
              <a:t> test </a:t>
            </a:r>
            <a:r>
              <a:rPr lang="nl-BE" dirty="0" err="1"/>
              <a:t>sur</a:t>
            </a:r>
            <a:r>
              <a:rPr lang="nl-BE" dirty="0"/>
              <a:t> safeonweb.be</a:t>
            </a:r>
          </a:p>
        </p:txBody>
      </p:sp>
    </p:spTree>
    <p:extLst>
      <p:ext uri="{BB962C8B-B14F-4D97-AF65-F5344CB8AC3E}">
        <p14:creationId xmlns:p14="http://schemas.microsoft.com/office/powerpoint/2010/main" val="256215840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1783</Words>
  <Application>Microsoft Office PowerPoint</Application>
  <PresentationFormat>Widescreen</PresentationFormat>
  <Paragraphs>171</Paragraphs>
  <Slides>29</Slides>
  <Notes>0</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Avenir Black</vt:lpstr>
      <vt:lpstr>Avenir Medium</vt:lpstr>
      <vt:lpstr>Calibri</vt:lpstr>
      <vt:lpstr>Calibri Light</vt:lpstr>
      <vt:lpstr>Office Theme</vt:lpstr>
      <vt:lpstr>Soyez malin. Déjouez le phishing!</vt:lpstr>
      <vt:lpstr>Internet présente de nombreux avantages…</vt:lpstr>
      <vt:lpstr>Mais les criminels s’y retrouvent eux aussi…</vt:lpstr>
      <vt:lpstr>Comment me protéger  en ligne?</vt:lpstr>
      <vt:lpstr>Soyez plus malin qu’un phisher</vt:lpstr>
      <vt:lpstr>Phishing? Késako?</vt:lpstr>
      <vt:lpstr>Le phishing ? Késako ?</vt:lpstr>
      <vt:lpstr>Et le smishing?</vt:lpstr>
      <vt:lpstr>Il est l’heure de s’entraîner !  Faites le test sur safeonweb.be</vt:lpstr>
      <vt:lpstr>250 € à gagner chez Delhaize</vt:lpstr>
      <vt:lpstr>Laposte vous apporte un colis</vt:lpstr>
      <vt:lpstr>Votre nouvelle carte bancaire</vt:lpstr>
      <vt:lpstr>Avez-vous déjà vu les images ?</vt:lpstr>
      <vt:lpstr>Une amende ?</vt:lpstr>
      <vt:lpstr>Quelques conseils</vt:lpstr>
      <vt:lpstr>Conseil :  lisez l’URL</vt:lpstr>
      <vt:lpstr>Conseil : vérifiez l’adresse de l’expéditeur</vt:lpstr>
      <vt:lpstr>Conseil : faites attention à la formulation du message</vt:lpstr>
      <vt:lpstr>Conseil : faites attention aux messages inattendus</vt:lpstr>
      <vt:lpstr>Conseil vidéos</vt:lpstr>
      <vt:lpstr>J’ai reçu un message aux allures de phishing. Que faire ?</vt:lpstr>
      <vt:lpstr>Gardez les mots de passe et les codes pour vous !</vt:lpstr>
      <vt:lpstr>Bravo ! Vous avez identifié un message suspect</vt:lpstr>
      <vt:lpstr>Que fait Safeonweb? </vt:lpstr>
      <vt:lpstr>Mince ! Vous avez cliqué ?!</vt:lpstr>
      <vt:lpstr>En savoir plus sur le phishing ?</vt:lpstr>
      <vt:lpstr>Application Safeonweb ?</vt:lpstr>
      <vt:lpstr>Participer à la campagne contre le phishing?</vt:lpstr>
      <vt:lpstr>Une présentation offerte par Safeonweb à l'occasion de la campagne 2021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Réfléchissez à deux fois avant de cliquer sur un lien!</dc:title>
  <dc:creator>Eggers Katrien</dc:creator>
  <cp:lastModifiedBy>Eggers Katrien</cp:lastModifiedBy>
  <cp:revision>26</cp:revision>
  <dcterms:created xsi:type="dcterms:W3CDTF">2019-09-26T11:53:37Z</dcterms:created>
  <dcterms:modified xsi:type="dcterms:W3CDTF">2021-11-04T13:27:54Z</dcterms:modified>
</cp:coreProperties>
</file>