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58" r:id="rId2"/>
    <p:sldId id="356" r:id="rId3"/>
    <p:sldId id="359" r:id="rId4"/>
    <p:sldId id="357" r:id="rId5"/>
    <p:sldId id="319" r:id="rId6"/>
    <p:sldId id="331" r:id="rId7"/>
    <p:sldId id="336" r:id="rId8"/>
    <p:sldId id="341" r:id="rId9"/>
    <p:sldId id="354" r:id="rId10"/>
    <p:sldId id="351" r:id="rId11"/>
    <p:sldId id="334" r:id="rId12"/>
    <p:sldId id="343" r:id="rId13"/>
    <p:sldId id="348" r:id="rId14"/>
    <p:sldId id="345" r:id="rId15"/>
    <p:sldId id="342" r:id="rId16"/>
    <p:sldId id="347" r:id="rId17"/>
    <p:sldId id="346" r:id="rId18"/>
    <p:sldId id="344" r:id="rId19"/>
    <p:sldId id="340" r:id="rId20"/>
    <p:sldId id="349" r:id="rId21"/>
    <p:sldId id="352" r:id="rId22"/>
    <p:sldId id="350" r:id="rId23"/>
    <p:sldId id="355" r:id="rId24"/>
    <p:sldId id="353" r:id="rId25"/>
  </p:sldIdLst>
  <p:sldSz cx="9144000" cy="6858000" type="screen4x3"/>
  <p:notesSz cx="6858000" cy="9144000"/>
  <p:defaultTextStyle>
    <a:lvl1pPr marL="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521415D9-36F7-43E2-AB2F-B90AF26B5E84}">
      <p14:sectionLst xmlns:p14="http://schemas.microsoft.com/office/powerpoint/2010/main">
        <p14:section name="Section sans titre" id="{722ECAC7-E3F9-6748-B538-AC04D7CAA4BE}">
          <p14:sldIdLst>
            <p14:sldId id="358"/>
            <p14:sldId id="356"/>
            <p14:sldId id="359"/>
            <p14:sldId id="357"/>
            <p14:sldId id="319"/>
            <p14:sldId id="331"/>
            <p14:sldId id="336"/>
            <p14:sldId id="341"/>
            <p14:sldId id="354"/>
            <p14:sldId id="351"/>
            <p14:sldId id="334"/>
            <p14:sldId id="343"/>
            <p14:sldId id="348"/>
            <p14:sldId id="345"/>
            <p14:sldId id="342"/>
            <p14:sldId id="347"/>
            <p14:sldId id="346"/>
            <p14:sldId id="344"/>
            <p14:sldId id="340"/>
            <p14:sldId id="349"/>
            <p14:sldId id="352"/>
            <p14:sldId id="350"/>
            <p14:sldId id="355"/>
            <p14:sldId id="35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6" autoAdjust="0"/>
    <p:restoredTop sz="97993" autoAdjust="0"/>
  </p:normalViewPr>
  <p:slideViewPr>
    <p:cSldViewPr>
      <p:cViewPr varScale="1">
        <p:scale>
          <a:sx n="76" d="100"/>
          <a:sy n="76" d="100"/>
        </p:scale>
        <p:origin x="-113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fr-FR" sz="1200"/>
            </a:lvl1pPr>
            <a:extLst/>
          </a:lstStyle>
          <a:p>
            <a:endParaRPr lang="fr-FR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fr-FR" sz="1200"/>
            </a:lvl1pPr>
            <a:extLst/>
          </a:lstStyle>
          <a:p>
            <a:fld id="{45614555-D96C-8C4E-8647-F691DB9A885A}" type="datetime1">
              <a:rPr lang="fr-BE" smtClean="0"/>
              <a:t>9/04/20</a:t>
            </a:fld>
            <a:endParaRPr lang="fr-FR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fr-FR" sz="1200"/>
            </a:lvl1pPr>
            <a:extLst/>
          </a:lstStyle>
          <a:p>
            <a:endParaRPr lang="fr-FR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fr-FR" sz="1200"/>
            </a:lvl1pPr>
            <a:extLst/>
          </a:lstStyle>
          <a:p>
            <a:fld id="{B16A41B8-7DC3-4DB6-84E4-E105629EAA36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31362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fr-FR" sz="1200"/>
            </a:lvl1pPr>
            <a:extLst/>
          </a:lstStyle>
          <a:p>
            <a:endParaRPr lang="fr-FR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fr-FR" sz="1200"/>
            </a:lvl1pPr>
            <a:extLst/>
          </a:lstStyle>
          <a:p>
            <a:fld id="{279D48F2-3F10-DA45-A301-51E74A6D117A}" type="datetime1">
              <a:rPr lang="fr-BE" smtClean="0"/>
              <a:t>9/04/20</a:t>
            </a:fld>
            <a:endParaRPr lang="fr-FR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fr-FR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fr-FR" sz="1200"/>
            </a:lvl1pPr>
            <a:extLst/>
          </a:lstStyle>
          <a:p>
            <a:endParaRPr lang="fr-FR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fr-FR" sz="1200"/>
            </a:lvl1pPr>
            <a:extLst/>
          </a:lstStyle>
          <a:p>
            <a:fld id="{9B26CD33-4337-4529-948A-94F6960B2374}" type="slidenum">
              <a:rPr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5870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884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fr-FR" smtClean="0"/>
              <a:pPr/>
              <a:t>13</a:t>
            </a:fld>
            <a:endParaRPr lang="fr-F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fr-FR" smtClean="0"/>
              <a:pPr/>
              <a:t>14</a:t>
            </a:fld>
            <a:endParaRPr lang="fr-F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fr-FR" smtClean="0"/>
              <a:pPr/>
              <a:t>15</a:t>
            </a:fld>
            <a:endParaRPr lang="fr-F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fr-FR" smtClean="0"/>
              <a:pPr/>
              <a:t>16</a:t>
            </a:fld>
            <a:endParaRPr lang="fr-F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fr-FR" smtClean="0"/>
              <a:pPr/>
              <a:t>17</a:t>
            </a:fld>
            <a:endParaRPr lang="fr-F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fr-FR" smtClean="0"/>
              <a:pPr/>
              <a:t>18</a:t>
            </a:fld>
            <a:endParaRPr lang="fr-F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fr-FR" smtClean="0"/>
              <a:pPr/>
              <a:t>19</a:t>
            </a:fld>
            <a:endParaRPr lang="fr-F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fr-FR" smtClean="0"/>
              <a:pPr/>
              <a:t>20</a:t>
            </a:fld>
            <a:endParaRPr lang="fr-F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fr-FR" smtClean="0"/>
              <a:pPr/>
              <a:t>21</a:t>
            </a:fld>
            <a:endParaRPr lang="fr-F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fr-FR" smtClean="0"/>
              <a:pPr/>
              <a:t>22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fr-FR" smtClean="0"/>
              <a:pPr/>
              <a:t>5</a:t>
            </a:fld>
            <a:endParaRPr lang="fr-F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fr-FR" smtClean="0"/>
              <a:pPr/>
              <a:t>23</a:t>
            </a:fld>
            <a:endParaRPr lang="fr-FR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fr-FR" smtClean="0"/>
              <a:pPr/>
              <a:t>24</a:t>
            </a:fld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fr-FR" smtClean="0"/>
              <a:pPr/>
              <a:t>6</a:t>
            </a:fld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fr-FR" smtClean="0"/>
              <a:pPr/>
              <a:t>7</a:t>
            </a:fld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fr-FR" smtClean="0"/>
              <a:pPr/>
              <a:t>8</a:t>
            </a:fld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fr-FR" smtClean="0"/>
              <a:pPr/>
              <a:t>9</a:t>
            </a:fld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fr-FR" smtClean="0"/>
              <a:pPr/>
              <a:t>10</a:t>
            </a:fld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fr-FR" smtClean="0"/>
              <a:pPr/>
              <a:t>11</a:t>
            </a:fld>
            <a:endParaRPr lang="fr-F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fr-FR" smtClean="0"/>
              <a:pPr/>
              <a:t>12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 de l'a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fr-FR"/>
            </a:lvl1pPr>
            <a:extLst/>
          </a:lstStyle>
          <a:p>
            <a:r>
              <a:rPr kumimoji="0" lang="fr-FR"/>
              <a:t>Cliquez pour ajouter le titre de l'album photo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/>
            </a:pPr>
            <a:endParaRPr kumimoji="0" lang="fr-FR" sz="3200" b="0" i="1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fr-FR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la date et d'autres informations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kumimoji="0" lang="nl-BE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615E36D6-E58A-3E40-B332-9F8313FAF33A}" type="datetime1">
              <a:rPr kumimoji="0" lang="fr-BE" sz="1200" smtClean="0">
                <a:solidFill>
                  <a:schemeClr val="tx2"/>
                </a:solidFill>
              </a:rPr>
              <a:t>9/04/20</a:t>
            </a:fld>
            <a:endParaRPr kumimoji="0" lang="fr-FR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‹#›</a:t>
            </a:fld>
            <a:endParaRPr kumimoji="0" lang="fr-FR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 advClick="0" advTm="3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ysage 3 pos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nl-BE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nl-BE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nl-BE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BEE1D71B-6102-6D45-B2D8-0161ECFAFB45}" type="datetime1">
              <a:rPr kumimoji="0" lang="fr-BE" sz="1200" smtClean="0">
                <a:solidFill>
                  <a:schemeClr val="tx2"/>
                </a:solidFill>
              </a:rPr>
              <a:t>9/04/20</a:t>
            </a:fld>
            <a:endParaRPr kumimoji="0" lang="fr-F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‹#›</a:t>
            </a:fld>
            <a:endParaRPr kumimoji="0" lang="fr-F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 advClick="0" advTm="3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oses mélang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nl-BE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nl-BE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nl-BE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81B3A251-5531-F149-87CD-0B236F096CDE}" type="datetime1">
              <a:rPr kumimoji="0" lang="fr-BE" sz="1200" smtClean="0">
                <a:solidFill>
                  <a:schemeClr val="tx2"/>
                </a:solidFill>
              </a:rPr>
              <a:t>9/04/20</a:t>
            </a:fld>
            <a:endParaRPr kumimoji="0" lang="fr-FR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‹#›</a:t>
            </a:fld>
            <a:endParaRPr kumimoji="0" lang="fr-F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 advClick="0" advTm="3000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Portrait 4 poses avec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nl-BE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nl-BE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nl-BE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nl-BE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fr-FR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ED88B9A0-1921-F242-BB0A-68DB00A24D99}" type="datetime1">
              <a:rPr kumimoji="0" lang="fr-BE" sz="1200" smtClean="0">
                <a:solidFill>
                  <a:schemeClr val="tx2"/>
                </a:solidFill>
              </a:rPr>
              <a:t>9/04/20</a:t>
            </a:fld>
            <a:endParaRPr kumimoji="0" lang="fr-FR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‹#›</a:t>
            </a:fld>
            <a:endParaRPr kumimoji="0" lang="fr-FR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 advClick="0" advTm="3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Paysage 4 poses avec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nl-BE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nl-BE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nl-BE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nl-BE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9F7F8C41-C0BF-C648-8F06-450C7B0F1004}" type="datetime1">
              <a:rPr kumimoji="0" lang="fr-BE" sz="1200" smtClean="0">
                <a:solidFill>
                  <a:schemeClr val="tx2"/>
                </a:solidFill>
              </a:rPr>
              <a:t>9/04/20</a:t>
            </a:fld>
            <a:endParaRPr kumimoji="0" lang="fr-FR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‹#›</a:t>
            </a:fld>
            <a:endParaRPr kumimoji="0" lang="fr-FR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 advClick="0" advTm="3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Portrait 4 poses avec gran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nl-BE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nl-BE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nl-BE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nl-BE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fr-FR" sz="24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67E6BA33-8310-1F43-B44E-1363FFFD1730}" type="datetime1">
              <a:rPr kumimoji="0" lang="fr-BE" sz="1200" smtClean="0">
                <a:solidFill>
                  <a:schemeClr val="tx2"/>
                </a:solidFill>
              </a:rPr>
              <a:t>9/04/20</a:t>
            </a:fld>
            <a:endParaRPr kumimoji="0" lang="fr-FR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‹#›</a:t>
            </a:fld>
            <a:endParaRPr kumimoji="0" lang="fr-FR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 advClick="0" advTm="3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poses : portrait 1 pose, paysage 3 po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nl-BE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nl-BE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nl-BE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nl-BE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10431240-88CC-B245-85CA-FA6318D5CCE8}" type="datetime1">
              <a:rPr kumimoji="0" lang="fr-BE" sz="1200" smtClean="0">
                <a:solidFill>
                  <a:schemeClr val="tx2"/>
                </a:solidFill>
              </a:rPr>
              <a:t>9/04/20</a:t>
            </a:fld>
            <a:endParaRPr kumimoji="0" lang="fr-FR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‹#›</a:t>
            </a:fld>
            <a:endParaRPr kumimoji="0" lang="fr-F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 advClick="0" advTm="3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poses : paysage 3 poses, portrait 2 po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nl-BE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nl-BE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nl-BE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nl-BE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nl-BE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74D145B2-606A-484C-9F61-1A5A8830E842}" type="datetime1">
              <a:rPr kumimoji="0" lang="fr-BE" sz="1200" smtClean="0">
                <a:solidFill>
                  <a:schemeClr val="tx2"/>
                </a:solidFill>
              </a:rPr>
              <a:t>9/04/20</a:t>
            </a:fld>
            <a:endParaRPr kumimoji="0" lang="fr-FR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‹#›</a:t>
            </a:fld>
            <a:endParaRPr kumimoji="0" lang="fr-FR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 advClick="0" advTm="3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poses : portrait 3 poses, paysage 2 po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nl-BE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nl-BE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nl-BE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nl-BE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nl-BE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1151E0CC-3739-594D-8C3A-45580895102B}" type="datetime1">
              <a:rPr kumimoji="0" lang="fr-BE" sz="1200" smtClean="0">
                <a:solidFill>
                  <a:schemeClr val="tx2"/>
                </a:solidFill>
              </a:rPr>
              <a:t>9/04/20</a:t>
            </a:fld>
            <a:endParaRPr kumimoji="0" lang="fr-FR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‹#›</a:t>
            </a:fld>
            <a:endParaRPr kumimoji="0" lang="fr-F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 advClick="0" advTm="3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ré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nl-BE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fr-FR" sz="1800" i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7B4F70FC-5D58-5F42-A616-16A00BD86B38}" type="datetime1">
              <a:rPr kumimoji="0" lang="fr-BE" sz="1200" smtClean="0">
                <a:solidFill>
                  <a:schemeClr val="tx2"/>
                </a:solidFill>
              </a:rPr>
              <a:t>9/04/20</a:t>
            </a:fld>
            <a:endParaRPr kumimoji="0" lang="fr-FR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‹#›</a:t>
            </a:fld>
            <a:endParaRPr kumimoji="0" lang="fr-F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 advClick="0" advTm="3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ré 2 pos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nl-BE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nl-BE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fr-FR" sz="1800" i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fr-FR" sz="1800" i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61EEBB84-9A5D-9942-820D-F6B228376EA4}" type="datetime1">
              <a:rPr kumimoji="0" lang="fr-BE" sz="1200" smtClean="0">
                <a:solidFill>
                  <a:schemeClr val="tx2"/>
                </a:solidFill>
              </a:rPr>
              <a:t>9/04/20</a:t>
            </a:fld>
            <a:endParaRPr kumimoji="0" lang="fr-FR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‹#›</a:t>
            </a:fld>
            <a:endParaRPr kumimoji="0" lang="fr-FR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 advClick="0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ays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nl-BE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BFB4D2FE-6C5F-344E-9A9B-B4B2742B0BE2}" type="datetime1">
              <a:rPr kumimoji="0" lang="fr-BE" sz="1200" smtClean="0">
                <a:solidFill>
                  <a:schemeClr val="tx2"/>
                </a:solidFill>
              </a:rPr>
              <a:t>9/04/20</a:t>
            </a:fld>
            <a:endParaRPr kumimoji="0" lang="fr-FR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‹#›</a:t>
            </a:fld>
            <a:endParaRPr kumimoji="0" lang="fr-F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 advClick="0" advTm="3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nl-BE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fr-FR" sz="1800" i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23150CC2-7278-D34A-8489-6808C02E9694}" type="datetime1">
              <a:rPr kumimoji="0" lang="fr-BE" sz="1200" smtClean="0">
                <a:solidFill>
                  <a:schemeClr val="tx2"/>
                </a:solidFill>
              </a:rPr>
              <a:t>9/04/20</a:t>
            </a:fld>
            <a:endParaRPr kumimoji="0" lang="fr-FR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‹#›</a:t>
            </a:fld>
            <a:endParaRPr kumimoji="0" lang="fr-FR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 advClick="0" advTm="3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pPr eaLnBrk="1" latinLnBrk="0" hangingPunct="1"/>
            <a:r>
              <a:rPr kumimoji="0" lang="nl-BE" smtClean="0"/>
              <a:t>Cliquez et modifiez le titre</a:t>
            </a:r>
            <a:endParaRPr kumimoji="0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kumimoji="0" lang="nl-BE" smtClean="0"/>
              <a:t>Cliquez pour modifier les styles du texte du masque</a:t>
            </a:r>
          </a:p>
          <a:p>
            <a:pPr lvl="1" eaLnBrk="1" latinLnBrk="0" hangingPunct="1"/>
            <a:r>
              <a:rPr kumimoji="0" lang="nl-BE" smtClean="0"/>
              <a:t>Deuxième niveau</a:t>
            </a:r>
          </a:p>
          <a:p>
            <a:pPr lvl="2" eaLnBrk="1" latinLnBrk="0" hangingPunct="1"/>
            <a:r>
              <a:rPr kumimoji="0" lang="nl-BE" smtClean="0"/>
              <a:t>Troisième niveau</a:t>
            </a:r>
          </a:p>
          <a:p>
            <a:pPr lvl="3" eaLnBrk="1" latinLnBrk="0" hangingPunct="1"/>
            <a:r>
              <a:rPr kumimoji="0" lang="nl-BE" smtClean="0"/>
              <a:t>Quatrième niveau</a:t>
            </a:r>
          </a:p>
          <a:p>
            <a:pPr lvl="4" eaLnBrk="1" latinLnBrk="0" hangingPunct="1"/>
            <a:r>
              <a:rPr kumimoji="0" lang="nl-BE" smtClean="0"/>
              <a:t>Cinquième niveau</a:t>
            </a:r>
            <a:endParaRPr kumimoji="0"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E213B5-4D66-EB47-B108-F0CAED69DFDF}" type="datetime1">
              <a:rPr kumimoji="0" lang="fr-BE" smtClean="0"/>
              <a:t>9/04/20</a:t>
            </a:fld>
            <a:endParaRPr kumimoji="0" lang="fr-FR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 kumimoji="0"/>
              <a:pPr/>
              <a:t>‹#›</a:t>
            </a:fld>
            <a:endParaRPr kumimoji="0" lang="fr-FR"/>
          </a:p>
        </p:txBody>
      </p:sp>
    </p:spTree>
  </p:cSld>
  <p:clrMapOvr>
    <a:masterClrMapping/>
  </p:clrMapOvr>
  <p:transition xmlns:p14="http://schemas.microsoft.com/office/powerpoint/2010/main" advClick="0" advTm="3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advClick="0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nl-BE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B555663E-73BC-5E42-986A-58CD827ABE28}" type="datetime1">
              <a:rPr kumimoji="0" lang="fr-BE" sz="1200" smtClean="0">
                <a:solidFill>
                  <a:schemeClr val="tx2"/>
                </a:solidFill>
              </a:rPr>
              <a:t>9/04/20</a:t>
            </a:fld>
            <a:endParaRPr kumimoji="0" lang="fr-FR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‹#›</a:t>
            </a:fld>
            <a:endParaRPr kumimoji="0" lang="fr-FR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 advClick="0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ysage (plein écra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kumimoji="0" lang="fr-FR" i="0"/>
              <a:t>Cliquez sur l'icône</a:t>
            </a:r>
            <a:r>
              <a:rPr kumimoji="0" lang="fr-FR" i="0" baseline="0"/>
              <a:t> pour ajouter </a:t>
            </a:r>
            <a:r>
              <a:rPr kumimoji="0" lang="fr-FR" i="0"/>
              <a:t>une image en mode Page entière</a:t>
            </a:r>
            <a:endParaRPr kumimoji="0" lang="fr-FR" i="0" baseline="0"/>
          </a:p>
          <a:p>
            <a:pPr marL="0" marR="0" indent="0" algn="ctr">
              <a:buFontTx/>
              <a:buNone/>
            </a:pPr>
            <a:endParaRPr kumimoji="0" lang="fr-FR" i="0"/>
          </a:p>
          <a:p>
            <a:pPr algn="ctr">
              <a:buFontTx/>
              <a:buNone/>
            </a:pPr>
            <a:endParaRPr kumimoji="0" lang="fr-FR" i="0"/>
          </a:p>
          <a:p>
            <a:pPr algn="ctr">
              <a:buFontTx/>
              <a:buNone/>
            </a:pPr>
            <a:endParaRPr kumimoji="0" lang="fr-FR" i="0"/>
          </a:p>
        </p:txBody>
      </p:sp>
    </p:spTree>
  </p:cSld>
  <p:clrMapOvr>
    <a:masterClrMapping/>
  </p:clrMapOvr>
  <p:transition xmlns:p14="http://schemas.microsoft.com/office/powerpoint/2010/main" advClick="0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'a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eaLnBrk="1" latinLnBrk="0" hangingPunct="1">
              <a:defRPr kumimoji="0" lang="fr-FR" baseline="0"/>
            </a:lvl1pPr>
            <a:extLst/>
          </a:lstStyle>
          <a:p>
            <a:r>
              <a:rPr kumimoji="0" lang="fr-FR"/>
              <a:t>Cliquez pour ajouter un titre de section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 eaLnBrk="1" latinLnBrk="0" hangingPunct="1">
              <a:buFontTx/>
              <a:buNone/>
              <a:defRPr kumimoji="0" lang="fr-FR" sz="1800"/>
            </a:lvl1pPr>
            <a:extLst/>
          </a:lstStyle>
          <a:p>
            <a:pPr lvl="0"/>
            <a:r>
              <a:rPr kumimoji="0" lang="fr-FR"/>
              <a:t>Cliquez pour ajouter un sous-titre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kumimoji="0" lang="nl-BE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kumimoji="0" lang="nl-BE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kumimoji="0" lang="nl-BE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36EC9C1E-33E5-714E-A02E-2665D3760AED}" type="datetime1">
              <a:rPr kumimoji="0" lang="fr-BE" sz="1200" smtClean="0">
                <a:solidFill>
                  <a:schemeClr val="tx2"/>
                </a:solidFill>
              </a:rPr>
              <a:t>9/04/20</a:t>
            </a:fld>
            <a:endParaRPr kumimoji="0" lang="fr-FR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‹#›</a:t>
            </a:fld>
            <a:endParaRPr kumimoji="0" lang="fr-FR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 advClick="0" advTm="3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2 poses avec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nl-BE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nl-BE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47384063-D332-144C-B531-F7B31DF27391}" type="datetime1">
              <a:rPr kumimoji="0" lang="fr-BE" sz="1200" smtClean="0">
                <a:solidFill>
                  <a:schemeClr val="tx2"/>
                </a:solidFill>
              </a:rPr>
              <a:t>9/04/20</a:t>
            </a:fld>
            <a:endParaRPr kumimoji="0" lang="fr-F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‹#›</a:t>
            </a:fld>
            <a:endParaRPr kumimoji="0" lang="fr-F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 advClick="0" advTm="3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ysage 2 poses avec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nl-BE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nl-BE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D81EC405-A2D4-B44A-8186-D99FD99DC7B5}" type="datetime1">
              <a:rPr kumimoji="0" lang="fr-BE" sz="1200" smtClean="0">
                <a:solidFill>
                  <a:schemeClr val="tx2"/>
                </a:solidFill>
              </a:rPr>
              <a:t>9/04/20</a:t>
            </a:fld>
            <a:endParaRPr kumimoji="0" lang="fr-F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‹#›</a:t>
            </a:fld>
            <a:endParaRPr kumimoji="0" lang="fr-F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 advClick="0" advTm="3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oses mélangé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nl-BE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nl-BE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0C707E07-11B8-8648-8855-76064A58E5BA}" type="datetime1">
              <a:rPr kumimoji="0" lang="fr-BE" sz="1200" smtClean="0">
                <a:solidFill>
                  <a:schemeClr val="tx2"/>
                </a:solidFill>
              </a:rPr>
              <a:t>9/04/20</a:t>
            </a:fld>
            <a:endParaRPr kumimoji="0" lang="fr-F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‹#›</a:t>
            </a:fld>
            <a:endParaRPr kumimoji="0" lang="fr-F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 advClick="0" advTm="3000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3 poses avec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nl-BE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nl-BE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nl-BE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84463AB1-7DAE-A747-BFB9-391A3FA1BFDF}" type="datetime1">
              <a:rPr kumimoji="0" lang="fr-BE" sz="1200" smtClean="0">
                <a:solidFill>
                  <a:schemeClr val="tx2"/>
                </a:solidFill>
              </a:rPr>
              <a:t>9/04/20</a:t>
            </a:fld>
            <a:endParaRPr kumimoji="0" lang="fr-FR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‹#›</a:t>
            </a:fld>
            <a:endParaRPr kumimoji="0" lang="fr-FR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 advClick="0" advTm="3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pPr eaLnBrk="1" latinLnBrk="0" hangingPunct="1"/>
            <a:r>
              <a:rPr kumimoji="0" lang="nl-BE" smtClean="0"/>
              <a:t>Cliquez et modifiez le titre</a:t>
            </a:r>
            <a:endParaRPr kumimoji="0" lang="en-US" smtClean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nl-BE" smtClean="0"/>
              <a:t>Cliquez pour modifier les styles du texte du masque</a:t>
            </a:r>
          </a:p>
          <a:p>
            <a:pPr lvl="1" eaLnBrk="1" latinLnBrk="0" hangingPunct="1"/>
            <a:r>
              <a:rPr kumimoji="0" lang="nl-BE" smtClean="0"/>
              <a:t>Deuxième niveau</a:t>
            </a:r>
          </a:p>
          <a:p>
            <a:pPr lvl="2" eaLnBrk="1" latinLnBrk="0" hangingPunct="1"/>
            <a:r>
              <a:rPr kumimoji="0" lang="nl-BE" smtClean="0"/>
              <a:t>Troisième niveau</a:t>
            </a:r>
          </a:p>
          <a:p>
            <a:pPr lvl="3" eaLnBrk="1" latinLnBrk="0" hangingPunct="1"/>
            <a:r>
              <a:rPr kumimoji="0" lang="nl-BE" smtClean="0"/>
              <a:t>Quatrième niveau</a:t>
            </a:r>
          </a:p>
          <a:p>
            <a:pPr lvl="4" eaLnBrk="1" latinLnBrk="0" hangingPunct="1"/>
            <a:r>
              <a:rPr kumimoji="0" lang="nl-BE" smtClean="0"/>
              <a:t>Cinquième niveau</a:t>
            </a:r>
            <a:endParaRPr kumimoji="0" lang="en-US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lang="fr-FR" sz="1200">
                <a:solidFill>
                  <a:schemeClr val="tx2"/>
                </a:solidFill>
              </a:defRPr>
            </a:lvl1pPr>
            <a:extLst/>
          </a:lstStyle>
          <a:p>
            <a:fld id="{325C6F9D-B3BE-A747-B073-8B00B32A257C}" type="datetime1">
              <a:rPr kumimoji="0" lang="fr-BE" sz="1200" smtClean="0">
                <a:solidFill>
                  <a:schemeClr val="tx2"/>
                </a:solidFill>
              </a:rPr>
              <a:t>9/04/20</a:t>
            </a:fld>
            <a:endParaRPr kumimoji="0" lang="fr-FR" sz="120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lang="fr-FR"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kumimoji="0" lang="fr-FR" sz="120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fr-FR"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‹#›</a:t>
            </a:fld>
            <a:endParaRPr kumimoji="0" lang="fr-FR" sz="120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 xmlns:p14="http://schemas.microsoft.com/office/powerpoint/2010/main" advClick="0" advTm="3000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lang="fr-FR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 lang="fr-FR">
          <a:solidFill>
            <a:schemeClr val="tx2"/>
          </a:solidFill>
        </a:defRPr>
      </a:lvl2pPr>
      <a:lvl3pPr eaLnBrk="1" latinLnBrk="0" hangingPunct="1">
        <a:defRPr kumimoji="0" lang="fr-FR">
          <a:solidFill>
            <a:schemeClr val="tx2"/>
          </a:solidFill>
        </a:defRPr>
      </a:lvl3pPr>
      <a:lvl4pPr eaLnBrk="1" latinLnBrk="0" hangingPunct="1">
        <a:defRPr kumimoji="0" lang="fr-FR">
          <a:solidFill>
            <a:schemeClr val="tx2"/>
          </a:solidFill>
        </a:defRPr>
      </a:lvl4pPr>
      <a:lvl5pPr eaLnBrk="1" latinLnBrk="0" hangingPunct="1">
        <a:defRPr kumimoji="0" lang="fr-FR">
          <a:solidFill>
            <a:schemeClr val="tx2"/>
          </a:solidFill>
        </a:defRPr>
      </a:lvl5pPr>
      <a:lvl6pPr eaLnBrk="1" latinLnBrk="0" hangingPunct="1">
        <a:defRPr kumimoji="0" lang="fr-FR">
          <a:solidFill>
            <a:schemeClr val="tx2"/>
          </a:solidFill>
        </a:defRPr>
      </a:lvl6pPr>
      <a:lvl7pPr eaLnBrk="1" latinLnBrk="0" hangingPunct="1">
        <a:defRPr kumimoji="0" lang="fr-FR">
          <a:solidFill>
            <a:schemeClr val="tx2"/>
          </a:solidFill>
        </a:defRPr>
      </a:lvl7pPr>
      <a:lvl8pPr eaLnBrk="1" latinLnBrk="0" hangingPunct="1">
        <a:defRPr kumimoji="0" lang="fr-FR">
          <a:solidFill>
            <a:schemeClr val="tx2"/>
          </a:solidFill>
        </a:defRPr>
      </a:lvl8pPr>
      <a:lvl9pPr eaLnBrk="1" latinLnBrk="0" hangingPunct="1">
        <a:defRPr kumimoji="0" lang="fr-FR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fr-FR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fr-FR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fr-FR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fr-FR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uliepirenne@skynet.b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2400" y="381001"/>
            <a:ext cx="86106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1600" dirty="0" smtClean="0">
                <a:solidFill>
                  <a:srgbClr val="660066"/>
                </a:solidFill>
              </a:rPr>
              <a:t>Mme Pirenne – Français 4tt/5tt/6p/6éducB - 21 avril 2020</a:t>
            </a:r>
          </a:p>
          <a:p>
            <a:r>
              <a:rPr lang="fr-CA" dirty="0" smtClean="0">
                <a:solidFill>
                  <a:srgbClr val="660066"/>
                </a:solidFill>
              </a:rPr>
              <a:t>Bonjour tout le monde !</a:t>
            </a:r>
          </a:p>
          <a:p>
            <a:endParaRPr lang="fr-CA" dirty="0">
              <a:solidFill>
                <a:srgbClr val="660066"/>
              </a:solidFill>
            </a:endParaRPr>
          </a:p>
          <a:p>
            <a:r>
              <a:rPr lang="fr-CA" dirty="0" smtClean="0">
                <a:solidFill>
                  <a:srgbClr val="660066"/>
                </a:solidFill>
              </a:rPr>
              <a:t>J’espère très sincèrement que vous allez tous bien.</a:t>
            </a:r>
          </a:p>
          <a:p>
            <a:r>
              <a:rPr lang="fr-CA" dirty="0" smtClean="0">
                <a:solidFill>
                  <a:srgbClr val="660066"/>
                </a:solidFill>
              </a:rPr>
              <a:t>Le confinement n’est pas terminé. </a:t>
            </a:r>
            <a:r>
              <a:rPr lang="fr-CA" dirty="0" smtClean="0">
                <a:solidFill>
                  <a:srgbClr val="660066"/>
                </a:solidFill>
                <a:sym typeface="Wingdings"/>
              </a:rPr>
              <a:t> Mais cette période compliquée finira un jour. En attendant : courage à tous !</a:t>
            </a:r>
          </a:p>
          <a:p>
            <a:endParaRPr lang="fr-CA" dirty="0">
              <a:solidFill>
                <a:srgbClr val="660066"/>
              </a:solidFill>
              <a:sym typeface="Wingdings"/>
            </a:endParaRPr>
          </a:p>
          <a:p>
            <a:r>
              <a:rPr lang="fr-CA" dirty="0" smtClean="0">
                <a:solidFill>
                  <a:srgbClr val="660066"/>
                </a:solidFill>
                <a:sym typeface="Wingdings"/>
              </a:rPr>
              <a:t>A tous, je vous demande d’avancer sur le </a:t>
            </a:r>
            <a:r>
              <a:rPr lang="fr-CA" b="1" dirty="0" smtClean="0">
                <a:solidFill>
                  <a:srgbClr val="660066"/>
                </a:solidFill>
                <a:sym typeface="Wingdings"/>
              </a:rPr>
              <a:t>Projet Voltaire</a:t>
            </a:r>
            <a:r>
              <a:rPr lang="fr-CA" dirty="0" smtClean="0">
                <a:solidFill>
                  <a:srgbClr val="660066"/>
                </a:solidFill>
                <a:sym typeface="Wingdings"/>
              </a:rPr>
              <a:t>. Je le répète, c’est une occasion d’unique de travailler vos faiblesses en français de façon pas trop pénible, à votre rythme et en fonction de vos difficultés. Il n’y a pas de points à la clé juste du bonus ;-)</a:t>
            </a:r>
          </a:p>
          <a:p>
            <a:endParaRPr lang="fr-CA" dirty="0">
              <a:solidFill>
                <a:srgbClr val="660066"/>
              </a:solidFill>
              <a:sym typeface="Wingdings"/>
            </a:endParaRPr>
          </a:p>
          <a:p>
            <a:r>
              <a:rPr lang="fr-CA" dirty="0" smtClean="0">
                <a:solidFill>
                  <a:srgbClr val="660066"/>
                </a:solidFill>
                <a:sym typeface="Wingdings"/>
              </a:rPr>
              <a:t>Ci-après, vous trouverez des infos sur la </a:t>
            </a:r>
            <a:r>
              <a:rPr lang="fr-CA" b="1" dirty="0" smtClean="0">
                <a:solidFill>
                  <a:srgbClr val="660066"/>
                </a:solidFill>
                <a:sym typeface="Wingdings"/>
              </a:rPr>
              <a:t>bande-annonce </a:t>
            </a:r>
            <a:r>
              <a:rPr lang="fr-CA" dirty="0" smtClean="0">
                <a:solidFill>
                  <a:srgbClr val="660066"/>
                </a:solidFill>
                <a:sym typeface="Wingdings"/>
              </a:rPr>
              <a:t>que je vous demande de réaliser.</a:t>
            </a:r>
          </a:p>
          <a:p>
            <a:endParaRPr lang="fr-CA" dirty="0">
              <a:solidFill>
                <a:srgbClr val="660066"/>
              </a:solidFill>
              <a:sym typeface="Wingdings"/>
            </a:endParaRPr>
          </a:p>
          <a:p>
            <a:r>
              <a:rPr lang="fr-CA" dirty="0" smtClean="0">
                <a:solidFill>
                  <a:srgbClr val="660066"/>
                </a:solidFill>
                <a:sym typeface="Wingdings"/>
              </a:rPr>
              <a:t>Dans la mesure du possible, je vous demande de m’envoyer les travaux réalisés en mars. Une photo par mail, </a:t>
            </a:r>
            <a:r>
              <a:rPr lang="fr-CA" dirty="0" err="1" smtClean="0">
                <a:solidFill>
                  <a:srgbClr val="660066"/>
                </a:solidFill>
                <a:sym typeface="Wingdings"/>
              </a:rPr>
              <a:t>messenger</a:t>
            </a:r>
            <a:r>
              <a:rPr lang="fr-CA" dirty="0" smtClean="0">
                <a:solidFill>
                  <a:srgbClr val="660066"/>
                </a:solidFill>
                <a:sym typeface="Wingdings"/>
              </a:rPr>
              <a:t> ou mail suffira. De la sorte, je ne croulerai pas sous les corrections à la reprise et nous serons efficaces vous comme moi tout de suite.</a:t>
            </a:r>
          </a:p>
          <a:p>
            <a:endParaRPr lang="fr-CA" dirty="0">
              <a:solidFill>
                <a:srgbClr val="660066"/>
              </a:solidFill>
              <a:sym typeface="Wingdings"/>
            </a:endParaRPr>
          </a:p>
          <a:p>
            <a:r>
              <a:rPr lang="fr-CA" dirty="0" smtClean="0">
                <a:solidFill>
                  <a:srgbClr val="660066"/>
                </a:solidFill>
                <a:sym typeface="Wingdings"/>
              </a:rPr>
              <a:t>Au plaisir de vous retrouver rapidement,</a:t>
            </a:r>
          </a:p>
          <a:p>
            <a:endParaRPr lang="fr-CA" dirty="0">
              <a:solidFill>
                <a:srgbClr val="660066"/>
              </a:solidFill>
              <a:sym typeface="Wingdings"/>
            </a:endParaRPr>
          </a:p>
          <a:p>
            <a:pPr algn="r"/>
            <a:r>
              <a:rPr lang="fr-CA" dirty="0" smtClean="0">
                <a:solidFill>
                  <a:srgbClr val="660066"/>
                </a:solidFill>
                <a:sym typeface="Wingdings"/>
              </a:rPr>
              <a:t>J. Pirenne – </a:t>
            </a:r>
            <a:r>
              <a:rPr lang="fr-CA" dirty="0" err="1" smtClean="0">
                <a:solidFill>
                  <a:srgbClr val="660066"/>
                </a:solidFill>
                <a:sym typeface="Wingdings"/>
              </a:rPr>
              <a:t>juliepirenne@skynet.be</a:t>
            </a:r>
            <a:endParaRPr lang="fr-CA" dirty="0" smtClean="0">
              <a:solidFill>
                <a:srgbClr val="660066"/>
              </a:solidFill>
            </a:endParaRPr>
          </a:p>
          <a:p>
            <a:endParaRPr lang="fr-CA" dirty="0"/>
          </a:p>
          <a:p>
            <a:endParaRPr lang="fr-CA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fr-FR" sz="1200" smtClean="0">
                <a:solidFill>
                  <a:schemeClr val="tx2"/>
                </a:solidFill>
              </a:rPr>
              <a:pPr algn="r"/>
              <a:t>1</a:t>
            </a:fld>
            <a:endParaRPr kumimoji="0" lang="fr-FR"/>
          </a:p>
        </p:txBody>
      </p:sp>
    </p:spTree>
    <p:extLst>
      <p:ext uri="{BB962C8B-B14F-4D97-AF65-F5344CB8AC3E}">
        <p14:creationId xmlns:p14="http://schemas.microsoft.com/office/powerpoint/2010/main" val="4232017619"/>
      </p:ext>
    </p:extLst>
  </p:cSld>
  <p:clrMapOvr>
    <a:masterClrMapping/>
  </p:clrMapOvr>
  <p:transition xmlns:p14="http://schemas.microsoft.com/office/powerpoint/2010/main" advClick="0" advTm="3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ÕØÚáÛ丫:Téxt Plàçèhòlðêr 表¥鷗字㌍_W 2"/>
          <p:cNvSpPr>
            <a:spLocks noGrp="1"/>
          </p:cNvSpPr>
          <p:nvPr>
            <p:ph type="body" sz="quarter" idx="11"/>
          </p:nvPr>
        </p:nvSpPr>
        <p:spPr>
          <a:xfrm>
            <a:off x="609600" y="1905000"/>
            <a:ext cx="8153400" cy="1752600"/>
          </a:xfrm>
        </p:spPr>
        <p:txBody>
          <a:bodyPr/>
          <a:lstStyle>
            <a:extLst/>
          </a:lstStyle>
          <a:p>
            <a:r>
              <a:rPr lang="fr-FR" sz="2800" dirty="0" smtClean="0"/>
              <a:t>Texte </a:t>
            </a:r>
            <a:r>
              <a:rPr lang="fr-FR" sz="2800" dirty="0"/>
              <a:t>: </a:t>
            </a:r>
          </a:p>
          <a:p>
            <a:r>
              <a:rPr lang="fr-FR" sz="2800" dirty="0" smtClean="0"/>
              <a:t>= voix off pour commencer l’histoire </a:t>
            </a:r>
          </a:p>
          <a:p>
            <a:r>
              <a:rPr lang="fr-FR" sz="2800" dirty="0" smtClean="0"/>
              <a:t>= quelques mots que tu écris pour lancer l’histoire // voix off des bandes annonces du cinéma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fr-FR" sz="1200" smtClean="0">
                <a:solidFill>
                  <a:schemeClr val="tx2"/>
                </a:solidFill>
              </a:rPr>
              <a:pPr algn="r"/>
              <a:t>10</a:t>
            </a:fld>
            <a:endParaRPr kumimoji="0" lang="fr-FR"/>
          </a:p>
        </p:txBody>
      </p:sp>
    </p:spTree>
    <p:extLst>
      <p:ext uri="{BB962C8B-B14F-4D97-AF65-F5344CB8AC3E}">
        <p14:creationId xmlns:p14="http://schemas.microsoft.com/office/powerpoint/2010/main" val="2430021987"/>
      </p:ext>
    </p:extLst>
  </p:cSld>
  <p:clrMapOvr>
    <a:masterClrMapping/>
  </p:clrMapOvr>
  <p:transition xmlns:p14="http://schemas.microsoft.com/office/powerpoint/2010/main" advClick="0" advTm="3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¥ل云玗İαЂÕØÚáÛ丫:Téxt Plàçèhòlðêr 表¥鷗字㌍_W 10"/>
          <p:cNvSpPr>
            <a:spLocks noGrp="1"/>
          </p:cNvSpPr>
          <p:nvPr>
            <p:ph type="body" sz="quarter" idx="13"/>
          </p:nvPr>
        </p:nvSpPr>
        <p:spPr>
          <a:xfrm>
            <a:off x="228600" y="3733800"/>
            <a:ext cx="8610600" cy="1752600"/>
          </a:xfrm>
        </p:spPr>
        <p:txBody>
          <a:bodyPr/>
          <a:lstStyle>
            <a:extLst/>
          </a:lstStyle>
          <a:p>
            <a:r>
              <a:rPr lang="fr-FR" sz="2400" dirty="0" smtClean="0"/>
              <a:t>1 image montrant 1 moment fort  </a:t>
            </a:r>
          </a:p>
          <a:p>
            <a:endParaRPr lang="fr-FR" sz="2400" dirty="0" smtClean="0"/>
          </a:p>
          <a:p>
            <a:r>
              <a:rPr lang="fr-FR" sz="2400" dirty="0" smtClean="0"/>
              <a:t>Lien :</a:t>
            </a:r>
          </a:p>
          <a:p>
            <a:r>
              <a:rPr lang="fr-FR" sz="2400" dirty="0" smtClean="0"/>
              <a:t>	soit avec ce que tu viens d’écrire dans la dia précédente </a:t>
            </a:r>
          </a:p>
          <a:p>
            <a:r>
              <a:rPr lang="fr-FR" sz="2400" dirty="0" smtClean="0"/>
              <a:t>	soit avec ce que tu vas écrire dans la dia suivante</a:t>
            </a:r>
          </a:p>
        </p:txBody>
      </p:sp>
      <p:pic>
        <p:nvPicPr>
          <p:cNvPr id="13" name="trees_j0202227.pn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9200" y="228600"/>
            <a:ext cx="6858000" cy="3325091"/>
          </a:xfrm>
          <a:prstGeom prst="roundRect">
            <a:avLst>
              <a:gd name="adj" fmla="val 16667"/>
            </a:avLst>
          </a:prstGeom>
          <a:noFill/>
          <a:ln w="38100" cap="sq" cmpd="sng" algn="ctr">
            <a:noFill/>
            <a:prstDash val="solid"/>
            <a:miter lim="800000"/>
          </a:ln>
          <a:effectLst>
            <a:outerShdw blurRad="63500" dist="76200" dir="2700000" algn="tl" rotWithShape="0">
              <a:srgbClr val="000000">
                <a:alpha val="70000"/>
              </a:srgbClr>
            </a:outerShdw>
            <a:softEdge rad="31750"/>
          </a:effec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fr-FR" sz="1200" smtClean="0">
                <a:solidFill>
                  <a:schemeClr val="tx2"/>
                </a:solidFill>
              </a:rPr>
              <a:pPr algn="r"/>
              <a:t>11</a:t>
            </a:fld>
            <a:endParaRPr kumimoji="0" lang="fr-FR"/>
          </a:p>
        </p:txBody>
      </p:sp>
    </p:spTree>
  </p:cSld>
  <p:clrMapOvr>
    <a:masterClrMapping/>
  </p:clrMapOvr>
  <p:transition xmlns:p14="http://schemas.microsoft.com/office/powerpoint/2010/main" advClick="0" advTm="3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ÕØÚáÛ丫:Téxt Plàçèhòlðêr 表¥鷗字㌍_W 2"/>
          <p:cNvSpPr>
            <a:spLocks noGrp="1"/>
          </p:cNvSpPr>
          <p:nvPr>
            <p:ph type="body" sz="quarter" idx="11"/>
          </p:nvPr>
        </p:nvSpPr>
        <p:spPr>
          <a:xfrm>
            <a:off x="609600" y="1905000"/>
            <a:ext cx="8153400" cy="1752600"/>
          </a:xfrm>
        </p:spPr>
        <p:txBody>
          <a:bodyPr/>
          <a:lstStyle>
            <a:extLst/>
          </a:lstStyle>
          <a:p>
            <a:r>
              <a:rPr lang="fr-FR" sz="2800" dirty="0" smtClean="0"/>
              <a:t>Texte : extrait du roman entre «  » OU </a:t>
            </a:r>
          </a:p>
          <a:p>
            <a:r>
              <a:rPr lang="fr-FR" sz="2800" dirty="0" smtClean="0"/>
              <a:t>citations de 1 ou 2 personnages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fr-FR" sz="1200" smtClean="0">
                <a:solidFill>
                  <a:schemeClr val="tx2"/>
                </a:solidFill>
              </a:rPr>
              <a:pPr algn="r"/>
              <a:t>12</a:t>
            </a:fld>
            <a:endParaRPr kumimoji="0" lang="fr-FR"/>
          </a:p>
        </p:txBody>
      </p:sp>
    </p:spTree>
    <p:extLst>
      <p:ext uri="{BB962C8B-B14F-4D97-AF65-F5344CB8AC3E}">
        <p14:creationId xmlns:p14="http://schemas.microsoft.com/office/powerpoint/2010/main" val="1296882338"/>
      </p:ext>
    </p:extLst>
  </p:cSld>
  <p:clrMapOvr>
    <a:masterClrMapping/>
  </p:clrMapOvr>
  <p:transition xmlns:p14="http://schemas.microsoft.com/office/powerpoint/2010/main" advClick="0" advTm="3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ÕØÚáÛ丫:Téxt Plàçèhòlðêr 表¥鷗字㌍_W 2"/>
          <p:cNvSpPr>
            <a:spLocks noGrp="1"/>
          </p:cNvSpPr>
          <p:nvPr>
            <p:ph type="body" sz="quarter" idx="11"/>
          </p:nvPr>
        </p:nvSpPr>
        <p:spPr>
          <a:xfrm>
            <a:off x="609600" y="1905000"/>
            <a:ext cx="8153400" cy="1752600"/>
          </a:xfrm>
        </p:spPr>
        <p:txBody>
          <a:bodyPr/>
          <a:lstStyle>
            <a:extLst/>
          </a:lstStyle>
          <a:p>
            <a:r>
              <a:rPr lang="fr-FR" sz="2800" dirty="0" smtClean="0"/>
              <a:t>Texte </a:t>
            </a:r>
            <a:r>
              <a:rPr lang="fr-FR" sz="2800" dirty="0"/>
              <a:t>: </a:t>
            </a:r>
          </a:p>
          <a:p>
            <a:r>
              <a:rPr lang="fr-FR" sz="2800" dirty="0" smtClean="0"/>
              <a:t>= voix off pour continuer l’histoire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fr-FR" sz="1200" smtClean="0">
                <a:solidFill>
                  <a:schemeClr val="tx2"/>
                </a:solidFill>
              </a:rPr>
              <a:pPr algn="r"/>
              <a:t>13</a:t>
            </a:fld>
            <a:endParaRPr kumimoji="0" lang="fr-FR"/>
          </a:p>
        </p:txBody>
      </p:sp>
    </p:spTree>
    <p:extLst>
      <p:ext uri="{BB962C8B-B14F-4D97-AF65-F5344CB8AC3E}">
        <p14:creationId xmlns:p14="http://schemas.microsoft.com/office/powerpoint/2010/main" val="104413624"/>
      </p:ext>
    </p:extLst>
  </p:cSld>
  <p:clrMapOvr>
    <a:masterClrMapping/>
  </p:clrMapOvr>
  <p:transition xmlns:p14="http://schemas.microsoft.com/office/powerpoint/2010/main" advClick="0" advTm="3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¥ل云玗İαЂÕØÚáÛ丫:Téxt Plàçèhòlðêr 表¥鷗字㌍_W 10"/>
          <p:cNvSpPr>
            <a:spLocks noGrp="1"/>
          </p:cNvSpPr>
          <p:nvPr>
            <p:ph type="body" sz="quarter" idx="13"/>
          </p:nvPr>
        </p:nvSpPr>
        <p:spPr>
          <a:xfrm>
            <a:off x="228600" y="4876800"/>
            <a:ext cx="8610600" cy="1752600"/>
          </a:xfrm>
        </p:spPr>
        <p:txBody>
          <a:bodyPr/>
          <a:lstStyle>
            <a:extLst/>
          </a:lstStyle>
          <a:p>
            <a:r>
              <a:rPr lang="fr-FR" sz="2400" dirty="0" smtClean="0"/>
              <a:t>1 image </a:t>
            </a:r>
          </a:p>
          <a:p>
            <a:r>
              <a:rPr lang="fr-FR" sz="2400" dirty="0" smtClean="0"/>
              <a:t>montrant 1 autre moment fort ou 1 rebondissement</a:t>
            </a:r>
          </a:p>
        </p:txBody>
      </p:sp>
      <p:pic>
        <p:nvPicPr>
          <p:cNvPr id="13" name="trees_j0202227.pn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8200" y="1066800"/>
            <a:ext cx="7543800" cy="3657600"/>
          </a:xfrm>
          <a:prstGeom prst="roundRect">
            <a:avLst>
              <a:gd name="adj" fmla="val 16667"/>
            </a:avLst>
          </a:prstGeom>
          <a:noFill/>
          <a:ln w="38100" cap="sq" cmpd="sng" algn="ctr">
            <a:noFill/>
            <a:prstDash val="solid"/>
            <a:miter lim="800000"/>
          </a:ln>
          <a:effectLst>
            <a:outerShdw blurRad="63500" dist="76200" dir="2700000" algn="tl" rotWithShape="0">
              <a:srgbClr val="000000">
                <a:alpha val="70000"/>
              </a:srgbClr>
            </a:outerShdw>
            <a:softEdge rad="31750"/>
          </a:effec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fr-FR" sz="1200" smtClean="0">
                <a:solidFill>
                  <a:schemeClr val="tx2"/>
                </a:solidFill>
              </a:rPr>
              <a:pPr algn="r"/>
              <a:t>14</a:t>
            </a:fld>
            <a:endParaRPr kumimoji="0" lang="fr-FR"/>
          </a:p>
        </p:txBody>
      </p:sp>
    </p:spTree>
    <p:extLst>
      <p:ext uri="{BB962C8B-B14F-4D97-AF65-F5344CB8AC3E}">
        <p14:creationId xmlns:p14="http://schemas.microsoft.com/office/powerpoint/2010/main" val="824673912"/>
      </p:ext>
    </p:extLst>
  </p:cSld>
  <p:clrMapOvr>
    <a:masterClrMapping/>
  </p:clrMapOvr>
  <p:transition xmlns:p14="http://schemas.microsoft.com/office/powerpoint/2010/main" advClick="0" advTm="3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ÕØÚáÛ丫:Téxt Plàçèhòlðêr 表¥鷗字㌍_W 2"/>
          <p:cNvSpPr>
            <a:spLocks noGrp="1"/>
          </p:cNvSpPr>
          <p:nvPr>
            <p:ph type="body" sz="quarter" idx="11"/>
          </p:nvPr>
        </p:nvSpPr>
        <p:spPr>
          <a:xfrm>
            <a:off x="609600" y="1905000"/>
            <a:ext cx="8153400" cy="1752600"/>
          </a:xfrm>
        </p:spPr>
        <p:txBody>
          <a:bodyPr/>
          <a:lstStyle>
            <a:extLst/>
          </a:lstStyle>
          <a:p>
            <a:r>
              <a:rPr lang="fr-FR" sz="2800" dirty="0" smtClean="0"/>
              <a:t>Texte : extrait du roman ou des paroles de personnages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fr-FR" sz="1200" smtClean="0">
                <a:solidFill>
                  <a:schemeClr val="tx2"/>
                </a:solidFill>
              </a:rPr>
              <a:pPr algn="r"/>
              <a:t>15</a:t>
            </a:fld>
            <a:endParaRPr kumimoji="0" lang="fr-FR"/>
          </a:p>
        </p:txBody>
      </p:sp>
    </p:spTree>
    <p:extLst>
      <p:ext uri="{BB962C8B-B14F-4D97-AF65-F5344CB8AC3E}">
        <p14:creationId xmlns:p14="http://schemas.microsoft.com/office/powerpoint/2010/main" val="2022951611"/>
      </p:ext>
    </p:extLst>
  </p:cSld>
  <p:clrMapOvr>
    <a:masterClrMapping/>
  </p:clrMapOvr>
  <p:transition xmlns:p14="http://schemas.microsoft.com/office/powerpoint/2010/main" advClick="0" advTm="3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ÕØÚáÛ丫:Téxt Plàçèhòlðêr 表¥鷗字㌍_W 2"/>
          <p:cNvSpPr>
            <a:spLocks noGrp="1"/>
          </p:cNvSpPr>
          <p:nvPr>
            <p:ph type="body" sz="quarter" idx="11"/>
          </p:nvPr>
        </p:nvSpPr>
        <p:spPr>
          <a:xfrm>
            <a:off x="609600" y="1905000"/>
            <a:ext cx="8153400" cy="1752600"/>
          </a:xfrm>
        </p:spPr>
        <p:txBody>
          <a:bodyPr/>
          <a:lstStyle>
            <a:extLst/>
          </a:lstStyle>
          <a:p>
            <a:r>
              <a:rPr lang="fr-FR" sz="2800" dirty="0" smtClean="0"/>
              <a:t>Texte </a:t>
            </a:r>
            <a:r>
              <a:rPr lang="fr-FR" sz="2800" dirty="0"/>
              <a:t>: </a:t>
            </a:r>
          </a:p>
          <a:p>
            <a:r>
              <a:rPr lang="fr-FR" sz="2800" dirty="0" smtClean="0"/>
              <a:t>voix off pour continuer l’histoire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fr-FR" sz="1200" smtClean="0">
                <a:solidFill>
                  <a:schemeClr val="tx2"/>
                </a:solidFill>
              </a:rPr>
              <a:pPr algn="r"/>
              <a:t>16</a:t>
            </a:fld>
            <a:endParaRPr kumimoji="0" lang="fr-FR"/>
          </a:p>
        </p:txBody>
      </p:sp>
    </p:spTree>
    <p:extLst>
      <p:ext uri="{BB962C8B-B14F-4D97-AF65-F5344CB8AC3E}">
        <p14:creationId xmlns:p14="http://schemas.microsoft.com/office/powerpoint/2010/main" val="1045913915"/>
      </p:ext>
    </p:extLst>
  </p:cSld>
  <p:clrMapOvr>
    <a:masterClrMapping/>
  </p:clrMapOvr>
  <p:transition xmlns:p14="http://schemas.microsoft.com/office/powerpoint/2010/main" advClick="0" advTm="3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¥ل云玗İαЂÕØÚáÛ丫:Téxt Plàçèhòlðêr 表¥鷗字㌍_W 10"/>
          <p:cNvSpPr>
            <a:spLocks noGrp="1"/>
          </p:cNvSpPr>
          <p:nvPr>
            <p:ph type="body" sz="quarter" idx="13"/>
          </p:nvPr>
        </p:nvSpPr>
        <p:spPr>
          <a:xfrm>
            <a:off x="0" y="4876800"/>
            <a:ext cx="9144000" cy="1752600"/>
          </a:xfrm>
        </p:spPr>
        <p:txBody>
          <a:bodyPr/>
          <a:lstStyle>
            <a:extLst/>
          </a:lstStyle>
          <a:p>
            <a:r>
              <a:rPr lang="fr-FR" sz="2800" dirty="0" smtClean="0"/>
              <a:t>1 image </a:t>
            </a:r>
          </a:p>
          <a:p>
            <a:r>
              <a:rPr lang="fr-FR" sz="2800" dirty="0" smtClean="0"/>
              <a:t>montrant 1 autre moment fort ou 1 rebondissement</a:t>
            </a:r>
          </a:p>
        </p:txBody>
      </p:sp>
      <p:pic>
        <p:nvPicPr>
          <p:cNvPr id="13" name="trees_j0202227.pn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8200" y="1066800"/>
            <a:ext cx="7543800" cy="3657600"/>
          </a:xfrm>
          <a:prstGeom prst="roundRect">
            <a:avLst>
              <a:gd name="adj" fmla="val 16667"/>
            </a:avLst>
          </a:prstGeom>
          <a:noFill/>
          <a:ln w="38100" cap="sq" cmpd="sng" algn="ctr">
            <a:noFill/>
            <a:prstDash val="solid"/>
            <a:miter lim="800000"/>
          </a:ln>
          <a:effectLst>
            <a:outerShdw blurRad="63500" dist="76200" dir="2700000" algn="tl" rotWithShape="0">
              <a:srgbClr val="000000">
                <a:alpha val="70000"/>
              </a:srgbClr>
            </a:outerShdw>
            <a:softEdge rad="31750"/>
          </a:effec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fr-FR" sz="1200" smtClean="0">
                <a:solidFill>
                  <a:schemeClr val="tx2"/>
                </a:solidFill>
              </a:rPr>
              <a:pPr algn="r"/>
              <a:t>17</a:t>
            </a:fld>
            <a:endParaRPr kumimoji="0" lang="fr-FR"/>
          </a:p>
        </p:txBody>
      </p:sp>
    </p:spTree>
    <p:extLst>
      <p:ext uri="{BB962C8B-B14F-4D97-AF65-F5344CB8AC3E}">
        <p14:creationId xmlns:p14="http://schemas.microsoft.com/office/powerpoint/2010/main" val="1085496445"/>
      </p:ext>
    </p:extLst>
  </p:cSld>
  <p:clrMapOvr>
    <a:masterClrMapping/>
  </p:clrMapOvr>
  <p:transition xmlns:p14="http://schemas.microsoft.com/office/powerpoint/2010/main" advClick="0" advTm="3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ÕØÚáÛ丫:Téxt Plàçèhòlðêr 表¥鷗字㌍_W 2"/>
          <p:cNvSpPr>
            <a:spLocks noGrp="1"/>
          </p:cNvSpPr>
          <p:nvPr>
            <p:ph type="body" sz="quarter" idx="11"/>
          </p:nvPr>
        </p:nvSpPr>
        <p:spPr>
          <a:xfrm>
            <a:off x="609600" y="1905000"/>
            <a:ext cx="8153400" cy="1752600"/>
          </a:xfrm>
        </p:spPr>
        <p:txBody>
          <a:bodyPr/>
          <a:lstStyle>
            <a:extLst/>
          </a:lstStyle>
          <a:p>
            <a:r>
              <a:rPr lang="fr-FR" sz="2800" dirty="0" smtClean="0"/>
              <a:t>Texte : extrait du roman, des paroles de personnages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fr-FR" sz="1200" smtClean="0">
                <a:solidFill>
                  <a:schemeClr val="tx2"/>
                </a:solidFill>
              </a:rPr>
              <a:pPr algn="r"/>
              <a:t>18</a:t>
            </a:fld>
            <a:endParaRPr kumimoji="0" lang="fr-FR"/>
          </a:p>
        </p:txBody>
      </p:sp>
    </p:spTree>
    <p:extLst>
      <p:ext uri="{BB962C8B-B14F-4D97-AF65-F5344CB8AC3E}">
        <p14:creationId xmlns:p14="http://schemas.microsoft.com/office/powerpoint/2010/main" val="1573195781"/>
      </p:ext>
    </p:extLst>
  </p:cSld>
  <p:clrMapOvr>
    <a:masterClrMapping/>
  </p:clrMapOvr>
  <p:transition xmlns:p14="http://schemas.microsoft.com/office/powerpoint/2010/main" advClick="0" advTm="3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waterfall_j0262353.pn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05400" y="3429000"/>
            <a:ext cx="3649663" cy="28892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pic>
        <p:nvPicPr>
          <p:cNvPr id="5" name="mnts-sky.png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27038" y="384175"/>
            <a:ext cx="4457700" cy="4111625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pic>
        <p:nvPicPr>
          <p:cNvPr id="6" name="sunflower_j0262344.png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/>
          <a:srcRect l="8307" r="8307"/>
          <a:stretch>
            <a:fillRect/>
          </a:stretch>
        </p:blipFill>
        <p:spPr>
          <a:xfrm>
            <a:off x="5067300" y="388938"/>
            <a:ext cx="3657600" cy="2887662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2" name="ZoneTexte 1"/>
          <p:cNvSpPr txBox="1"/>
          <p:nvPr/>
        </p:nvSpPr>
        <p:spPr>
          <a:xfrm>
            <a:off x="152400" y="4611231"/>
            <a:ext cx="480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2/3 photos illustrant les possibles fins avec texte sur les photos</a:t>
            </a:r>
          </a:p>
          <a:p>
            <a:r>
              <a:rPr lang="fr-FR" sz="2800" dirty="0" smtClean="0"/>
              <a:t>Plusieurs </a:t>
            </a:r>
            <a:r>
              <a:rPr lang="fr-FR" sz="2800" dirty="0" err="1" smtClean="0"/>
              <a:t>dias</a:t>
            </a:r>
            <a:r>
              <a:rPr lang="fr-FR" sz="2800" dirty="0" smtClean="0"/>
              <a:t> sont peut-être nécessaires.</a:t>
            </a:r>
            <a:endParaRPr lang="fr-FR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1752600" y="609600"/>
            <a:ext cx="281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Comment cela va-t-il finir ? Comme ci ?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562600" y="5334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FFFF"/>
                </a:solidFill>
              </a:rPr>
              <a:t>Comme ça ?</a:t>
            </a:r>
            <a:endParaRPr lang="fr-FR" sz="2800" dirty="0">
              <a:solidFill>
                <a:srgbClr val="FFFFFF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105400" y="35052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FFFF"/>
                </a:solidFill>
              </a:rPr>
              <a:t>Ou comme ça ?</a:t>
            </a:r>
            <a:endParaRPr lang="fr-FR" sz="2800" dirty="0">
              <a:solidFill>
                <a:srgbClr val="FFFFFF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fr-FR" sz="1200" smtClean="0">
                <a:solidFill>
                  <a:schemeClr val="tx2"/>
                </a:solidFill>
              </a:rPr>
              <a:pPr algn="r"/>
              <a:t>19</a:t>
            </a:fld>
            <a:endParaRPr kumimoji="0" lang="fr-FR"/>
          </a:p>
        </p:txBody>
      </p:sp>
    </p:spTree>
  </p:cSld>
  <p:clrMapOvr>
    <a:masterClrMapping/>
  </p:clrMapOvr>
  <p:transition xmlns:p14="http://schemas.microsoft.com/office/powerpoint/2010/main" advClick="0" advTm="3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838200" y="5715000"/>
            <a:ext cx="7467600" cy="381000"/>
          </a:xfrm>
        </p:spPr>
        <p:txBody>
          <a:bodyPr/>
          <a:lstStyle/>
          <a:p>
            <a:pPr algn="ctr"/>
            <a:r>
              <a:rPr lang="fr-CA" sz="2800" dirty="0" smtClean="0"/>
              <a:t>Voir les consignes et exemple ci-après</a:t>
            </a:r>
            <a:endParaRPr lang="fr-CA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381000" y="609600"/>
            <a:ext cx="8382000" cy="5539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>
                <a:solidFill>
                  <a:schemeClr val="bg2">
                    <a:lumMod val="50000"/>
                  </a:schemeClr>
                </a:solidFill>
              </a:rPr>
              <a:t>Réaliser une bande annonce</a:t>
            </a:r>
          </a:p>
          <a:p>
            <a:endParaRPr lang="fr-CA" dirty="0" smtClean="0"/>
          </a:p>
          <a:p>
            <a:r>
              <a:rPr lang="fr-CA" sz="2200" b="1" dirty="0" smtClean="0"/>
              <a:t>4TT &amp; 5TT </a:t>
            </a:r>
            <a:r>
              <a:rPr lang="fr-CA" sz="2200" dirty="0" smtClean="0"/>
              <a:t>: roman (en 4TT si possible </a:t>
            </a:r>
            <a:r>
              <a:rPr lang="fr-CA" sz="2200" i="1" dirty="0" smtClean="0"/>
              <a:t>La mécanique du Cœur </a:t>
            </a:r>
            <a:r>
              <a:rPr lang="fr-CA" sz="2200" dirty="0" smtClean="0"/>
              <a:t>de M. </a:t>
            </a:r>
            <a:r>
              <a:rPr lang="fr-CA" sz="2200" dirty="0" err="1" smtClean="0"/>
              <a:t>Malzieu</a:t>
            </a:r>
            <a:r>
              <a:rPr lang="fr-CA" sz="2200" dirty="0" smtClean="0"/>
              <a:t> ou </a:t>
            </a:r>
            <a:r>
              <a:rPr lang="fr-CA" sz="2200" i="1" dirty="0" smtClean="0"/>
              <a:t>Songe à la douceur </a:t>
            </a:r>
            <a:r>
              <a:rPr lang="fr-CA" sz="2200" dirty="0" smtClean="0"/>
              <a:t>de C. Beauvais)</a:t>
            </a:r>
          </a:p>
          <a:p>
            <a:r>
              <a:rPr lang="fr-CA" sz="2200" dirty="0" smtClean="0"/>
              <a:t>ou BD ou manga MAIS destiné à des jeunes de 15 ans et plus (pas des lectures pour les « petits ») – merci de ne pas reprendre les romans travaillés en classe ;-)</a:t>
            </a:r>
          </a:p>
          <a:p>
            <a:endParaRPr lang="fr-CA" sz="2200" dirty="0" smtClean="0"/>
          </a:p>
          <a:p>
            <a:r>
              <a:rPr lang="fr-CA" sz="2200" b="1" dirty="0" smtClean="0"/>
              <a:t>6Tq </a:t>
            </a:r>
            <a:r>
              <a:rPr lang="fr-CA" sz="2200" b="1" dirty="0" err="1" smtClean="0"/>
              <a:t>éduc</a:t>
            </a:r>
            <a:r>
              <a:rPr lang="fr-CA" sz="2200" b="1" dirty="0" smtClean="0"/>
              <a:t>. B </a:t>
            </a:r>
            <a:r>
              <a:rPr lang="fr-CA" sz="2200" dirty="0" smtClean="0"/>
              <a:t>: film </a:t>
            </a:r>
            <a:r>
              <a:rPr lang="fr-CA" sz="2200" i="1" dirty="0" smtClean="0"/>
              <a:t>Hors </a:t>
            </a:r>
            <a:r>
              <a:rPr lang="fr-CA" sz="2200" dirty="0" smtClean="0"/>
              <a:t>Normes – Je vous le fais </a:t>
            </a:r>
            <a:r>
              <a:rPr lang="fr-CA" sz="2200" dirty="0" smtClean="0"/>
              <a:t>parvenir, regardez sur le groupe Facebook</a:t>
            </a:r>
            <a:r>
              <a:rPr lang="fr-CA" sz="2200" smtClean="0"/>
              <a:t>, merci.</a:t>
            </a:r>
          </a:p>
          <a:p>
            <a:endParaRPr lang="fr-CA" sz="2200" dirty="0"/>
          </a:p>
          <a:p>
            <a:r>
              <a:rPr lang="fr-CA" sz="2200" b="1" dirty="0" smtClean="0"/>
              <a:t>6P </a:t>
            </a:r>
            <a:r>
              <a:rPr lang="fr-CA" sz="2200" dirty="0" smtClean="0"/>
              <a:t>: </a:t>
            </a:r>
            <a:r>
              <a:rPr lang="fr-CA" sz="2200" dirty="0"/>
              <a:t>roman ou BD ou manga ou </a:t>
            </a:r>
            <a:r>
              <a:rPr lang="fr-CA" sz="2200" dirty="0" smtClean="0"/>
              <a:t>film ou série TV </a:t>
            </a:r>
            <a:r>
              <a:rPr lang="fr-CA" sz="2200" dirty="0"/>
              <a:t>MAIS destiné à des jeunes de </a:t>
            </a:r>
            <a:r>
              <a:rPr lang="fr-CA" sz="2200" dirty="0" smtClean="0"/>
              <a:t>18 </a:t>
            </a:r>
            <a:r>
              <a:rPr lang="fr-CA" sz="2200" dirty="0"/>
              <a:t>ans et plus (</a:t>
            </a:r>
            <a:r>
              <a:rPr lang="fr-CA" sz="2200" dirty="0" smtClean="0"/>
              <a:t>pas </a:t>
            </a:r>
            <a:r>
              <a:rPr lang="fr-CA" sz="2200" dirty="0"/>
              <a:t>pour les « petits </a:t>
            </a:r>
            <a:r>
              <a:rPr lang="fr-CA" sz="2200" dirty="0" smtClean="0"/>
              <a:t>»</a:t>
            </a:r>
            <a:r>
              <a:rPr lang="fr-CA" sz="2200" dirty="0"/>
              <a:t>) - – merci de ne pas reprendre les romans travaillés en classe ;-)</a:t>
            </a:r>
          </a:p>
          <a:p>
            <a:endParaRPr lang="fr-CA" sz="2200" dirty="0" smtClean="0"/>
          </a:p>
          <a:p>
            <a:endParaRPr lang="fr-CA" sz="22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fr-FR" sz="1200" smtClean="0">
                <a:solidFill>
                  <a:schemeClr val="tx2"/>
                </a:solidFill>
              </a:rPr>
              <a:pPr algn="r"/>
              <a:t>2</a:t>
            </a:fld>
            <a:endParaRPr kumimoji="0" lang="fr-FR"/>
          </a:p>
        </p:txBody>
      </p:sp>
    </p:spTree>
    <p:extLst>
      <p:ext uri="{BB962C8B-B14F-4D97-AF65-F5344CB8AC3E}">
        <p14:creationId xmlns:p14="http://schemas.microsoft.com/office/powerpoint/2010/main" val="459078002"/>
      </p:ext>
    </p:extLst>
  </p:cSld>
  <p:clrMapOvr>
    <a:masterClrMapping/>
  </p:clrMapOvr>
  <p:transition xmlns:p14="http://schemas.microsoft.com/office/powerpoint/2010/main" advClick="0" advTm="300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ÕØÚáÛ丫:Téxt Plàçèhòlðêr 表¥鷗字㌍_W 2"/>
          <p:cNvSpPr>
            <a:spLocks noGrp="1"/>
          </p:cNvSpPr>
          <p:nvPr>
            <p:ph type="body" sz="quarter" idx="11"/>
          </p:nvPr>
        </p:nvSpPr>
        <p:spPr>
          <a:xfrm>
            <a:off x="609600" y="1905000"/>
            <a:ext cx="8153400" cy="1752600"/>
          </a:xfrm>
        </p:spPr>
        <p:txBody>
          <a:bodyPr/>
          <a:lstStyle>
            <a:extLst/>
          </a:lstStyle>
          <a:p>
            <a:r>
              <a:rPr lang="fr-FR" sz="2800" dirty="0" smtClean="0"/>
              <a:t>Texte : voix off entraînant vers la fin de l’histoire mais sans la dévoiler (laisser du suspense)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fr-FR" sz="1200" smtClean="0">
                <a:solidFill>
                  <a:schemeClr val="tx2"/>
                </a:solidFill>
              </a:rPr>
              <a:pPr algn="r"/>
              <a:t>20</a:t>
            </a:fld>
            <a:endParaRPr kumimoji="0" lang="fr-FR"/>
          </a:p>
        </p:txBody>
      </p:sp>
    </p:spTree>
    <p:extLst>
      <p:ext uri="{BB962C8B-B14F-4D97-AF65-F5344CB8AC3E}">
        <p14:creationId xmlns:p14="http://schemas.microsoft.com/office/powerpoint/2010/main" val="389703082"/>
      </p:ext>
    </p:extLst>
  </p:cSld>
  <p:clrMapOvr>
    <a:masterClrMapping/>
  </p:clrMapOvr>
  <p:transition xmlns:p14="http://schemas.microsoft.com/office/powerpoint/2010/main" advClick="0" advTm="3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ÕØÚáÛ丫:Téxt Plàçèhòlðêr 表¥鷗字㌍_W 2"/>
          <p:cNvSpPr>
            <a:spLocks noGrp="1"/>
          </p:cNvSpPr>
          <p:nvPr>
            <p:ph type="body" sz="quarter" idx="11"/>
          </p:nvPr>
        </p:nvSpPr>
        <p:spPr>
          <a:xfrm>
            <a:off x="609600" y="3657600"/>
            <a:ext cx="8153400" cy="1752600"/>
          </a:xfrm>
        </p:spPr>
        <p:txBody>
          <a:bodyPr/>
          <a:lstStyle>
            <a:extLst/>
          </a:lstStyle>
          <a:p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r>
              <a:rPr lang="fr-FR" sz="3200" dirty="0" smtClean="0">
                <a:solidFill>
                  <a:srgbClr val="2F97B5"/>
                </a:solidFill>
              </a:rPr>
              <a:t>Rencontre avec l’œuvre culturelle : </a:t>
            </a:r>
          </a:p>
          <a:p>
            <a:endParaRPr lang="fr-FR" sz="2400" dirty="0" smtClean="0"/>
          </a:p>
          <a:p>
            <a:endParaRPr lang="fr-FR" dirty="0"/>
          </a:p>
          <a:p>
            <a:r>
              <a:rPr lang="fr-FR" sz="2800" dirty="0" smtClean="0"/>
              <a:t>Explique dans quelles circonstances tu as lu/vu cette œuvre. Raconte notamment ton état d’esprit vu que tu étais confiné chez toi. (5-10 lignes)</a:t>
            </a:r>
          </a:p>
          <a:p>
            <a:endParaRPr lang="fr-FR" sz="2800" dirty="0" smtClean="0"/>
          </a:p>
          <a:p>
            <a:r>
              <a:rPr lang="fr-FR" sz="2800" dirty="0"/>
              <a:t>Texte final pour conseiller la lecture, la vision (au moins 3 arguments &amp; 10-20 </a:t>
            </a:r>
            <a:r>
              <a:rPr lang="fr-FR" sz="2800" dirty="0" smtClean="0"/>
              <a:t>lignes – 3 paragraphes)</a:t>
            </a:r>
            <a:endParaRPr lang="fr-FR" sz="2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fr-FR" sz="1200" smtClean="0">
                <a:solidFill>
                  <a:schemeClr val="tx2"/>
                </a:solidFill>
              </a:rPr>
              <a:pPr algn="r"/>
              <a:t>21</a:t>
            </a:fld>
            <a:endParaRPr kumimoji="0" lang="fr-FR"/>
          </a:p>
        </p:txBody>
      </p:sp>
    </p:spTree>
    <p:extLst>
      <p:ext uri="{BB962C8B-B14F-4D97-AF65-F5344CB8AC3E}">
        <p14:creationId xmlns:p14="http://schemas.microsoft.com/office/powerpoint/2010/main" val="1626914687"/>
      </p:ext>
    </p:extLst>
  </p:cSld>
  <p:clrMapOvr>
    <a:masterClrMapping/>
  </p:clrMapOvr>
  <p:transition xmlns:p14="http://schemas.microsoft.com/office/powerpoint/2010/main" advClick="0" advTm="3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j0313970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/>
          <a:stretch>
            <a:fillRect/>
          </a:stretch>
        </p:blipFill>
        <p:spPr/>
      </p:pic>
      <p:sp>
        <p:nvSpPr>
          <p:cNvPr id="17" name="Rectangle 16"/>
          <p:cNvSpPr>
            <a:spLocks noGrp="1"/>
          </p:cNvSpPr>
          <p:nvPr>
            <p:ph type="body" sz="quarter" idx="10"/>
          </p:nvPr>
        </p:nvSpPr>
        <p:spPr>
          <a:xfrm>
            <a:off x="685800" y="5133975"/>
            <a:ext cx="7834746" cy="1219200"/>
          </a:xfrm>
        </p:spPr>
        <p:txBody>
          <a:bodyPr/>
          <a:lstStyle/>
          <a:p>
            <a:r>
              <a:rPr lang="fr-FR" sz="2400" dirty="0" smtClean="0"/>
              <a:t>Auteur Nom &amp; Prénom</a:t>
            </a:r>
          </a:p>
          <a:p>
            <a:r>
              <a:rPr lang="fr-FR" sz="2400" dirty="0" smtClean="0"/>
              <a:t>Référence bibliographique OU Année du fil/série</a:t>
            </a:r>
            <a:endParaRPr lang="fr-FR" sz="24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2F97B5"/>
                </a:solidFill>
              </a:rPr>
              <a:t>Un roman/film/série : nom</a:t>
            </a:r>
            <a:endParaRPr lang="fr-FR" dirty="0">
              <a:solidFill>
                <a:srgbClr val="2F97B5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fr-FR" sz="1200" smtClean="0">
                <a:solidFill>
                  <a:schemeClr val="tx2"/>
                </a:solidFill>
              </a:rPr>
              <a:pPr algn="r"/>
              <a:t>22</a:t>
            </a:fld>
            <a:endParaRPr kumimoji="0" lang="fr-FR"/>
          </a:p>
        </p:txBody>
      </p:sp>
    </p:spTree>
    <p:extLst>
      <p:ext uri="{BB962C8B-B14F-4D97-AF65-F5344CB8AC3E}">
        <p14:creationId xmlns:p14="http://schemas.microsoft.com/office/powerpoint/2010/main" val="1018704306"/>
      </p:ext>
    </p:extLst>
  </p:cSld>
  <p:clrMapOvr>
    <a:masterClrMapping/>
  </p:clrMapOvr>
  <p:transition xmlns:p14="http://schemas.microsoft.com/office/powerpoint/2010/main" advClick="0" advTm="3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j0313970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/>
          <a:stretch>
            <a:fillRect/>
          </a:stretch>
        </p:blipFill>
        <p:spPr/>
      </p:pic>
      <p:sp>
        <p:nvSpPr>
          <p:cNvPr id="17" name="Rectangle 16"/>
          <p:cNvSpPr>
            <a:spLocks noGrp="1"/>
          </p:cNvSpPr>
          <p:nvPr>
            <p:ph type="body" sz="quarter" idx="10"/>
          </p:nvPr>
        </p:nvSpPr>
        <p:spPr>
          <a:xfrm>
            <a:off x="533400" y="457200"/>
            <a:ext cx="5257800" cy="5895975"/>
          </a:xfrm>
        </p:spPr>
        <p:txBody>
          <a:bodyPr/>
          <a:lstStyle/>
          <a:p>
            <a:r>
              <a:rPr lang="fr-FR" sz="2800" dirty="0" smtClean="0">
                <a:solidFill>
                  <a:srgbClr val="2F97B5"/>
                </a:solidFill>
              </a:rPr>
              <a:t>Biographie </a:t>
            </a:r>
          </a:p>
          <a:p>
            <a:r>
              <a:rPr lang="fr-FR" sz="2800" dirty="0" smtClean="0">
                <a:solidFill>
                  <a:srgbClr val="2F97B5"/>
                </a:solidFill>
              </a:rPr>
              <a:t>de l’auteur/du réalisateur</a:t>
            </a:r>
          </a:p>
          <a:p>
            <a:endParaRPr lang="fr-FR" sz="2800" dirty="0">
              <a:solidFill>
                <a:srgbClr val="3F8DE2"/>
              </a:solidFill>
            </a:endParaRPr>
          </a:p>
          <a:p>
            <a:pPr algn="l"/>
            <a:r>
              <a:rPr lang="fr-FR" sz="2000" dirty="0" smtClean="0"/>
              <a:t>Chercher sur Internet (si possible) quelques informations sur la carrière de l’auteur/réalisateur.</a:t>
            </a:r>
          </a:p>
          <a:p>
            <a:pPr algn="l"/>
            <a:endParaRPr lang="fr-FR" sz="2000" dirty="0" smtClean="0"/>
          </a:p>
          <a:p>
            <a:pPr algn="l"/>
            <a:r>
              <a:rPr lang="fr-FR" sz="2000" dirty="0" smtClean="0"/>
              <a:t>+- 10-15 lignes</a:t>
            </a:r>
          </a:p>
          <a:p>
            <a:pPr algn="l"/>
            <a:endParaRPr lang="fr-FR" sz="2000" dirty="0"/>
          </a:p>
          <a:p>
            <a:pPr algn="l"/>
            <a:r>
              <a:rPr lang="fr-FR" sz="2000" dirty="0" smtClean="0"/>
              <a:t>Attention : pas de copier/coller, tu dois reformuler !</a:t>
            </a:r>
          </a:p>
          <a:p>
            <a:pPr algn="l"/>
            <a:endParaRPr lang="fr-FR" sz="2000" dirty="0">
              <a:solidFill>
                <a:srgbClr val="3F8DE2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Nom &amp; photo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fr-FR" sz="1200" smtClean="0">
                <a:solidFill>
                  <a:schemeClr val="tx2"/>
                </a:solidFill>
              </a:rPr>
              <a:pPr algn="r"/>
              <a:t>23</a:t>
            </a:fld>
            <a:endParaRPr kumimoji="0" lang="fr-FR"/>
          </a:p>
        </p:txBody>
      </p:sp>
    </p:spTree>
    <p:extLst>
      <p:ext uri="{BB962C8B-B14F-4D97-AF65-F5344CB8AC3E}">
        <p14:creationId xmlns:p14="http://schemas.microsoft.com/office/powerpoint/2010/main" val="492545323"/>
      </p:ext>
    </p:extLst>
  </p:cSld>
  <p:clrMapOvr>
    <a:masterClrMapping/>
  </p:clrMapOvr>
  <p:transition xmlns:p14="http://schemas.microsoft.com/office/powerpoint/2010/main" advClick="0" advTm="3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j0313970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0" y="1295400"/>
            <a:ext cx="2286000" cy="2286000"/>
          </a:xfrm>
        </p:spPr>
      </p:pic>
      <p:sp>
        <p:nvSpPr>
          <p:cNvPr id="17" name="Rectangle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2800" dirty="0" smtClean="0"/>
              <a:t>Classe</a:t>
            </a:r>
          </a:p>
          <a:p>
            <a:r>
              <a:rPr lang="fr-FR" sz="2800" dirty="0" smtClean="0"/>
              <a:t>Date + logo/nom de l’école</a:t>
            </a:r>
            <a:endParaRPr lang="fr-FR" sz="28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1" y="3962400"/>
            <a:ext cx="8610599" cy="10668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Une bande annonce originale réalisée par xx ton prénom xx ton nom</a:t>
            </a: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514600" y="6096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Ta photo/Un dessin de toi</a:t>
            </a:r>
            <a:endParaRPr lang="fr-FR" sz="28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fr-FR" sz="1200" smtClean="0">
                <a:solidFill>
                  <a:schemeClr val="tx2"/>
                </a:solidFill>
              </a:rPr>
              <a:pPr algn="r"/>
              <a:t>24</a:t>
            </a:fld>
            <a:endParaRPr kumimoji="0" lang="fr-FR"/>
          </a:p>
        </p:txBody>
      </p:sp>
    </p:spTree>
    <p:extLst>
      <p:ext uri="{BB962C8B-B14F-4D97-AF65-F5344CB8AC3E}">
        <p14:creationId xmlns:p14="http://schemas.microsoft.com/office/powerpoint/2010/main" val="1695048879"/>
      </p:ext>
    </p:extLst>
  </p:cSld>
  <p:clrMapOvr>
    <a:masterClrMapping/>
  </p:clrMapOvr>
  <p:transition xmlns:p14="http://schemas.microsoft.com/office/powerpoint/2010/main" advClick="0" advTm="3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762000" y="990600"/>
            <a:ext cx="7086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 smtClean="0">
                <a:solidFill>
                  <a:srgbClr val="660066"/>
                </a:solidFill>
              </a:rPr>
              <a:t>Je rappelle à tous que LIRTUEL, la bibliothèque numérique de la CFWB est accessible gratuitement.</a:t>
            </a:r>
            <a:endParaRPr lang="fr-CA" sz="2400" dirty="0">
              <a:solidFill>
                <a:srgbClr val="660066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667000"/>
            <a:ext cx="6350000" cy="2603500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fr-FR" sz="1200" smtClean="0">
                <a:solidFill>
                  <a:schemeClr val="tx2"/>
                </a:solidFill>
              </a:rPr>
              <a:pPr algn="r"/>
              <a:t>3</a:t>
            </a:fld>
            <a:endParaRPr kumimoji="0" lang="fr-FR"/>
          </a:p>
        </p:txBody>
      </p:sp>
    </p:spTree>
    <p:extLst>
      <p:ext uri="{BB962C8B-B14F-4D97-AF65-F5344CB8AC3E}">
        <p14:creationId xmlns:p14="http://schemas.microsoft.com/office/powerpoint/2010/main" val="1422494552"/>
      </p:ext>
    </p:extLst>
  </p:cSld>
  <p:clrMapOvr>
    <a:masterClrMapping/>
  </p:clrMapOvr>
  <p:transition xmlns:p14="http://schemas.microsoft.com/office/powerpoint/2010/main" advClick="0" advTm="3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381000" y="228600"/>
            <a:ext cx="8305800" cy="5715000"/>
          </a:xfrm>
        </p:spPr>
        <p:txBody>
          <a:bodyPr/>
          <a:lstStyle/>
          <a:p>
            <a:r>
              <a:rPr lang="fr-CA" sz="2000" dirty="0" smtClean="0"/>
              <a:t>Ce travail peut être réalisé :</a:t>
            </a:r>
          </a:p>
          <a:p>
            <a:pPr marL="285750" indent="-285750">
              <a:buFontTx/>
              <a:buChar char="-"/>
            </a:pPr>
            <a:r>
              <a:rPr lang="fr-CA" sz="2000" dirty="0" smtClean="0"/>
              <a:t>À la main (1 feuille = 1 dia)</a:t>
            </a:r>
          </a:p>
          <a:p>
            <a:pPr marL="285750" indent="-285750">
              <a:buFontTx/>
              <a:buChar char="-"/>
            </a:pPr>
            <a:r>
              <a:rPr lang="fr-CA" sz="2000" dirty="0" smtClean="0"/>
              <a:t>Avec PowerPoint (comme cet exemple)</a:t>
            </a:r>
          </a:p>
          <a:p>
            <a:pPr marL="285750" indent="-285750">
              <a:buFontTx/>
              <a:buChar char="-"/>
            </a:pPr>
            <a:r>
              <a:rPr lang="fr-CA" sz="2000" dirty="0" smtClean="0"/>
              <a:t>Avec Word (1 page = 1 dia)</a:t>
            </a:r>
          </a:p>
          <a:p>
            <a:pPr marL="285750" indent="-285750">
              <a:buFontTx/>
              <a:buChar char="-"/>
            </a:pPr>
            <a:r>
              <a:rPr lang="fr-CA" sz="2000" dirty="0" smtClean="0"/>
              <a:t>Avec un logiciel de montage (Amusez-vous ! Moi je n’y connais rien ;--)</a:t>
            </a:r>
          </a:p>
          <a:p>
            <a:r>
              <a:rPr lang="fr-CA" sz="2000" dirty="0" smtClean="0"/>
              <a:t>Faites le plus simple pour vous.</a:t>
            </a:r>
          </a:p>
          <a:p>
            <a:pPr marL="285750" indent="-285750">
              <a:buFontTx/>
              <a:buChar char="-"/>
            </a:pPr>
            <a:endParaRPr lang="fr-CA" sz="2000" dirty="0"/>
          </a:p>
          <a:p>
            <a:r>
              <a:rPr lang="fr-CA" sz="2000" dirty="0" smtClean="0"/>
              <a:t>Tout le contenu détaillé ci-après doit se trouver dans le travail.</a:t>
            </a:r>
          </a:p>
          <a:p>
            <a:endParaRPr lang="fr-CA" sz="2000" dirty="0"/>
          </a:p>
          <a:p>
            <a:r>
              <a:rPr lang="fr-CA" sz="2000" dirty="0" smtClean="0"/>
              <a:t>A la rentrée, nous visionnerons les travaux de votre classe.</a:t>
            </a:r>
          </a:p>
          <a:p>
            <a:endParaRPr lang="fr-CA" sz="2000" dirty="0"/>
          </a:p>
          <a:p>
            <a:r>
              <a:rPr lang="fr-CA" sz="2000" dirty="0" smtClean="0"/>
              <a:t>Ce travail peut servir de rattrapage pour ceux qui ont raté l’UAA6. Contactez-moi si vous avez un doute. Il servira aussi de bonus.</a:t>
            </a:r>
          </a:p>
          <a:p>
            <a:endParaRPr lang="fr-CA" sz="2000" dirty="0"/>
          </a:p>
          <a:p>
            <a:r>
              <a:rPr lang="fr-CA" sz="2000" dirty="0" smtClean="0"/>
              <a:t>Bon amusement !</a:t>
            </a:r>
          </a:p>
          <a:p>
            <a:endParaRPr lang="fr-CA" sz="2000" dirty="0"/>
          </a:p>
          <a:p>
            <a:r>
              <a:rPr lang="fr-CA" sz="2000" dirty="0" smtClean="0"/>
              <a:t>J. Pirenne 	</a:t>
            </a:r>
            <a:r>
              <a:rPr lang="fr-CA" sz="2000" dirty="0" smtClean="0">
                <a:hlinkClick r:id="rId2"/>
              </a:rPr>
              <a:t>juliepirenne@skynet.be</a:t>
            </a:r>
            <a:r>
              <a:rPr lang="fr-CA" sz="2000" dirty="0" smtClean="0"/>
              <a:t> OU via Messenger ou </a:t>
            </a:r>
            <a:r>
              <a:rPr lang="fr-CA" sz="2000" dirty="0" err="1" smtClean="0"/>
              <a:t>Fb</a:t>
            </a:r>
            <a:endParaRPr lang="fr-CA" sz="20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fr-FR" sz="1200" smtClean="0">
                <a:solidFill>
                  <a:schemeClr val="tx2"/>
                </a:solidFill>
              </a:rPr>
              <a:pPr algn="r"/>
              <a:t>4</a:t>
            </a:fld>
            <a:endParaRPr kumimoji="0" lang="fr-FR"/>
          </a:p>
        </p:txBody>
      </p:sp>
    </p:spTree>
    <p:extLst>
      <p:ext uri="{BB962C8B-B14F-4D97-AF65-F5344CB8AC3E}">
        <p14:creationId xmlns:p14="http://schemas.microsoft.com/office/powerpoint/2010/main" val="3056592966"/>
      </p:ext>
    </p:extLst>
  </p:cSld>
  <p:clrMapOvr>
    <a:masterClrMapping/>
  </p:clrMapOvr>
  <p:transition xmlns:p14="http://schemas.microsoft.com/office/powerpoint/2010/main" advClick="0" advTm="3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j0313970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19800" y="762000"/>
            <a:ext cx="2362200" cy="3124200"/>
          </a:xfrm>
        </p:spPr>
      </p:pic>
      <p:sp>
        <p:nvSpPr>
          <p:cNvPr id="17" name="Rectangle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2800" dirty="0" smtClean="0"/>
              <a:t>Auteur : Nom &amp; Prénom</a:t>
            </a:r>
          </a:p>
          <a:p>
            <a:r>
              <a:rPr lang="fr-FR" sz="2800" dirty="0" smtClean="0"/>
              <a:t>Ou réalisateur / dessinateur …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2F97B5"/>
                </a:solidFill>
              </a:rPr>
              <a:t>Titre du roman/film/BD/Série…</a:t>
            </a:r>
            <a:endParaRPr lang="fr-FR" dirty="0">
              <a:solidFill>
                <a:srgbClr val="2F97B5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828800" y="1371600"/>
            <a:ext cx="3581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Couverture du roman/BD/manga OU affiche du film/série</a:t>
            </a:r>
            <a:endParaRPr lang="fr-FR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fr-FR" sz="1200" smtClean="0">
                <a:solidFill>
                  <a:schemeClr val="tx2"/>
                </a:solidFill>
              </a:rPr>
              <a:pPr algn="r"/>
              <a:t>5</a:t>
            </a:fld>
            <a:endParaRPr kumimoji="0" lang="fr-FR"/>
          </a:p>
        </p:txBody>
      </p:sp>
    </p:spTree>
  </p:cSld>
  <p:clrMapOvr>
    <a:masterClrMapping/>
  </p:clrMapOvr>
  <p:transition xmlns:p14="http://schemas.microsoft.com/office/powerpoint/2010/main" advClick="0" advTm="300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ÕØÚáÛ丫:Téxt Plàçèhòlðêr 表¥鷗字㌍_W 2"/>
          <p:cNvSpPr>
            <a:spLocks noGrp="1"/>
          </p:cNvSpPr>
          <p:nvPr>
            <p:ph type="body" sz="quarter" idx="11"/>
          </p:nvPr>
        </p:nvSpPr>
        <p:spPr>
          <a:xfrm>
            <a:off x="609600" y="1905000"/>
            <a:ext cx="8153400" cy="1752600"/>
          </a:xfrm>
        </p:spPr>
        <p:txBody>
          <a:bodyPr/>
          <a:lstStyle>
            <a:extLst/>
          </a:lstStyle>
          <a:p>
            <a:r>
              <a:rPr lang="fr-FR" sz="2800" dirty="0" smtClean="0"/>
              <a:t>Texte </a:t>
            </a:r>
            <a:r>
              <a:rPr lang="fr-FR" sz="2800" dirty="0"/>
              <a:t>: </a:t>
            </a:r>
          </a:p>
          <a:p>
            <a:r>
              <a:rPr lang="fr-FR" sz="2800" dirty="0" smtClean="0"/>
              <a:t>Slogan pour donner envie de lire au lecteur ou de voir au spectateur</a:t>
            </a:r>
          </a:p>
          <a:p>
            <a:r>
              <a:rPr lang="fr-FR" sz="2800" dirty="0" smtClean="0"/>
              <a:t>Utilise le « vous » pour t’adresser directement au lecteur/spectateur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fr-FR" sz="1200" smtClean="0">
                <a:solidFill>
                  <a:schemeClr val="tx2"/>
                </a:solidFill>
              </a:rPr>
              <a:pPr algn="r"/>
              <a:t>6</a:t>
            </a:fld>
            <a:endParaRPr kumimoji="0" lang="fr-FR"/>
          </a:p>
        </p:txBody>
      </p:sp>
    </p:spTree>
  </p:cSld>
  <p:clrMapOvr>
    <a:masterClrMapping/>
  </p:clrMapOvr>
  <p:transition xmlns:p14="http://schemas.microsoft.com/office/powerpoint/2010/main" advClick="0" advTm="3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39047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419100" y="381000"/>
            <a:ext cx="4640263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sz="2800" dirty="0" smtClean="0"/>
              <a:t>1 photo/dessin montrant le début de l’histoire</a:t>
            </a:r>
            <a:endParaRPr lang="fr-FR" sz="2800" dirty="0"/>
          </a:p>
          <a:p>
            <a:r>
              <a:rPr lang="fr-FR" sz="2800" dirty="0" smtClean="0"/>
              <a:t> OU l’ambiance générale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fr-FR" sz="1200" smtClean="0">
                <a:solidFill>
                  <a:schemeClr val="tx2"/>
                </a:solidFill>
              </a:rPr>
              <a:pPr algn="r"/>
              <a:t>7</a:t>
            </a:fld>
            <a:endParaRPr kumimoji="0" lang="fr-FR"/>
          </a:p>
        </p:txBody>
      </p:sp>
    </p:spTree>
  </p:cSld>
  <p:clrMapOvr>
    <a:masterClrMapping/>
  </p:clrMapOvr>
  <p:transition xmlns:p14="http://schemas.microsoft.com/office/powerpoint/2010/main" advClick="0" advTm="3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4"/>
          </p:nvPr>
        </p:nvSpPr>
        <p:spPr>
          <a:xfrm>
            <a:off x="304800" y="4800600"/>
            <a:ext cx="8229600" cy="838200"/>
          </a:xfrm>
        </p:spPr>
        <p:txBody>
          <a:bodyPr>
            <a:noAutofit/>
          </a:bodyPr>
          <a:lstStyle>
            <a:extLst/>
          </a:lstStyle>
          <a:p>
            <a:pPr marL="0" indent="0"/>
            <a:r>
              <a:rPr lang="fr-FR" sz="2400" dirty="0" smtClean="0"/>
              <a:t>+ 2/3/4 photos illustrant ce cadre spatiotemporel (lieu général et époque où </a:t>
            </a:r>
            <a:r>
              <a:rPr lang="fr-FR" sz="2400" dirty="0"/>
              <a:t>se déroule </a:t>
            </a:r>
            <a:r>
              <a:rPr lang="fr-FR" sz="2400" dirty="0" smtClean="0"/>
              <a:t>toute l’histoire </a:t>
            </a:r>
            <a:r>
              <a:rPr lang="fr-FR" sz="2400" dirty="0"/>
              <a:t>)</a:t>
            </a:r>
            <a:endParaRPr lang="fr-FR" sz="2400" dirty="0" smtClean="0"/>
          </a:p>
          <a:p>
            <a:pPr marL="0" indent="0"/>
            <a:r>
              <a:rPr lang="fr-FR" sz="2400" dirty="0" smtClean="0"/>
              <a:t>Plusieurs </a:t>
            </a:r>
            <a:r>
              <a:rPr lang="fr-FR" sz="2400" dirty="0" err="1" smtClean="0"/>
              <a:t>dias</a:t>
            </a:r>
            <a:r>
              <a:rPr lang="fr-FR" sz="2400" dirty="0" smtClean="0"/>
              <a:t> sont peut-être nécessaires.</a:t>
            </a:r>
            <a:endParaRPr lang="fr-FR" sz="2400" dirty="0"/>
          </a:p>
        </p:txBody>
      </p:sp>
      <p:pic>
        <p:nvPicPr>
          <p:cNvPr id="7" name="sunflower_j0262344.pn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l="17083" r="17083"/>
          <a:stretch>
            <a:fillRect/>
          </a:stretch>
        </p:blipFill>
        <p:spPr>
          <a:xfrm>
            <a:off x="762000" y="1371600"/>
            <a:ext cx="2286000" cy="2286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pic>
        <p:nvPicPr>
          <p:cNvPr id="9" name="j0313979.jpg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352800" y="1371600"/>
            <a:ext cx="2286000" cy="2286000"/>
          </a:xfrm>
        </p:spPr>
      </p:pic>
      <p:pic>
        <p:nvPicPr>
          <p:cNvPr id="8" name="j0313971.jpg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/>
          <a:srcRect t="1667" b="1667"/>
          <a:stretch>
            <a:fillRect/>
          </a:stretch>
        </p:blipFill>
        <p:spPr>
          <a:xfrm>
            <a:off x="5943600" y="1371600"/>
            <a:ext cx="2286000" cy="2286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5800" y="4038600"/>
            <a:ext cx="8238930" cy="5334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Cadre spatiotemporel en </a:t>
            </a:r>
            <a:r>
              <a:rPr lang="fr-FR" dirty="0" err="1" smtClean="0"/>
              <a:t>qqes</a:t>
            </a:r>
            <a:r>
              <a:rPr lang="fr-FR" dirty="0" smtClean="0"/>
              <a:t> mots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fr-FR" sz="1200" smtClean="0">
                <a:solidFill>
                  <a:schemeClr val="tx2"/>
                </a:solidFill>
              </a:rPr>
              <a:pPr algn="r"/>
              <a:t>8</a:t>
            </a:fld>
            <a:endParaRPr kumimoji="0" lang="fr-FR"/>
          </a:p>
        </p:txBody>
      </p:sp>
    </p:spTree>
  </p:cSld>
  <p:clrMapOvr>
    <a:masterClrMapping/>
  </p:clrMapOvr>
  <p:transition xmlns:p14="http://schemas.microsoft.com/office/powerpoint/2010/main" advClick="0" advTm="300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4"/>
          </p:nvPr>
        </p:nvSpPr>
        <p:spPr>
          <a:xfrm>
            <a:off x="762000" y="4800600"/>
            <a:ext cx="7772400" cy="838200"/>
          </a:xfrm>
        </p:spPr>
        <p:txBody>
          <a:bodyPr>
            <a:noAutofit/>
          </a:bodyPr>
          <a:lstStyle>
            <a:extLst/>
          </a:lstStyle>
          <a:p>
            <a:pPr marL="0" indent="0"/>
            <a:r>
              <a:rPr lang="fr-FR" sz="2400" dirty="0" smtClean="0"/>
              <a:t>+ 2/3 photos illustrant ces personnages</a:t>
            </a:r>
          </a:p>
          <a:p>
            <a:pPr marL="0" indent="0"/>
            <a:r>
              <a:rPr lang="fr-FR" sz="2400" dirty="0" smtClean="0"/>
              <a:t>Plusieurs </a:t>
            </a:r>
            <a:r>
              <a:rPr lang="fr-FR" sz="2400" dirty="0" err="1" smtClean="0"/>
              <a:t>dias</a:t>
            </a:r>
            <a:r>
              <a:rPr lang="fr-FR" sz="2400" dirty="0" smtClean="0"/>
              <a:t> sont sans doute nécessaires.</a:t>
            </a:r>
            <a:endParaRPr lang="fr-FR" sz="2400" dirty="0"/>
          </a:p>
        </p:txBody>
      </p:sp>
      <p:pic>
        <p:nvPicPr>
          <p:cNvPr id="7" name="sunflower_j0262344.pn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l="17083" r="17083"/>
          <a:stretch>
            <a:fillRect/>
          </a:stretch>
        </p:blipFill>
        <p:spPr>
          <a:xfrm>
            <a:off x="762000" y="990600"/>
            <a:ext cx="2286000" cy="2286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pic>
        <p:nvPicPr>
          <p:cNvPr id="9" name="j0313979.jpg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429000" y="990600"/>
            <a:ext cx="2286000" cy="2286000"/>
          </a:xfrm>
        </p:spPr>
      </p:pic>
      <p:pic>
        <p:nvPicPr>
          <p:cNvPr id="8" name="j0313971.jpg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/>
          <a:srcRect t="1667" b="1667"/>
          <a:stretch>
            <a:fillRect/>
          </a:stretch>
        </p:blipFill>
        <p:spPr>
          <a:xfrm>
            <a:off x="6096000" y="990600"/>
            <a:ext cx="2286000" cy="2286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2000" y="3657600"/>
            <a:ext cx="7781730" cy="9906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Description d’au moins deux personnages </a:t>
            </a:r>
            <a:r>
              <a:rPr lang="fr-FR" sz="2000" dirty="0" smtClean="0"/>
              <a:t>(physique et caractère)</a:t>
            </a:r>
            <a:endParaRPr lang="fr-FR" sz="20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fr-FR" sz="1200" smtClean="0">
                <a:solidFill>
                  <a:schemeClr val="tx2"/>
                </a:solidFill>
              </a:rPr>
              <a:pPr algn="r"/>
              <a:t>9</a:t>
            </a:fld>
            <a:endParaRPr kumimoji="0" lang="fr-FR"/>
          </a:p>
        </p:txBody>
      </p:sp>
    </p:spTree>
    <p:extLst>
      <p:ext uri="{BB962C8B-B14F-4D97-AF65-F5344CB8AC3E}">
        <p14:creationId xmlns:p14="http://schemas.microsoft.com/office/powerpoint/2010/main" val="3522591858"/>
      </p:ext>
    </p:extLst>
  </p:cSld>
  <p:clrMapOvr>
    <a:masterClrMapping/>
  </p:clrMapOvr>
  <p:transition xmlns:p14="http://schemas.microsoft.com/office/powerpoint/2010/main" advClick="0" advTm="300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bum photo classique">
  <a:themeElements>
    <a:clrScheme name="Bris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Apothicaire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Album photo classique.potx</Template>
  <TotalTime>0</TotalTime>
  <Words>864</Words>
  <Application>Microsoft Macintosh PowerPoint</Application>
  <PresentationFormat>Présentation à l'écran (4:3)</PresentationFormat>
  <Paragraphs>152</Paragraphs>
  <Slides>24</Slides>
  <Notes>21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Album photo classique</vt:lpstr>
      <vt:lpstr>Présentation PowerPoint</vt:lpstr>
      <vt:lpstr>Présentation PowerPoint</vt:lpstr>
      <vt:lpstr>Présentation PowerPoint</vt:lpstr>
      <vt:lpstr>Présentation PowerPoint</vt:lpstr>
      <vt:lpstr>Titre du roman/film/BD/Série…</vt:lpstr>
      <vt:lpstr>Présentation PowerPoint</vt:lpstr>
      <vt:lpstr>Présentation PowerPoint</vt:lpstr>
      <vt:lpstr>Cadre spatiotemporel en qqes mots</vt:lpstr>
      <vt:lpstr>Description d’au moins deux personnages (physique et caractère)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Un roman/film/série : nom</vt:lpstr>
      <vt:lpstr>Nom &amp; photo</vt:lpstr>
      <vt:lpstr>Une bande annonce originale réalisée par xx ton prénom xx ton nom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modified xsi:type="dcterms:W3CDTF">2020-04-09T10:58:16Z</dcterms:modified>
</cp:coreProperties>
</file>