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609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930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804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74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444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6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458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004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21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80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381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allwhitebackground.com/beautiful-powerpoint-background.html/download/1009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6583-5507-4B42-AB2E-85857D44724A}" type="datetimeFigureOut">
              <a:rPr lang="fr-BE" smtClean="0"/>
              <a:t>18-05-24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C490-BE89-42E6-8820-4E91439C062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101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fr/vectors/d%C3%A9s-jeu-jeux-de-hasard-cubes-160005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fr/vectors/d%C3%A9s-jeu-jeux-de-hasard-cubes-160005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fr/vectors/d%C3%A9s-jeu-jeux-de-hasard-cubes-160005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fr/vectors/d%C3%A9s-jeu-jeux-de-hasard-cubes-160005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fr/vectors/d%C3%A9s-jeu-jeux-de-hasard-cubes-160005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fr/vectors/d%C3%A9s-jeu-jeux-de-hasard-cubes-160005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01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fr/vectors/d%C3%A9s-jeu-jeux-de-hasard-cubes-160005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ixabay.com/photos/background-red-gloss-art-color-2498615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35BB3EF-CA87-4090-94F2-D38846143A2A}"/>
              </a:ext>
            </a:extLst>
          </p:cNvPr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1F30E-BF14-454B-BEAA-200E6D844EF4}"/>
              </a:ext>
            </a:extLst>
          </p:cNvPr>
          <p:cNvSpPr/>
          <p:nvPr/>
        </p:nvSpPr>
        <p:spPr>
          <a:xfrm>
            <a:off x="1356964" y="136212"/>
            <a:ext cx="41440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1</a:t>
            </a:r>
            <a:r>
              <a:rPr lang="fr-FR" sz="16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er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7835A-EBA6-4A65-9914-C8D1F33CBAB8}"/>
              </a:ext>
            </a:extLst>
          </p:cNvPr>
          <p:cNvSpPr/>
          <p:nvPr/>
        </p:nvSpPr>
        <p:spPr>
          <a:xfrm>
            <a:off x="1356964" y="4801997"/>
            <a:ext cx="41440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1</a:t>
            </a:r>
            <a:r>
              <a:rPr lang="fr-FR" sz="16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er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26CCB8DC-2631-4AB7-B267-21E9A389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23877"/>
              </p:ext>
            </p:extLst>
          </p:nvPr>
        </p:nvGraphicFramePr>
        <p:xfrm>
          <a:off x="550985" y="797169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avancer</a:t>
                      </a:r>
                    </a:p>
                    <a:p>
                      <a:endParaRPr lang="fr-BE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danser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laver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bouger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jouer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oublier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manger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pousser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 regarder</a:t>
                      </a: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 aimer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parler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lancer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EBFD5BA-6499-4496-82FA-7315BB38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51420"/>
              </p:ext>
            </p:extLst>
          </p:nvPr>
        </p:nvGraphicFramePr>
        <p:xfrm>
          <a:off x="550985" y="5334000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éplucher</a:t>
                      </a:r>
                    </a:p>
                    <a:p>
                      <a:endParaRPr lang="fr-BE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  crier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plonger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placer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 nager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attacher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donner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casser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   éviter</a:t>
                      </a: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 cacher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bercer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observer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5FF73BF-8BBD-407A-9FF4-BF195A1FB781}"/>
              </a:ext>
            </a:extLst>
          </p:cNvPr>
          <p:cNvSpPr/>
          <p:nvPr/>
        </p:nvSpPr>
        <p:spPr>
          <a:xfrm>
            <a:off x="269631" y="8053754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 : courbe vers la gauche 19">
            <a:extLst>
              <a:ext uri="{FF2B5EF4-FFF2-40B4-BE49-F238E27FC236}">
                <a16:creationId xmlns:a16="http://schemas.microsoft.com/office/drawing/2014/main" id="{C1EC146A-8D57-41B5-86AE-AB4C90D84378}"/>
              </a:ext>
            </a:extLst>
          </p:cNvPr>
          <p:cNvSpPr/>
          <p:nvPr/>
        </p:nvSpPr>
        <p:spPr>
          <a:xfrm flipV="1">
            <a:off x="6213233" y="7045569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Flèche : courbe vers la gauche 20">
            <a:extLst>
              <a:ext uri="{FF2B5EF4-FFF2-40B4-BE49-F238E27FC236}">
                <a16:creationId xmlns:a16="http://schemas.microsoft.com/office/drawing/2014/main" id="{85FD0BE0-AD72-4144-88F9-8487E8B10665}"/>
              </a:ext>
            </a:extLst>
          </p:cNvPr>
          <p:cNvSpPr/>
          <p:nvPr/>
        </p:nvSpPr>
        <p:spPr>
          <a:xfrm flipV="1">
            <a:off x="6224956" y="2549183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B10B169-9CDD-404A-922D-D6E3B725E56E}"/>
              </a:ext>
            </a:extLst>
          </p:cNvPr>
          <p:cNvSpPr/>
          <p:nvPr/>
        </p:nvSpPr>
        <p:spPr>
          <a:xfrm>
            <a:off x="269631" y="3469445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courbe vers la droite 24">
            <a:extLst>
              <a:ext uri="{FF2B5EF4-FFF2-40B4-BE49-F238E27FC236}">
                <a16:creationId xmlns:a16="http://schemas.microsoft.com/office/drawing/2014/main" id="{10F660C8-EF83-416A-99A6-82A4FD1B2F81}"/>
              </a:ext>
            </a:extLst>
          </p:cNvPr>
          <p:cNvSpPr/>
          <p:nvPr/>
        </p:nvSpPr>
        <p:spPr>
          <a:xfrm flipV="1">
            <a:off x="269631" y="1195754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Flèche : courbe vers la droite 25">
            <a:extLst>
              <a:ext uri="{FF2B5EF4-FFF2-40B4-BE49-F238E27FC236}">
                <a16:creationId xmlns:a16="http://schemas.microsoft.com/office/drawing/2014/main" id="{EA2B4F53-C748-40A3-A05D-CC1EF175CE9A}"/>
              </a:ext>
            </a:extLst>
          </p:cNvPr>
          <p:cNvSpPr/>
          <p:nvPr/>
        </p:nvSpPr>
        <p:spPr>
          <a:xfrm flipV="1">
            <a:off x="269631" y="5773029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1255ED4D-F139-45D8-B263-54D45AA37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5847" y="138089"/>
            <a:ext cx="890954" cy="923797"/>
          </a:xfrm>
          <a:prstGeom prst="rect">
            <a:avLst/>
          </a:prstGeom>
        </p:spPr>
      </p:pic>
      <p:pic>
        <p:nvPicPr>
          <p:cNvPr id="24" name="Image 23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EEE5BAEB-2194-4EAD-A9E6-CEEE422D4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08" y="4872101"/>
            <a:ext cx="890954" cy="923797"/>
          </a:xfrm>
          <a:prstGeom prst="rect">
            <a:avLst/>
          </a:prstGeom>
        </p:spPr>
      </p:pic>
      <p:pic>
        <p:nvPicPr>
          <p:cNvPr id="27" name="Image 26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AA1D5F57-089C-4CC5-8E67-25D276E8A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28576" y="8275320"/>
            <a:ext cx="1030134" cy="775833"/>
          </a:xfrm>
          <a:prstGeom prst="rect">
            <a:avLst/>
          </a:prstGeom>
        </p:spPr>
      </p:pic>
      <p:pic>
        <p:nvPicPr>
          <p:cNvPr id="28" name="Image 27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E699F423-9C56-4BF7-9264-436C9DA37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98166" y="3772603"/>
            <a:ext cx="1030134" cy="7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6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35BB3EF-CA87-4090-94F2-D38846143A2A}"/>
              </a:ext>
            </a:extLst>
          </p:cNvPr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1F30E-BF14-454B-BEAA-200E6D844EF4}"/>
              </a:ext>
            </a:extLst>
          </p:cNvPr>
          <p:cNvSpPr/>
          <p:nvPr/>
        </p:nvSpPr>
        <p:spPr>
          <a:xfrm>
            <a:off x="1356964" y="136212"/>
            <a:ext cx="414408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1</a:t>
            </a:r>
            <a:r>
              <a:rPr lang="fr-FR" sz="16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er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7835A-EBA6-4A65-9914-C8D1F33CBAB8}"/>
              </a:ext>
            </a:extLst>
          </p:cNvPr>
          <p:cNvSpPr/>
          <p:nvPr/>
        </p:nvSpPr>
        <p:spPr>
          <a:xfrm>
            <a:off x="1292042" y="4801997"/>
            <a:ext cx="42739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2</a:t>
            </a:r>
            <a:r>
              <a:rPr lang="fr-FR" sz="1600" b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ème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26CCB8DC-2631-4AB7-B267-21E9A389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335388"/>
              </p:ext>
            </p:extLst>
          </p:nvPr>
        </p:nvGraphicFramePr>
        <p:xfrm>
          <a:off x="550985" y="797169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balancer</a:t>
                      </a:r>
                    </a:p>
                    <a:p>
                      <a:endParaRPr lang="fr-BE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poser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songer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louer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mesurer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  lier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briller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gagner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 piloter</a:t>
                      </a: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récolter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ranger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menacer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EBFD5BA-6499-4496-82FA-7315BB38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43702"/>
              </p:ext>
            </p:extLst>
          </p:nvPr>
        </p:nvGraphicFramePr>
        <p:xfrm>
          <a:off x="550985" y="5334000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farcir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saisir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bâtir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bondir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grandir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punir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franchir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réussir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finir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grossir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obéir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rougir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5FF73BF-8BBD-407A-9FF4-BF195A1FB781}"/>
              </a:ext>
            </a:extLst>
          </p:cNvPr>
          <p:cNvSpPr/>
          <p:nvPr/>
        </p:nvSpPr>
        <p:spPr>
          <a:xfrm>
            <a:off x="269631" y="8053754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 : courbe vers la gauche 19">
            <a:extLst>
              <a:ext uri="{FF2B5EF4-FFF2-40B4-BE49-F238E27FC236}">
                <a16:creationId xmlns:a16="http://schemas.microsoft.com/office/drawing/2014/main" id="{C1EC146A-8D57-41B5-86AE-AB4C90D84378}"/>
              </a:ext>
            </a:extLst>
          </p:cNvPr>
          <p:cNvSpPr/>
          <p:nvPr/>
        </p:nvSpPr>
        <p:spPr>
          <a:xfrm flipV="1">
            <a:off x="6213233" y="7045569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Flèche : courbe vers la gauche 20">
            <a:extLst>
              <a:ext uri="{FF2B5EF4-FFF2-40B4-BE49-F238E27FC236}">
                <a16:creationId xmlns:a16="http://schemas.microsoft.com/office/drawing/2014/main" id="{85FD0BE0-AD72-4144-88F9-8487E8B10665}"/>
              </a:ext>
            </a:extLst>
          </p:cNvPr>
          <p:cNvSpPr/>
          <p:nvPr/>
        </p:nvSpPr>
        <p:spPr>
          <a:xfrm flipV="1">
            <a:off x="6224956" y="2549183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B10B169-9CDD-404A-922D-D6E3B725E56E}"/>
              </a:ext>
            </a:extLst>
          </p:cNvPr>
          <p:cNvSpPr/>
          <p:nvPr/>
        </p:nvSpPr>
        <p:spPr>
          <a:xfrm>
            <a:off x="269631" y="3469445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courbe vers la droite 24">
            <a:extLst>
              <a:ext uri="{FF2B5EF4-FFF2-40B4-BE49-F238E27FC236}">
                <a16:creationId xmlns:a16="http://schemas.microsoft.com/office/drawing/2014/main" id="{10F660C8-EF83-416A-99A6-82A4FD1B2F81}"/>
              </a:ext>
            </a:extLst>
          </p:cNvPr>
          <p:cNvSpPr/>
          <p:nvPr/>
        </p:nvSpPr>
        <p:spPr>
          <a:xfrm flipV="1">
            <a:off x="269631" y="1195754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Flèche : courbe vers la droite 25">
            <a:extLst>
              <a:ext uri="{FF2B5EF4-FFF2-40B4-BE49-F238E27FC236}">
                <a16:creationId xmlns:a16="http://schemas.microsoft.com/office/drawing/2014/main" id="{EA2B4F53-C748-40A3-A05D-CC1EF175CE9A}"/>
              </a:ext>
            </a:extLst>
          </p:cNvPr>
          <p:cNvSpPr/>
          <p:nvPr/>
        </p:nvSpPr>
        <p:spPr>
          <a:xfrm flipV="1">
            <a:off x="269631" y="5773029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4" name="Image 13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7134DC21-D9EB-41BB-BAE4-D6E42E89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08" y="174069"/>
            <a:ext cx="890954" cy="923797"/>
          </a:xfrm>
          <a:prstGeom prst="rect">
            <a:avLst/>
          </a:prstGeom>
        </p:spPr>
      </p:pic>
      <p:pic>
        <p:nvPicPr>
          <p:cNvPr id="15" name="Image 14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9D8DF7CD-41EE-449D-B019-EC9E7050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115" y="4801997"/>
            <a:ext cx="890954" cy="923797"/>
          </a:xfrm>
          <a:prstGeom prst="rect">
            <a:avLst/>
          </a:prstGeom>
        </p:spPr>
      </p:pic>
      <p:pic>
        <p:nvPicPr>
          <p:cNvPr id="16" name="Image 15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12824B6D-F3A4-4925-82EF-CB0273C64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65969" y="8289514"/>
            <a:ext cx="1030134" cy="775833"/>
          </a:xfrm>
          <a:prstGeom prst="rect">
            <a:avLst/>
          </a:prstGeom>
        </p:spPr>
      </p:pic>
      <p:pic>
        <p:nvPicPr>
          <p:cNvPr id="23" name="Image 22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604DFB49-1FEC-4C5D-9906-D9535E895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98166" y="3796167"/>
            <a:ext cx="1030134" cy="7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5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35BB3EF-CA87-4090-94F2-D38846143A2A}"/>
              </a:ext>
            </a:extLst>
          </p:cNvPr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1F30E-BF14-454B-BEAA-200E6D844EF4}"/>
              </a:ext>
            </a:extLst>
          </p:cNvPr>
          <p:cNvSpPr/>
          <p:nvPr/>
        </p:nvSpPr>
        <p:spPr>
          <a:xfrm>
            <a:off x="1329718" y="136212"/>
            <a:ext cx="41985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2</a:t>
            </a:r>
            <a:r>
              <a:rPr lang="fr-FR" sz="16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ème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7835A-EBA6-4A65-9914-C8D1F33CBAB8}"/>
              </a:ext>
            </a:extLst>
          </p:cNvPr>
          <p:cNvSpPr/>
          <p:nvPr/>
        </p:nvSpPr>
        <p:spPr>
          <a:xfrm>
            <a:off x="1292042" y="4801997"/>
            <a:ext cx="42739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2</a:t>
            </a:r>
            <a:r>
              <a:rPr lang="fr-FR" sz="1600" b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ème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26CCB8DC-2631-4AB7-B267-21E9A389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47379"/>
              </p:ext>
            </p:extLst>
          </p:nvPr>
        </p:nvGraphicFramePr>
        <p:xfrm>
          <a:off x="550985" y="797169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avertir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vernir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mincir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vomir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choisir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démolir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réunir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pourrir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nourrir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agir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fleurir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guérir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EBFD5BA-6499-4496-82FA-7315BB38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03212"/>
              </p:ext>
            </p:extLst>
          </p:nvPr>
        </p:nvGraphicFramePr>
        <p:xfrm>
          <a:off x="550985" y="5334000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finir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réunir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obéir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choisir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vieillir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gravir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atterrir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moisir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brunir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 franchir</a:t>
                      </a:r>
                      <a:endParaRPr lang="fr-BE" sz="2000" dirty="0">
                        <a:latin typeface="Abadi" panose="020B06040201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fournir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adoucir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5FF73BF-8BBD-407A-9FF4-BF195A1FB781}"/>
              </a:ext>
            </a:extLst>
          </p:cNvPr>
          <p:cNvSpPr/>
          <p:nvPr/>
        </p:nvSpPr>
        <p:spPr>
          <a:xfrm>
            <a:off x="269631" y="8053754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 : courbe vers la gauche 19">
            <a:extLst>
              <a:ext uri="{FF2B5EF4-FFF2-40B4-BE49-F238E27FC236}">
                <a16:creationId xmlns:a16="http://schemas.microsoft.com/office/drawing/2014/main" id="{C1EC146A-8D57-41B5-86AE-AB4C90D84378}"/>
              </a:ext>
            </a:extLst>
          </p:cNvPr>
          <p:cNvSpPr/>
          <p:nvPr/>
        </p:nvSpPr>
        <p:spPr>
          <a:xfrm flipV="1">
            <a:off x="6213233" y="7045569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Flèche : courbe vers la gauche 20">
            <a:extLst>
              <a:ext uri="{FF2B5EF4-FFF2-40B4-BE49-F238E27FC236}">
                <a16:creationId xmlns:a16="http://schemas.microsoft.com/office/drawing/2014/main" id="{85FD0BE0-AD72-4144-88F9-8487E8B10665}"/>
              </a:ext>
            </a:extLst>
          </p:cNvPr>
          <p:cNvSpPr/>
          <p:nvPr/>
        </p:nvSpPr>
        <p:spPr>
          <a:xfrm flipV="1">
            <a:off x="6224956" y="2549183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B10B169-9CDD-404A-922D-D6E3B725E56E}"/>
              </a:ext>
            </a:extLst>
          </p:cNvPr>
          <p:cNvSpPr/>
          <p:nvPr/>
        </p:nvSpPr>
        <p:spPr>
          <a:xfrm>
            <a:off x="269631" y="3469445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courbe vers la droite 24">
            <a:extLst>
              <a:ext uri="{FF2B5EF4-FFF2-40B4-BE49-F238E27FC236}">
                <a16:creationId xmlns:a16="http://schemas.microsoft.com/office/drawing/2014/main" id="{10F660C8-EF83-416A-99A6-82A4FD1B2F81}"/>
              </a:ext>
            </a:extLst>
          </p:cNvPr>
          <p:cNvSpPr/>
          <p:nvPr/>
        </p:nvSpPr>
        <p:spPr>
          <a:xfrm flipV="1">
            <a:off x="269631" y="1195754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Flèche : courbe vers la droite 25">
            <a:extLst>
              <a:ext uri="{FF2B5EF4-FFF2-40B4-BE49-F238E27FC236}">
                <a16:creationId xmlns:a16="http://schemas.microsoft.com/office/drawing/2014/main" id="{EA2B4F53-C748-40A3-A05D-CC1EF175CE9A}"/>
              </a:ext>
            </a:extLst>
          </p:cNvPr>
          <p:cNvSpPr/>
          <p:nvPr/>
        </p:nvSpPr>
        <p:spPr>
          <a:xfrm flipV="1">
            <a:off x="269631" y="5773029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4" name="Image 13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F8BD4B82-12DD-4708-8174-7891D67FC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08" y="209220"/>
            <a:ext cx="890954" cy="923797"/>
          </a:xfrm>
          <a:prstGeom prst="rect">
            <a:avLst/>
          </a:prstGeom>
        </p:spPr>
      </p:pic>
      <p:pic>
        <p:nvPicPr>
          <p:cNvPr id="15" name="Image 14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60AE6570-1293-4C90-8EA0-C330CB341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734" y="4759551"/>
            <a:ext cx="890954" cy="923797"/>
          </a:xfrm>
          <a:prstGeom prst="rect">
            <a:avLst/>
          </a:prstGeom>
        </p:spPr>
      </p:pic>
      <p:pic>
        <p:nvPicPr>
          <p:cNvPr id="16" name="Image 15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70B25C1C-4D58-4E32-9D90-857957FCC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28303" y="8289514"/>
            <a:ext cx="1030134" cy="775833"/>
          </a:xfrm>
          <a:prstGeom prst="rect">
            <a:avLst/>
          </a:prstGeom>
        </p:spPr>
      </p:pic>
      <p:pic>
        <p:nvPicPr>
          <p:cNvPr id="23" name="Image 22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DF83E01A-3B9E-4898-83EA-636FEE260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98166" y="3681532"/>
            <a:ext cx="1030134" cy="7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35BB3EF-CA87-4090-94F2-D38846143A2A}"/>
              </a:ext>
            </a:extLst>
          </p:cNvPr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1F30E-BF14-454B-BEAA-200E6D844EF4}"/>
              </a:ext>
            </a:extLst>
          </p:cNvPr>
          <p:cNvSpPr/>
          <p:nvPr/>
        </p:nvSpPr>
        <p:spPr>
          <a:xfrm>
            <a:off x="1329718" y="136212"/>
            <a:ext cx="41985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2</a:t>
            </a:r>
            <a:r>
              <a:rPr lang="fr-FR" sz="16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ème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B7835A-EBA6-4A65-9914-C8D1F33CBAB8}"/>
              </a:ext>
            </a:extLst>
          </p:cNvPr>
          <p:cNvSpPr/>
          <p:nvPr/>
        </p:nvSpPr>
        <p:spPr>
          <a:xfrm>
            <a:off x="1292042" y="4801997"/>
            <a:ext cx="427392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2</a:t>
            </a:r>
            <a:r>
              <a:rPr lang="fr-FR" sz="1600" b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ème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26CCB8DC-2631-4AB7-B267-21E9A389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16478"/>
              </p:ext>
            </p:extLst>
          </p:nvPr>
        </p:nvGraphicFramePr>
        <p:xfrm>
          <a:off x="550985" y="797169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savoir</a:t>
                      </a: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dire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cueillir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tenir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lire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prendre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pouvoir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dormir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courir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peindre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  faire</a:t>
                      </a:r>
                      <a:endParaRPr lang="fr-BE" sz="2000" dirty="0">
                        <a:latin typeface="Abadi" panose="020B06040201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écrire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EBFD5BA-6499-4496-82FA-7315BB38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47380"/>
              </p:ext>
            </p:extLst>
          </p:nvPr>
        </p:nvGraphicFramePr>
        <p:xfrm>
          <a:off x="550985" y="5334000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craindre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entendre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aller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venir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boire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mentir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 voir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faire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mourir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vouloir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partir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prendre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25FF73BF-8BBD-407A-9FF4-BF195A1FB781}"/>
              </a:ext>
            </a:extLst>
          </p:cNvPr>
          <p:cNvSpPr/>
          <p:nvPr/>
        </p:nvSpPr>
        <p:spPr>
          <a:xfrm>
            <a:off x="269631" y="8053754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 : courbe vers la gauche 19">
            <a:extLst>
              <a:ext uri="{FF2B5EF4-FFF2-40B4-BE49-F238E27FC236}">
                <a16:creationId xmlns:a16="http://schemas.microsoft.com/office/drawing/2014/main" id="{C1EC146A-8D57-41B5-86AE-AB4C90D84378}"/>
              </a:ext>
            </a:extLst>
          </p:cNvPr>
          <p:cNvSpPr/>
          <p:nvPr/>
        </p:nvSpPr>
        <p:spPr>
          <a:xfrm flipV="1">
            <a:off x="6213233" y="7045569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1" name="Flèche : courbe vers la gauche 20">
            <a:extLst>
              <a:ext uri="{FF2B5EF4-FFF2-40B4-BE49-F238E27FC236}">
                <a16:creationId xmlns:a16="http://schemas.microsoft.com/office/drawing/2014/main" id="{85FD0BE0-AD72-4144-88F9-8487E8B10665}"/>
              </a:ext>
            </a:extLst>
          </p:cNvPr>
          <p:cNvSpPr/>
          <p:nvPr/>
        </p:nvSpPr>
        <p:spPr>
          <a:xfrm flipV="1">
            <a:off x="6224956" y="2549183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B10B169-9CDD-404A-922D-D6E3B725E56E}"/>
              </a:ext>
            </a:extLst>
          </p:cNvPr>
          <p:cNvSpPr/>
          <p:nvPr/>
        </p:nvSpPr>
        <p:spPr>
          <a:xfrm>
            <a:off x="269631" y="3469445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courbe vers la droite 24">
            <a:extLst>
              <a:ext uri="{FF2B5EF4-FFF2-40B4-BE49-F238E27FC236}">
                <a16:creationId xmlns:a16="http://schemas.microsoft.com/office/drawing/2014/main" id="{10F660C8-EF83-416A-99A6-82A4FD1B2F81}"/>
              </a:ext>
            </a:extLst>
          </p:cNvPr>
          <p:cNvSpPr/>
          <p:nvPr/>
        </p:nvSpPr>
        <p:spPr>
          <a:xfrm flipV="1">
            <a:off x="269631" y="1195754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6" name="Flèche : courbe vers la droite 25">
            <a:extLst>
              <a:ext uri="{FF2B5EF4-FFF2-40B4-BE49-F238E27FC236}">
                <a16:creationId xmlns:a16="http://schemas.microsoft.com/office/drawing/2014/main" id="{EA2B4F53-C748-40A3-A05D-CC1EF175CE9A}"/>
              </a:ext>
            </a:extLst>
          </p:cNvPr>
          <p:cNvSpPr/>
          <p:nvPr/>
        </p:nvSpPr>
        <p:spPr>
          <a:xfrm flipV="1">
            <a:off x="269631" y="5773029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4" name="Image 13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C4A01DB2-F500-44FF-8B62-4D05BD97E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08" y="197533"/>
            <a:ext cx="890954" cy="923797"/>
          </a:xfrm>
          <a:prstGeom prst="rect">
            <a:avLst/>
          </a:prstGeom>
        </p:spPr>
      </p:pic>
      <p:pic>
        <p:nvPicPr>
          <p:cNvPr id="15" name="Image 14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B00DA3F0-AA18-4556-800C-C36C8404F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08" y="4760156"/>
            <a:ext cx="890954" cy="923797"/>
          </a:xfrm>
          <a:prstGeom prst="rect">
            <a:avLst/>
          </a:prstGeom>
        </p:spPr>
      </p:pic>
      <p:pic>
        <p:nvPicPr>
          <p:cNvPr id="16" name="Image 15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C53ACAA2-532B-4D4F-9161-95E059C7B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76176" y="8350599"/>
            <a:ext cx="1030134" cy="775833"/>
          </a:xfrm>
          <a:prstGeom prst="rect">
            <a:avLst/>
          </a:prstGeom>
        </p:spPr>
      </p:pic>
      <p:pic>
        <p:nvPicPr>
          <p:cNvPr id="23" name="Image 22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DD07A412-1D8B-4D68-BA50-5500B15E0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65969" y="3707090"/>
            <a:ext cx="1030134" cy="7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35BB3EF-CA87-4090-94F2-D38846143A2A}"/>
              </a:ext>
            </a:extLst>
          </p:cNvPr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1F30E-BF14-454B-BEAA-200E6D844EF4}"/>
              </a:ext>
            </a:extLst>
          </p:cNvPr>
          <p:cNvSpPr/>
          <p:nvPr/>
        </p:nvSpPr>
        <p:spPr>
          <a:xfrm>
            <a:off x="1329718" y="136212"/>
            <a:ext cx="41985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des verbes du 3</a:t>
            </a:r>
            <a:r>
              <a:rPr lang="fr-FR" sz="1600" b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ème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groupe</a:t>
            </a:r>
          </a:p>
        </p:txBody>
      </p:sp>
      <p:graphicFrame>
        <p:nvGraphicFramePr>
          <p:cNvPr id="17" name="Tableau 17">
            <a:extLst>
              <a:ext uri="{FF2B5EF4-FFF2-40B4-BE49-F238E27FC236}">
                <a16:creationId xmlns:a16="http://schemas.microsoft.com/office/drawing/2014/main" id="{26CCB8DC-2631-4AB7-B267-21E9A389E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79906"/>
              </p:ext>
            </p:extLst>
          </p:nvPr>
        </p:nvGraphicFramePr>
        <p:xfrm>
          <a:off x="550985" y="797169"/>
          <a:ext cx="5662248" cy="3363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62">
                  <a:extLst>
                    <a:ext uri="{9D8B030D-6E8A-4147-A177-3AD203B41FA5}">
                      <a16:colId xmlns:a16="http://schemas.microsoft.com/office/drawing/2014/main" val="248918958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3608013595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4206708928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98860643"/>
                    </a:ext>
                  </a:extLst>
                </a:gridCol>
              </a:tblGrid>
              <a:tr h="1121117"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rejoindre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 lire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  aller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b="0" dirty="0">
                        <a:solidFill>
                          <a:schemeClr val="tx1"/>
                        </a:solidFill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pouvoir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66343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faire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croire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boire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dire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57465"/>
                  </a:ext>
                </a:extLst>
              </a:tr>
              <a:tr h="1121117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r>
                        <a:rPr lang="fr-FR" sz="2000" dirty="0">
                          <a:latin typeface="Abadi" panose="020B0604020104020204" pitchFamily="34" charset="0"/>
                        </a:rPr>
                        <a:t>   devoir</a:t>
                      </a:r>
                      <a:endParaRPr lang="fr-BE" sz="2000" dirty="0">
                        <a:latin typeface="Abadi" panose="020B0604020104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rendre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peindre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devenir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61572"/>
                  </a:ext>
                </a:extLst>
              </a:tr>
            </a:tbl>
          </a:graphicData>
        </a:graphic>
      </p:graphicFrame>
      <p:sp>
        <p:nvSpPr>
          <p:cNvPr id="21" name="Flèche : courbe vers la gauche 20">
            <a:extLst>
              <a:ext uri="{FF2B5EF4-FFF2-40B4-BE49-F238E27FC236}">
                <a16:creationId xmlns:a16="http://schemas.microsoft.com/office/drawing/2014/main" id="{85FD0BE0-AD72-4144-88F9-8487E8B10665}"/>
              </a:ext>
            </a:extLst>
          </p:cNvPr>
          <p:cNvSpPr/>
          <p:nvPr/>
        </p:nvSpPr>
        <p:spPr>
          <a:xfrm flipV="1">
            <a:off x="6224956" y="2549183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B10B169-9CDD-404A-922D-D6E3B725E56E}"/>
              </a:ext>
            </a:extLst>
          </p:cNvPr>
          <p:cNvSpPr/>
          <p:nvPr/>
        </p:nvSpPr>
        <p:spPr>
          <a:xfrm>
            <a:off x="269631" y="3469445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Flèche : courbe vers la droite 24">
            <a:extLst>
              <a:ext uri="{FF2B5EF4-FFF2-40B4-BE49-F238E27FC236}">
                <a16:creationId xmlns:a16="http://schemas.microsoft.com/office/drawing/2014/main" id="{10F660C8-EF83-416A-99A6-82A4FD1B2F81}"/>
              </a:ext>
            </a:extLst>
          </p:cNvPr>
          <p:cNvSpPr/>
          <p:nvPr/>
        </p:nvSpPr>
        <p:spPr>
          <a:xfrm flipV="1">
            <a:off x="269631" y="1195754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F422675E-5300-411C-9AF5-E3FF8E301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08" y="189026"/>
            <a:ext cx="890954" cy="923797"/>
          </a:xfrm>
          <a:prstGeom prst="rect">
            <a:avLst/>
          </a:prstGeom>
        </p:spPr>
      </p:pic>
      <p:pic>
        <p:nvPicPr>
          <p:cNvPr id="9" name="Image 8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94F68204-B4BF-4B7E-8757-5A825C96D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28576" y="3707090"/>
            <a:ext cx="1030134" cy="7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7DC0F4-E63C-423C-AF93-5382D37498EF}"/>
              </a:ext>
            </a:extLst>
          </p:cNvPr>
          <p:cNvSpPr/>
          <p:nvPr/>
        </p:nvSpPr>
        <p:spPr>
          <a:xfrm>
            <a:off x="2485480" y="136212"/>
            <a:ext cx="18870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L’indicatif </a:t>
            </a:r>
            <a:r>
              <a:rPr lang="fr-F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imparfait</a:t>
            </a:r>
            <a:r>
              <a:rPr lang="fr-F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4078E9A-DE4A-4468-A0CA-0C3AAC43C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46875"/>
              </p:ext>
            </p:extLst>
          </p:nvPr>
        </p:nvGraphicFramePr>
        <p:xfrm>
          <a:off x="468925" y="773723"/>
          <a:ext cx="5896708" cy="805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54">
                  <a:extLst>
                    <a:ext uri="{9D8B030D-6E8A-4147-A177-3AD203B41FA5}">
                      <a16:colId xmlns:a16="http://schemas.microsoft.com/office/drawing/2014/main" val="1857607535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2284749725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4203069626"/>
                    </a:ext>
                  </a:extLst>
                </a:gridCol>
                <a:gridCol w="1395046">
                  <a:extLst>
                    <a:ext uri="{9D8B030D-6E8A-4147-A177-3AD203B41FA5}">
                      <a16:colId xmlns:a16="http://schemas.microsoft.com/office/drawing/2014/main" val="2695605398"/>
                    </a:ext>
                  </a:extLst>
                </a:gridCol>
              </a:tblGrid>
              <a:tr h="1150536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devoir</a:t>
                      </a:r>
                      <a:endParaRPr lang="fr-BE" sz="2000" dirty="0"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jeter</a:t>
                      </a:r>
                      <a:endParaRPr lang="fr-BE" sz="2000" b="0" dirty="0"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vouloir</a:t>
                      </a:r>
                      <a:endParaRPr lang="fr-BE" sz="2000" dirty="0"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</a:t>
                      </a:r>
                      <a:r>
                        <a:rPr lang="fr-BE" sz="2000" b="0" dirty="0">
                          <a:solidFill>
                            <a:schemeClr val="tx1"/>
                          </a:solidFill>
                          <a:latin typeface="Abadi" panose="020B0604020104020204" pitchFamily="34" charset="0"/>
                        </a:rPr>
                        <a:t>  peler</a:t>
                      </a:r>
                      <a:endParaRPr lang="fr-BE" sz="2000" dirty="0"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373349"/>
                  </a:ext>
                </a:extLst>
              </a:tr>
              <a:tr h="1150536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prendre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grandir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payer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dire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041620"/>
                  </a:ext>
                </a:extLst>
              </a:tr>
              <a:tr h="1150536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punir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appeler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peindre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boire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200321"/>
                  </a:ext>
                </a:extLst>
              </a:tr>
              <a:tr h="1150536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acheter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nourrir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 lire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aller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640808"/>
                  </a:ext>
                </a:extLst>
              </a:tr>
              <a:tr h="1150536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partir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raconter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voir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bondir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67824"/>
                  </a:ext>
                </a:extLst>
              </a:tr>
              <a:tr h="1150536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lancer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écrire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grossir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pouvoir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028294"/>
                  </a:ext>
                </a:extLst>
              </a:tr>
              <a:tr h="1150536"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employer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courir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faire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Abadi" panose="020B0604020104020204" pitchFamily="34" charset="0"/>
                      </a:endParaRPr>
                    </a:p>
                    <a:p>
                      <a:r>
                        <a:rPr lang="fr-BE" sz="2000" dirty="0">
                          <a:latin typeface="Abadi" panose="020B0604020104020204" pitchFamily="34" charset="0"/>
                        </a:rPr>
                        <a:t>    finir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9808"/>
                  </a:ext>
                </a:extLst>
              </a:tr>
            </a:tbl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DE1CFAA-4841-4FF3-803F-35158D41C1DE}"/>
              </a:ext>
            </a:extLst>
          </p:cNvPr>
          <p:cNvSpPr/>
          <p:nvPr/>
        </p:nvSpPr>
        <p:spPr>
          <a:xfrm>
            <a:off x="164122" y="8123507"/>
            <a:ext cx="281354" cy="1758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 : courbe vers la gauche 5">
            <a:extLst>
              <a:ext uri="{FF2B5EF4-FFF2-40B4-BE49-F238E27FC236}">
                <a16:creationId xmlns:a16="http://schemas.microsoft.com/office/drawing/2014/main" id="{C4798A91-9142-40D2-AB3D-21F45C584F36}"/>
              </a:ext>
            </a:extLst>
          </p:cNvPr>
          <p:cNvSpPr/>
          <p:nvPr/>
        </p:nvSpPr>
        <p:spPr>
          <a:xfrm flipV="1">
            <a:off x="6365633" y="4659337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Flèche : courbe vers la gauche 6">
            <a:extLst>
              <a:ext uri="{FF2B5EF4-FFF2-40B4-BE49-F238E27FC236}">
                <a16:creationId xmlns:a16="http://schemas.microsoft.com/office/drawing/2014/main" id="{0F13589C-53B5-4450-B940-60FAE42E2423}"/>
              </a:ext>
            </a:extLst>
          </p:cNvPr>
          <p:cNvSpPr/>
          <p:nvPr/>
        </p:nvSpPr>
        <p:spPr>
          <a:xfrm flipV="1">
            <a:off x="6353908" y="7115322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Flèche : courbe vers la gauche 7">
            <a:extLst>
              <a:ext uri="{FF2B5EF4-FFF2-40B4-BE49-F238E27FC236}">
                <a16:creationId xmlns:a16="http://schemas.microsoft.com/office/drawing/2014/main" id="{1C2208B7-4AF5-494F-ACED-1132563AE206}"/>
              </a:ext>
            </a:extLst>
          </p:cNvPr>
          <p:cNvSpPr/>
          <p:nvPr/>
        </p:nvSpPr>
        <p:spPr>
          <a:xfrm flipV="1">
            <a:off x="6365633" y="2432245"/>
            <a:ext cx="281354" cy="100818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Flèche : courbe vers la droite 8">
            <a:extLst>
              <a:ext uri="{FF2B5EF4-FFF2-40B4-BE49-F238E27FC236}">
                <a16:creationId xmlns:a16="http://schemas.microsoft.com/office/drawing/2014/main" id="{AE8390C4-DFD0-40D4-AF6D-9CEDEA409039}"/>
              </a:ext>
            </a:extLst>
          </p:cNvPr>
          <p:cNvSpPr/>
          <p:nvPr/>
        </p:nvSpPr>
        <p:spPr>
          <a:xfrm flipV="1">
            <a:off x="199296" y="1248214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0" name="Flèche : courbe vers la droite 9">
            <a:extLst>
              <a:ext uri="{FF2B5EF4-FFF2-40B4-BE49-F238E27FC236}">
                <a16:creationId xmlns:a16="http://schemas.microsoft.com/office/drawing/2014/main" id="{4800F0B4-7E6A-43A3-98AA-1A2AED9BF5DB}"/>
              </a:ext>
            </a:extLst>
          </p:cNvPr>
          <p:cNvSpPr/>
          <p:nvPr/>
        </p:nvSpPr>
        <p:spPr>
          <a:xfrm flipV="1">
            <a:off x="187571" y="3501829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Flèche : courbe vers la droite 10">
            <a:extLst>
              <a:ext uri="{FF2B5EF4-FFF2-40B4-BE49-F238E27FC236}">
                <a16:creationId xmlns:a16="http://schemas.microsoft.com/office/drawing/2014/main" id="{C91E6B2B-1956-4954-9415-45855F326E62}"/>
              </a:ext>
            </a:extLst>
          </p:cNvPr>
          <p:cNvSpPr/>
          <p:nvPr/>
        </p:nvSpPr>
        <p:spPr>
          <a:xfrm flipV="1">
            <a:off x="164122" y="5869892"/>
            <a:ext cx="281354" cy="1184031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12" name="Image 11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C07DD69F-8ECA-4277-88CC-302F7F1A0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025" y="162346"/>
            <a:ext cx="890954" cy="923797"/>
          </a:xfrm>
          <a:prstGeom prst="rect">
            <a:avLst/>
          </a:prstGeom>
        </p:spPr>
      </p:pic>
      <p:pic>
        <p:nvPicPr>
          <p:cNvPr id="13" name="Image 12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A32C32F1-909F-4840-9FC3-9A276E24E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76176" y="8350599"/>
            <a:ext cx="1030134" cy="7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5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42C9E-6FCC-4251-B689-A223B151EBF6}"/>
              </a:ext>
            </a:extLst>
          </p:cNvPr>
          <p:cNvSpPr/>
          <p:nvPr/>
        </p:nvSpPr>
        <p:spPr>
          <a:xfrm>
            <a:off x="1294928" y="253443"/>
            <a:ext cx="39164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 jeu de l’oie à ma façon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8B357-A0FD-4FBC-BAEF-B597A835C37C}"/>
              </a:ext>
            </a:extLst>
          </p:cNvPr>
          <p:cNvSpPr/>
          <p:nvPr/>
        </p:nvSpPr>
        <p:spPr>
          <a:xfrm>
            <a:off x="241739" y="1109227"/>
            <a:ext cx="57608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Placez tous les pions sur la première case.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35A1-95FB-448C-BAC5-210D99CDBDC5}"/>
              </a:ext>
            </a:extLst>
          </p:cNvPr>
          <p:cNvSpPr/>
          <p:nvPr/>
        </p:nvSpPr>
        <p:spPr>
          <a:xfrm>
            <a:off x="241739" y="1847781"/>
            <a:ext cx="60688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Lancez le dé pour déterminer la personne de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la conjugaison. Tout le monde joue en même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temps.</a:t>
            </a:r>
          </a:p>
          <a:p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1B190-6A07-470E-8551-73566ED3045B}"/>
              </a:ext>
            </a:extLst>
          </p:cNvPr>
          <p:cNvSpPr/>
          <p:nvPr/>
        </p:nvSpPr>
        <p:spPr>
          <a:xfrm>
            <a:off x="241739" y="2820796"/>
            <a:ext cx="4749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Notez votre réponse sur l’ardoise.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0B293-F768-4F52-AC0A-88CC6A0D67FA}"/>
              </a:ext>
            </a:extLst>
          </p:cNvPr>
          <p:cNvSpPr/>
          <p:nvPr/>
        </p:nvSpPr>
        <p:spPr>
          <a:xfrm>
            <a:off x="241739" y="3741003"/>
            <a:ext cx="6232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Vérifiez la réponse avec l’anti faute de 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conjugaison. Tout le groupe doit être d’accord.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44AAC-C437-463C-B4EA-A97AD980AC9B}"/>
              </a:ext>
            </a:extLst>
          </p:cNvPr>
          <p:cNvSpPr/>
          <p:nvPr/>
        </p:nvSpPr>
        <p:spPr>
          <a:xfrm>
            <a:off x="241739" y="4730207"/>
            <a:ext cx="660142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a) si votre réponse est juste, avancez d’une case.</a:t>
            </a:r>
          </a:p>
          <a:p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b) si votre réponse est fausse, restez sur la case et 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rejouez avec ce verbe, mais à la nouvelle 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personne de conjugaison. Votre réponse devra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être validée par tous les membres de l’équipe.</a:t>
            </a:r>
          </a:p>
          <a:p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Le gagnant est l’élève qui a terminé le plateau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de jeu.</a:t>
            </a:r>
          </a:p>
          <a:p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endParaRPr lang="fr-F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 8" descr="Une image contenant oiseau, oiseau aquatique, debout, oie&#10;&#10;Description générée automatiquement">
            <a:extLst>
              <a:ext uri="{FF2B5EF4-FFF2-40B4-BE49-F238E27FC236}">
                <a16:creationId xmlns:a16="http://schemas.microsoft.com/office/drawing/2014/main" id="{B4CD34F3-EDCF-4094-B5FD-A5E5893B1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974" y="176857"/>
            <a:ext cx="890954" cy="923797"/>
          </a:xfrm>
          <a:prstGeom prst="rect">
            <a:avLst/>
          </a:prstGeom>
        </p:spPr>
      </p:pic>
      <p:pic>
        <p:nvPicPr>
          <p:cNvPr id="10" name="Image 9" descr="Une image contenant télécommande, contrôleur, intérieur, jeu&#10;&#10;Description générée automatiquement">
            <a:extLst>
              <a:ext uri="{FF2B5EF4-FFF2-40B4-BE49-F238E27FC236}">
                <a16:creationId xmlns:a16="http://schemas.microsoft.com/office/drawing/2014/main" id="{DB12D02D-AA5E-44DE-9C77-F31350AEE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91116" y="7766483"/>
            <a:ext cx="1452163" cy="109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7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7EE9FE-5BF1-2143-4C9F-83C6A22C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96" y="266699"/>
            <a:ext cx="3055868" cy="4091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22C948C-3595-32E4-5FEE-A0461032A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238" y="266699"/>
            <a:ext cx="3055866" cy="40953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A818FA-507D-5873-3516-101F1D444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97" y="4624722"/>
            <a:ext cx="2536184" cy="33675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ED62ED-34F5-5FD5-59B0-480481676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368" y="4572000"/>
            <a:ext cx="2603559" cy="34730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8159CE-B86C-B2AB-3D96-E0DEA62EF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9148" y="8389610"/>
            <a:ext cx="1608852" cy="7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3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486</Words>
  <Application>Microsoft Office PowerPoint</Application>
  <PresentationFormat>Affichage à l'écran (4:3)</PresentationFormat>
  <Paragraphs>309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Abadi</vt:lpstr>
      <vt:lpstr>Aharoni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Monseu - Woluwe Assurfinance</dc:creator>
  <cp:lastModifiedBy>Fabrice Monseu - Woluwe Assurfinance</cp:lastModifiedBy>
  <cp:revision>20</cp:revision>
  <dcterms:created xsi:type="dcterms:W3CDTF">2021-04-07T11:55:54Z</dcterms:created>
  <dcterms:modified xsi:type="dcterms:W3CDTF">2024-05-18T11:50:25Z</dcterms:modified>
</cp:coreProperties>
</file>