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Style léger 3 - Accentuation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0" d="100"/>
          <a:sy n="50" d="100"/>
        </p:scale>
        <p:origin x="123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26583-5507-4B42-AB2E-85857D44724A}" type="datetimeFigureOut">
              <a:rPr lang="fr-BE" smtClean="0"/>
              <a:t>18-05-24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3C490-BE89-42E6-8820-4E91439C062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76096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26583-5507-4B42-AB2E-85857D44724A}" type="datetimeFigureOut">
              <a:rPr lang="fr-BE" smtClean="0"/>
              <a:t>18-05-24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3C490-BE89-42E6-8820-4E91439C062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59302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26583-5507-4B42-AB2E-85857D44724A}" type="datetimeFigureOut">
              <a:rPr lang="fr-BE" smtClean="0"/>
              <a:t>18-05-24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3C490-BE89-42E6-8820-4E91439C062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38047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26583-5507-4B42-AB2E-85857D44724A}" type="datetimeFigureOut">
              <a:rPr lang="fr-BE" smtClean="0"/>
              <a:t>18-05-24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3C490-BE89-42E6-8820-4E91439C062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68742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26583-5507-4B42-AB2E-85857D44724A}" type="datetimeFigureOut">
              <a:rPr lang="fr-BE" smtClean="0"/>
              <a:t>18-05-24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3C490-BE89-42E6-8820-4E91439C062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54441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26583-5507-4B42-AB2E-85857D44724A}" type="datetimeFigureOut">
              <a:rPr lang="fr-BE" smtClean="0"/>
              <a:t>18-05-24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3C490-BE89-42E6-8820-4E91439C062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78684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26583-5507-4B42-AB2E-85857D44724A}" type="datetimeFigureOut">
              <a:rPr lang="fr-BE" smtClean="0"/>
              <a:t>18-05-24</a:t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3C490-BE89-42E6-8820-4E91439C062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34588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26583-5507-4B42-AB2E-85857D44724A}" type="datetimeFigureOut">
              <a:rPr lang="fr-BE" smtClean="0"/>
              <a:t>18-05-24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3C490-BE89-42E6-8820-4E91439C062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60041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26583-5507-4B42-AB2E-85857D44724A}" type="datetimeFigureOut">
              <a:rPr lang="fr-BE" smtClean="0"/>
              <a:t>18-05-24</a:t>
            </a:fld>
            <a:endParaRPr lang="fr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3C490-BE89-42E6-8820-4E91439C062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32185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26583-5507-4B42-AB2E-85857D44724A}" type="datetimeFigureOut">
              <a:rPr lang="fr-BE" smtClean="0"/>
              <a:t>18-05-24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3C490-BE89-42E6-8820-4E91439C062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32803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26583-5507-4B42-AB2E-85857D44724A}" type="datetimeFigureOut">
              <a:rPr lang="fr-BE" smtClean="0"/>
              <a:t>18-05-24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3C490-BE89-42E6-8820-4E91439C062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93816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://www.allwhitebackground.com/beautiful-powerpoint-background.html/download/10098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837473B0-CC2E-450A-ABE3-18F120FF3D39}">
                <a1611:picAttrSrcUrl xmlns:a1611="http://schemas.microsoft.com/office/drawing/2016/11/main" r:id="rId14"/>
              </a:ext>
            </a:extLst>
          </a:blip>
          <a:srcRect/>
          <a:stretch>
            <a:fillRect l="-69000" r="-6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A26583-5507-4B42-AB2E-85857D44724A}" type="datetimeFigureOut">
              <a:rPr lang="fr-BE" smtClean="0"/>
              <a:t>18-05-24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E3C490-BE89-42E6-8820-4E91439C062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71014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ngimg.com/download/5016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pixabay.com/fr/vectors/d%C3%A9s-jeu-jeux-de-hasard-cubes-160005/" TargetMode="Externa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pngimg.com/download/5016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pixabay.com/fr/vectors/d%C3%A9s-jeu-jeux-de-hasard-cubes-160005/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pngimg.com/download/5016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pixabay.com/fr/vectors/d%C3%A9s-jeu-jeux-de-hasard-cubes-160005/" TargetMode="Externa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ngimg.com/download/5016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pixabay.com/fr/vectors/d%C3%A9s-jeu-jeux-de-hasard-cubes-160005/" TargetMode="Externa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pngimg.com/download/5016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pixabay.com/fr/vectors/d%C3%A9s-jeu-jeux-de-hasard-cubes-160005/" TargetMode="Externa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pngimg.com/download/5016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pixabay.com/fr/vectors/d%C3%A9s-jeu-jeux-de-hasard-cubes-160005/" TargetMode="Externa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pngimg.com/download/5016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pixabay.com/fr/vectors/d%C3%A9s-jeu-jeux-de-hasard-cubes-160005/" TargetMode="Externa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hyperlink" Target="https://pixabay.com/photos/background-red-gloss-art-color-2498615/" TargetMode="External"/><Relationship Id="rId7" Type="http://schemas.openxmlformats.org/officeDocument/2006/relationships/image" Target="../media/image8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B35BB3EF-CA87-4090-94F2-D38846143A2A}"/>
              </a:ext>
            </a:extLst>
          </p:cNvPr>
          <p:cNvCxnSpPr/>
          <p:nvPr/>
        </p:nvCxnSpPr>
        <p:spPr>
          <a:xfrm>
            <a:off x="0" y="4572000"/>
            <a:ext cx="6858000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3061F30E-BF14-454B-BEAA-200E6D844EF4}"/>
              </a:ext>
            </a:extLst>
          </p:cNvPr>
          <p:cNvSpPr/>
          <p:nvPr/>
        </p:nvSpPr>
        <p:spPr>
          <a:xfrm>
            <a:off x="1356964" y="136212"/>
            <a:ext cx="4144083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L’indicatif </a:t>
            </a:r>
            <a:r>
              <a:rPr lang="fr-FR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imparfait</a:t>
            </a:r>
            <a:r>
              <a:rPr lang="fr-FR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 des verbes du 1</a:t>
            </a:r>
            <a:r>
              <a:rPr lang="fr-FR" sz="1600" b="1" cap="none" spc="0" baseline="30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er</a:t>
            </a:r>
            <a:r>
              <a:rPr lang="fr-FR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 groupe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6B7835A-EBA6-4A65-9914-C8D1F33CBAB8}"/>
              </a:ext>
            </a:extLst>
          </p:cNvPr>
          <p:cNvSpPr/>
          <p:nvPr/>
        </p:nvSpPr>
        <p:spPr>
          <a:xfrm>
            <a:off x="1356964" y="4801997"/>
            <a:ext cx="4144083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L’indicatif </a:t>
            </a:r>
            <a:r>
              <a:rPr lang="fr-FR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imparfait</a:t>
            </a:r>
            <a:r>
              <a:rPr lang="fr-FR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 des verbes du 1</a:t>
            </a:r>
            <a:r>
              <a:rPr lang="fr-FR" sz="1600" b="1" cap="none" spc="0" baseline="30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er</a:t>
            </a:r>
            <a:r>
              <a:rPr lang="fr-FR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 groupe</a:t>
            </a:r>
          </a:p>
        </p:txBody>
      </p:sp>
      <p:graphicFrame>
        <p:nvGraphicFramePr>
          <p:cNvPr id="17" name="Tableau 17">
            <a:extLst>
              <a:ext uri="{FF2B5EF4-FFF2-40B4-BE49-F238E27FC236}">
                <a16:creationId xmlns:a16="http://schemas.microsoft.com/office/drawing/2014/main" id="{26CCB8DC-2631-4AB7-B267-21E9A389EF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7623877"/>
              </p:ext>
            </p:extLst>
          </p:nvPr>
        </p:nvGraphicFramePr>
        <p:xfrm>
          <a:off x="550985" y="797169"/>
          <a:ext cx="5662248" cy="33633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5562">
                  <a:extLst>
                    <a:ext uri="{9D8B030D-6E8A-4147-A177-3AD203B41FA5}">
                      <a16:colId xmlns:a16="http://schemas.microsoft.com/office/drawing/2014/main" val="2489189585"/>
                    </a:ext>
                  </a:extLst>
                </a:gridCol>
                <a:gridCol w="1415562">
                  <a:extLst>
                    <a:ext uri="{9D8B030D-6E8A-4147-A177-3AD203B41FA5}">
                      <a16:colId xmlns:a16="http://schemas.microsoft.com/office/drawing/2014/main" val="3608013595"/>
                    </a:ext>
                  </a:extLst>
                </a:gridCol>
                <a:gridCol w="1415562">
                  <a:extLst>
                    <a:ext uri="{9D8B030D-6E8A-4147-A177-3AD203B41FA5}">
                      <a16:colId xmlns:a16="http://schemas.microsoft.com/office/drawing/2014/main" val="4206708928"/>
                    </a:ext>
                  </a:extLst>
                </a:gridCol>
                <a:gridCol w="1415562">
                  <a:extLst>
                    <a:ext uri="{9D8B030D-6E8A-4147-A177-3AD203B41FA5}">
                      <a16:colId xmlns:a16="http://schemas.microsoft.com/office/drawing/2014/main" val="98860643"/>
                    </a:ext>
                  </a:extLst>
                </a:gridCol>
              </a:tblGrid>
              <a:tr h="1121117">
                <a:tc>
                  <a:txBody>
                    <a:bodyPr/>
                    <a:lstStyle/>
                    <a:p>
                      <a:endParaRPr lang="fr-FR" sz="2000" b="0" dirty="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  <a:p>
                      <a:r>
                        <a:rPr lang="fr-FR" sz="2000" b="0" dirty="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  avancer</a:t>
                      </a:r>
                    </a:p>
                    <a:p>
                      <a:endParaRPr lang="fr-BE" sz="2000" b="0" dirty="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b="0" dirty="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  <a:p>
                      <a:r>
                        <a:rPr lang="fr-FR" sz="2000" b="0" dirty="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   danser</a:t>
                      </a:r>
                    </a:p>
                    <a:p>
                      <a:r>
                        <a:rPr lang="fr-BE" sz="2000" b="0" dirty="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  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b="0" dirty="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b="0" dirty="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   laver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b="0" dirty="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b="0" dirty="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  bouger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2066343"/>
                  </a:ext>
                </a:extLst>
              </a:tr>
              <a:tr h="1121117"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jouer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oublier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manger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pousser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3757465"/>
                  </a:ext>
                </a:extLst>
              </a:tr>
              <a:tr h="1121117"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FR" sz="2000" dirty="0">
                          <a:latin typeface="Abadi" panose="020B0604020104020204" pitchFamily="34" charset="0"/>
                        </a:rPr>
                        <a:t>  regarder</a:t>
                      </a: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  aimer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 parler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 lancer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0361572"/>
                  </a:ext>
                </a:extLst>
              </a:tr>
            </a:tbl>
          </a:graphicData>
        </a:graphic>
      </p:graphicFrame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CEBFD5BA-6499-4496-82FA-7315BB38C0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8551420"/>
              </p:ext>
            </p:extLst>
          </p:nvPr>
        </p:nvGraphicFramePr>
        <p:xfrm>
          <a:off x="550985" y="5334000"/>
          <a:ext cx="5662248" cy="33633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5562">
                  <a:extLst>
                    <a:ext uri="{9D8B030D-6E8A-4147-A177-3AD203B41FA5}">
                      <a16:colId xmlns:a16="http://schemas.microsoft.com/office/drawing/2014/main" val="2489189585"/>
                    </a:ext>
                  </a:extLst>
                </a:gridCol>
                <a:gridCol w="1415562">
                  <a:extLst>
                    <a:ext uri="{9D8B030D-6E8A-4147-A177-3AD203B41FA5}">
                      <a16:colId xmlns:a16="http://schemas.microsoft.com/office/drawing/2014/main" val="3608013595"/>
                    </a:ext>
                  </a:extLst>
                </a:gridCol>
                <a:gridCol w="1415562">
                  <a:extLst>
                    <a:ext uri="{9D8B030D-6E8A-4147-A177-3AD203B41FA5}">
                      <a16:colId xmlns:a16="http://schemas.microsoft.com/office/drawing/2014/main" val="4206708928"/>
                    </a:ext>
                  </a:extLst>
                </a:gridCol>
                <a:gridCol w="1415562">
                  <a:extLst>
                    <a:ext uri="{9D8B030D-6E8A-4147-A177-3AD203B41FA5}">
                      <a16:colId xmlns:a16="http://schemas.microsoft.com/office/drawing/2014/main" val="98860643"/>
                    </a:ext>
                  </a:extLst>
                </a:gridCol>
              </a:tblGrid>
              <a:tr h="1121117">
                <a:tc>
                  <a:txBody>
                    <a:bodyPr/>
                    <a:lstStyle/>
                    <a:p>
                      <a:endParaRPr lang="fr-FR" sz="2000" b="0" dirty="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  <a:p>
                      <a:r>
                        <a:rPr lang="fr-FR" sz="2000" b="0" dirty="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   éplucher</a:t>
                      </a:r>
                    </a:p>
                    <a:p>
                      <a:endParaRPr lang="fr-BE" sz="2000" b="0" dirty="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b="0" dirty="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  <a:p>
                      <a:r>
                        <a:rPr lang="fr-FR" sz="2000" b="0" dirty="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      crier</a:t>
                      </a:r>
                    </a:p>
                    <a:p>
                      <a:r>
                        <a:rPr lang="fr-BE" sz="2000" b="0" dirty="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  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b="0" dirty="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b="0" dirty="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   plonger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b="0" dirty="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b="0" dirty="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   placer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2066343"/>
                  </a:ext>
                </a:extLst>
              </a:tr>
              <a:tr h="1121117"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  nager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attacher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donner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 casser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3757465"/>
                  </a:ext>
                </a:extLst>
              </a:tr>
              <a:tr h="1121117"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FR" sz="2000" dirty="0">
                          <a:latin typeface="Abadi" panose="020B0604020104020204" pitchFamily="34" charset="0"/>
                        </a:rPr>
                        <a:t>    éviter</a:t>
                      </a: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  cacher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 bercer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observer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0361572"/>
                  </a:ext>
                </a:extLst>
              </a:tr>
            </a:tbl>
          </a:graphicData>
        </a:graphic>
      </p:graphicFrame>
      <p:sp>
        <p:nvSpPr>
          <p:cNvPr id="19" name="Flèche : droite 18">
            <a:extLst>
              <a:ext uri="{FF2B5EF4-FFF2-40B4-BE49-F238E27FC236}">
                <a16:creationId xmlns:a16="http://schemas.microsoft.com/office/drawing/2014/main" id="{25FF73BF-8BBD-407A-9FF4-BF195A1FB781}"/>
              </a:ext>
            </a:extLst>
          </p:cNvPr>
          <p:cNvSpPr/>
          <p:nvPr/>
        </p:nvSpPr>
        <p:spPr>
          <a:xfrm>
            <a:off x="269631" y="8053754"/>
            <a:ext cx="281354" cy="175846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0" name="Flèche : courbe vers la gauche 19">
            <a:extLst>
              <a:ext uri="{FF2B5EF4-FFF2-40B4-BE49-F238E27FC236}">
                <a16:creationId xmlns:a16="http://schemas.microsoft.com/office/drawing/2014/main" id="{C1EC146A-8D57-41B5-86AE-AB4C90D84378}"/>
              </a:ext>
            </a:extLst>
          </p:cNvPr>
          <p:cNvSpPr/>
          <p:nvPr/>
        </p:nvSpPr>
        <p:spPr>
          <a:xfrm flipV="1">
            <a:off x="6213233" y="7045569"/>
            <a:ext cx="281354" cy="1008185"/>
          </a:xfrm>
          <a:prstGeom prst="curvedLef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21" name="Flèche : courbe vers la gauche 20">
            <a:extLst>
              <a:ext uri="{FF2B5EF4-FFF2-40B4-BE49-F238E27FC236}">
                <a16:creationId xmlns:a16="http://schemas.microsoft.com/office/drawing/2014/main" id="{85FD0BE0-AD72-4144-88F9-8487E8B10665}"/>
              </a:ext>
            </a:extLst>
          </p:cNvPr>
          <p:cNvSpPr/>
          <p:nvPr/>
        </p:nvSpPr>
        <p:spPr>
          <a:xfrm flipV="1">
            <a:off x="6224956" y="2549183"/>
            <a:ext cx="281354" cy="1008185"/>
          </a:xfrm>
          <a:prstGeom prst="curvedLef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22" name="Flèche : droite 21">
            <a:extLst>
              <a:ext uri="{FF2B5EF4-FFF2-40B4-BE49-F238E27FC236}">
                <a16:creationId xmlns:a16="http://schemas.microsoft.com/office/drawing/2014/main" id="{8B10B169-9CDD-404A-922D-D6E3B725E56E}"/>
              </a:ext>
            </a:extLst>
          </p:cNvPr>
          <p:cNvSpPr/>
          <p:nvPr/>
        </p:nvSpPr>
        <p:spPr>
          <a:xfrm>
            <a:off x="269631" y="3469445"/>
            <a:ext cx="281354" cy="175846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5" name="Flèche : courbe vers la droite 24">
            <a:extLst>
              <a:ext uri="{FF2B5EF4-FFF2-40B4-BE49-F238E27FC236}">
                <a16:creationId xmlns:a16="http://schemas.microsoft.com/office/drawing/2014/main" id="{10F660C8-EF83-416A-99A6-82A4FD1B2F81}"/>
              </a:ext>
            </a:extLst>
          </p:cNvPr>
          <p:cNvSpPr/>
          <p:nvPr/>
        </p:nvSpPr>
        <p:spPr>
          <a:xfrm flipV="1">
            <a:off x="269631" y="1195754"/>
            <a:ext cx="281354" cy="1184031"/>
          </a:xfrm>
          <a:prstGeom prst="curved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26" name="Flèche : courbe vers la droite 25">
            <a:extLst>
              <a:ext uri="{FF2B5EF4-FFF2-40B4-BE49-F238E27FC236}">
                <a16:creationId xmlns:a16="http://schemas.microsoft.com/office/drawing/2014/main" id="{EA2B4F53-C748-40A3-A05D-CC1EF175CE9A}"/>
              </a:ext>
            </a:extLst>
          </p:cNvPr>
          <p:cNvSpPr/>
          <p:nvPr/>
        </p:nvSpPr>
        <p:spPr>
          <a:xfrm flipV="1">
            <a:off x="269631" y="5773029"/>
            <a:ext cx="281354" cy="1184031"/>
          </a:xfrm>
          <a:prstGeom prst="curved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pic>
        <p:nvPicPr>
          <p:cNvPr id="3" name="Image 2" descr="Une image contenant oiseau, oiseau aquatique, debout, oie&#10;&#10;Description générée automatiquement">
            <a:extLst>
              <a:ext uri="{FF2B5EF4-FFF2-40B4-BE49-F238E27FC236}">
                <a16:creationId xmlns:a16="http://schemas.microsoft.com/office/drawing/2014/main" id="{1255ED4D-F139-45D8-B263-54D45AA37C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75847" y="138089"/>
            <a:ext cx="890954" cy="923797"/>
          </a:xfrm>
          <a:prstGeom prst="rect">
            <a:avLst/>
          </a:prstGeom>
        </p:spPr>
      </p:pic>
      <p:pic>
        <p:nvPicPr>
          <p:cNvPr id="24" name="Image 23" descr="Une image contenant oiseau, oiseau aquatique, debout, oie&#10;&#10;Description générée automatiquement">
            <a:extLst>
              <a:ext uri="{FF2B5EF4-FFF2-40B4-BE49-F238E27FC236}">
                <a16:creationId xmlns:a16="http://schemas.microsoft.com/office/drawing/2014/main" id="{EEE5BAEB-2194-4EAD-A9E6-CEEE422D41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5508" y="4872101"/>
            <a:ext cx="890954" cy="923797"/>
          </a:xfrm>
          <a:prstGeom prst="rect">
            <a:avLst/>
          </a:prstGeom>
        </p:spPr>
      </p:pic>
      <p:pic>
        <p:nvPicPr>
          <p:cNvPr id="27" name="Image 26" descr="Une image contenant télécommande, contrôleur, intérieur, jeu&#10;&#10;Description générée automatiquement">
            <a:extLst>
              <a:ext uri="{FF2B5EF4-FFF2-40B4-BE49-F238E27FC236}">
                <a16:creationId xmlns:a16="http://schemas.microsoft.com/office/drawing/2014/main" id="{AA1D5F57-089C-4CC5-8E67-25D276E8AD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628576" y="8275320"/>
            <a:ext cx="1030134" cy="775833"/>
          </a:xfrm>
          <a:prstGeom prst="rect">
            <a:avLst/>
          </a:prstGeom>
        </p:spPr>
      </p:pic>
      <p:pic>
        <p:nvPicPr>
          <p:cNvPr id="28" name="Image 27" descr="Une image contenant télécommande, contrôleur, intérieur, jeu&#10;&#10;Description générée automatiquement">
            <a:extLst>
              <a:ext uri="{FF2B5EF4-FFF2-40B4-BE49-F238E27FC236}">
                <a16:creationId xmlns:a16="http://schemas.microsoft.com/office/drawing/2014/main" id="{E699F423-9C56-4BF7-9264-436C9DA37B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698166" y="3772603"/>
            <a:ext cx="1030134" cy="775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8662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B35BB3EF-CA87-4090-94F2-D38846143A2A}"/>
              </a:ext>
            </a:extLst>
          </p:cNvPr>
          <p:cNvCxnSpPr/>
          <p:nvPr/>
        </p:nvCxnSpPr>
        <p:spPr>
          <a:xfrm>
            <a:off x="0" y="4572000"/>
            <a:ext cx="6858000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3061F30E-BF14-454B-BEAA-200E6D844EF4}"/>
              </a:ext>
            </a:extLst>
          </p:cNvPr>
          <p:cNvSpPr/>
          <p:nvPr/>
        </p:nvSpPr>
        <p:spPr>
          <a:xfrm>
            <a:off x="1356964" y="136212"/>
            <a:ext cx="4144083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L’indicatif </a:t>
            </a:r>
            <a:r>
              <a:rPr lang="fr-FR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imparfait</a:t>
            </a:r>
            <a:r>
              <a:rPr lang="fr-FR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 des verbes du 1</a:t>
            </a:r>
            <a:r>
              <a:rPr lang="fr-FR" sz="1600" b="1" cap="none" spc="0" baseline="30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er</a:t>
            </a:r>
            <a:r>
              <a:rPr lang="fr-FR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 groupe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6B7835A-EBA6-4A65-9914-C8D1F33CBAB8}"/>
              </a:ext>
            </a:extLst>
          </p:cNvPr>
          <p:cNvSpPr/>
          <p:nvPr/>
        </p:nvSpPr>
        <p:spPr>
          <a:xfrm>
            <a:off x="1292042" y="4801997"/>
            <a:ext cx="4273927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L’indicatif </a:t>
            </a:r>
            <a:r>
              <a:rPr lang="fr-FR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imparfait</a:t>
            </a:r>
            <a:r>
              <a:rPr lang="fr-FR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 des verbes du 2</a:t>
            </a:r>
            <a:r>
              <a:rPr lang="fr-FR" sz="1600" b="1" baseline="30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ème</a:t>
            </a:r>
            <a:r>
              <a:rPr lang="fr-FR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 groupe</a:t>
            </a:r>
          </a:p>
        </p:txBody>
      </p:sp>
      <p:graphicFrame>
        <p:nvGraphicFramePr>
          <p:cNvPr id="17" name="Tableau 17">
            <a:extLst>
              <a:ext uri="{FF2B5EF4-FFF2-40B4-BE49-F238E27FC236}">
                <a16:creationId xmlns:a16="http://schemas.microsoft.com/office/drawing/2014/main" id="{26CCB8DC-2631-4AB7-B267-21E9A389EF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8335388"/>
              </p:ext>
            </p:extLst>
          </p:nvPr>
        </p:nvGraphicFramePr>
        <p:xfrm>
          <a:off x="550985" y="797169"/>
          <a:ext cx="5662248" cy="33633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5562">
                  <a:extLst>
                    <a:ext uri="{9D8B030D-6E8A-4147-A177-3AD203B41FA5}">
                      <a16:colId xmlns:a16="http://schemas.microsoft.com/office/drawing/2014/main" val="2489189585"/>
                    </a:ext>
                  </a:extLst>
                </a:gridCol>
                <a:gridCol w="1415562">
                  <a:extLst>
                    <a:ext uri="{9D8B030D-6E8A-4147-A177-3AD203B41FA5}">
                      <a16:colId xmlns:a16="http://schemas.microsoft.com/office/drawing/2014/main" val="3608013595"/>
                    </a:ext>
                  </a:extLst>
                </a:gridCol>
                <a:gridCol w="1415562">
                  <a:extLst>
                    <a:ext uri="{9D8B030D-6E8A-4147-A177-3AD203B41FA5}">
                      <a16:colId xmlns:a16="http://schemas.microsoft.com/office/drawing/2014/main" val="4206708928"/>
                    </a:ext>
                  </a:extLst>
                </a:gridCol>
                <a:gridCol w="1415562">
                  <a:extLst>
                    <a:ext uri="{9D8B030D-6E8A-4147-A177-3AD203B41FA5}">
                      <a16:colId xmlns:a16="http://schemas.microsoft.com/office/drawing/2014/main" val="98860643"/>
                    </a:ext>
                  </a:extLst>
                </a:gridCol>
              </a:tblGrid>
              <a:tr h="1121117">
                <a:tc>
                  <a:txBody>
                    <a:bodyPr/>
                    <a:lstStyle/>
                    <a:p>
                      <a:endParaRPr lang="fr-FR" sz="2000" b="0" dirty="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  <a:p>
                      <a:r>
                        <a:rPr lang="fr-FR" sz="2000" b="0" dirty="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  balancer</a:t>
                      </a:r>
                    </a:p>
                    <a:p>
                      <a:endParaRPr lang="fr-BE" sz="2000" b="0" dirty="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b="0" dirty="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  <a:p>
                      <a:r>
                        <a:rPr lang="fr-FR" sz="2000" b="0" dirty="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   poser</a:t>
                      </a:r>
                    </a:p>
                    <a:p>
                      <a:r>
                        <a:rPr lang="fr-BE" sz="2000" b="0" dirty="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  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b="0" dirty="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b="0" dirty="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   songer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b="0" dirty="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b="0" dirty="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   louer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2066343"/>
                  </a:ext>
                </a:extLst>
              </a:tr>
              <a:tr h="1121117"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mesurer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   lier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 briller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gagner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3757465"/>
                  </a:ext>
                </a:extLst>
              </a:tr>
              <a:tr h="1121117"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FR" sz="2000" dirty="0">
                          <a:latin typeface="Abadi" panose="020B0604020104020204" pitchFamily="34" charset="0"/>
                        </a:rPr>
                        <a:t>  piloter</a:t>
                      </a: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récolter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 ranger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menacer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0361572"/>
                  </a:ext>
                </a:extLst>
              </a:tr>
            </a:tbl>
          </a:graphicData>
        </a:graphic>
      </p:graphicFrame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CEBFD5BA-6499-4496-82FA-7315BB38C0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7543702"/>
              </p:ext>
            </p:extLst>
          </p:nvPr>
        </p:nvGraphicFramePr>
        <p:xfrm>
          <a:off x="550985" y="5334000"/>
          <a:ext cx="5662248" cy="33633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5562">
                  <a:extLst>
                    <a:ext uri="{9D8B030D-6E8A-4147-A177-3AD203B41FA5}">
                      <a16:colId xmlns:a16="http://schemas.microsoft.com/office/drawing/2014/main" val="2489189585"/>
                    </a:ext>
                  </a:extLst>
                </a:gridCol>
                <a:gridCol w="1415562">
                  <a:extLst>
                    <a:ext uri="{9D8B030D-6E8A-4147-A177-3AD203B41FA5}">
                      <a16:colId xmlns:a16="http://schemas.microsoft.com/office/drawing/2014/main" val="3608013595"/>
                    </a:ext>
                  </a:extLst>
                </a:gridCol>
                <a:gridCol w="1415562">
                  <a:extLst>
                    <a:ext uri="{9D8B030D-6E8A-4147-A177-3AD203B41FA5}">
                      <a16:colId xmlns:a16="http://schemas.microsoft.com/office/drawing/2014/main" val="4206708928"/>
                    </a:ext>
                  </a:extLst>
                </a:gridCol>
                <a:gridCol w="1415562">
                  <a:extLst>
                    <a:ext uri="{9D8B030D-6E8A-4147-A177-3AD203B41FA5}">
                      <a16:colId xmlns:a16="http://schemas.microsoft.com/office/drawing/2014/main" val="98860643"/>
                    </a:ext>
                  </a:extLst>
                </a:gridCol>
              </a:tblGrid>
              <a:tr h="1121117">
                <a:tc>
                  <a:txBody>
                    <a:bodyPr/>
                    <a:lstStyle/>
                    <a:p>
                      <a:endParaRPr lang="fr-FR" sz="2000" b="0" dirty="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b="0" dirty="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   farcir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b="0" dirty="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b="0" dirty="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   saisir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b="0" dirty="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b="0" dirty="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  bâtir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b="0" dirty="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b="0" dirty="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   bondir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2066343"/>
                  </a:ext>
                </a:extLst>
              </a:tr>
              <a:tr h="1121117"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grandir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punir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franchir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réussir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3757465"/>
                  </a:ext>
                </a:extLst>
              </a:tr>
              <a:tr h="1121117"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 finir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grossir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obéir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rougir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0361572"/>
                  </a:ext>
                </a:extLst>
              </a:tr>
            </a:tbl>
          </a:graphicData>
        </a:graphic>
      </p:graphicFrame>
      <p:sp>
        <p:nvSpPr>
          <p:cNvPr id="19" name="Flèche : droite 18">
            <a:extLst>
              <a:ext uri="{FF2B5EF4-FFF2-40B4-BE49-F238E27FC236}">
                <a16:creationId xmlns:a16="http://schemas.microsoft.com/office/drawing/2014/main" id="{25FF73BF-8BBD-407A-9FF4-BF195A1FB781}"/>
              </a:ext>
            </a:extLst>
          </p:cNvPr>
          <p:cNvSpPr/>
          <p:nvPr/>
        </p:nvSpPr>
        <p:spPr>
          <a:xfrm>
            <a:off x="269631" y="8053754"/>
            <a:ext cx="281354" cy="175846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0" name="Flèche : courbe vers la gauche 19">
            <a:extLst>
              <a:ext uri="{FF2B5EF4-FFF2-40B4-BE49-F238E27FC236}">
                <a16:creationId xmlns:a16="http://schemas.microsoft.com/office/drawing/2014/main" id="{C1EC146A-8D57-41B5-86AE-AB4C90D84378}"/>
              </a:ext>
            </a:extLst>
          </p:cNvPr>
          <p:cNvSpPr/>
          <p:nvPr/>
        </p:nvSpPr>
        <p:spPr>
          <a:xfrm flipV="1">
            <a:off x="6213233" y="7045569"/>
            <a:ext cx="281354" cy="1008185"/>
          </a:xfrm>
          <a:prstGeom prst="curvedLef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21" name="Flèche : courbe vers la gauche 20">
            <a:extLst>
              <a:ext uri="{FF2B5EF4-FFF2-40B4-BE49-F238E27FC236}">
                <a16:creationId xmlns:a16="http://schemas.microsoft.com/office/drawing/2014/main" id="{85FD0BE0-AD72-4144-88F9-8487E8B10665}"/>
              </a:ext>
            </a:extLst>
          </p:cNvPr>
          <p:cNvSpPr/>
          <p:nvPr/>
        </p:nvSpPr>
        <p:spPr>
          <a:xfrm flipV="1">
            <a:off x="6224956" y="2549183"/>
            <a:ext cx="281354" cy="1008185"/>
          </a:xfrm>
          <a:prstGeom prst="curvedLef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22" name="Flèche : droite 21">
            <a:extLst>
              <a:ext uri="{FF2B5EF4-FFF2-40B4-BE49-F238E27FC236}">
                <a16:creationId xmlns:a16="http://schemas.microsoft.com/office/drawing/2014/main" id="{8B10B169-9CDD-404A-922D-D6E3B725E56E}"/>
              </a:ext>
            </a:extLst>
          </p:cNvPr>
          <p:cNvSpPr/>
          <p:nvPr/>
        </p:nvSpPr>
        <p:spPr>
          <a:xfrm>
            <a:off x="269631" y="3469445"/>
            <a:ext cx="281354" cy="175846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5" name="Flèche : courbe vers la droite 24">
            <a:extLst>
              <a:ext uri="{FF2B5EF4-FFF2-40B4-BE49-F238E27FC236}">
                <a16:creationId xmlns:a16="http://schemas.microsoft.com/office/drawing/2014/main" id="{10F660C8-EF83-416A-99A6-82A4FD1B2F81}"/>
              </a:ext>
            </a:extLst>
          </p:cNvPr>
          <p:cNvSpPr/>
          <p:nvPr/>
        </p:nvSpPr>
        <p:spPr>
          <a:xfrm flipV="1">
            <a:off x="269631" y="1195754"/>
            <a:ext cx="281354" cy="1184031"/>
          </a:xfrm>
          <a:prstGeom prst="curved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26" name="Flèche : courbe vers la droite 25">
            <a:extLst>
              <a:ext uri="{FF2B5EF4-FFF2-40B4-BE49-F238E27FC236}">
                <a16:creationId xmlns:a16="http://schemas.microsoft.com/office/drawing/2014/main" id="{EA2B4F53-C748-40A3-A05D-CC1EF175CE9A}"/>
              </a:ext>
            </a:extLst>
          </p:cNvPr>
          <p:cNvSpPr/>
          <p:nvPr/>
        </p:nvSpPr>
        <p:spPr>
          <a:xfrm flipV="1">
            <a:off x="269631" y="5773029"/>
            <a:ext cx="281354" cy="1184031"/>
          </a:xfrm>
          <a:prstGeom prst="curved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pic>
        <p:nvPicPr>
          <p:cNvPr id="14" name="Image 13" descr="Une image contenant oiseau, oiseau aquatique, debout, oie&#10;&#10;Description générée automatiquement">
            <a:extLst>
              <a:ext uri="{FF2B5EF4-FFF2-40B4-BE49-F238E27FC236}">
                <a16:creationId xmlns:a16="http://schemas.microsoft.com/office/drawing/2014/main" id="{7134DC21-D9EB-41BB-BAE4-D6E42E8912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5508" y="174069"/>
            <a:ext cx="890954" cy="923797"/>
          </a:xfrm>
          <a:prstGeom prst="rect">
            <a:avLst/>
          </a:prstGeom>
        </p:spPr>
      </p:pic>
      <p:pic>
        <p:nvPicPr>
          <p:cNvPr id="15" name="Image 14" descr="Une image contenant oiseau, oiseau aquatique, debout, oie&#10;&#10;Description générée automatiquement">
            <a:extLst>
              <a:ext uri="{FF2B5EF4-FFF2-40B4-BE49-F238E27FC236}">
                <a16:creationId xmlns:a16="http://schemas.microsoft.com/office/drawing/2014/main" id="{9D8DF7CD-41EE-449D-B019-EC9E7050CF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68115" y="4801997"/>
            <a:ext cx="890954" cy="923797"/>
          </a:xfrm>
          <a:prstGeom prst="rect">
            <a:avLst/>
          </a:prstGeom>
        </p:spPr>
      </p:pic>
      <p:pic>
        <p:nvPicPr>
          <p:cNvPr id="16" name="Image 15" descr="Une image contenant télécommande, contrôleur, intérieur, jeu&#10;&#10;Description générée automatiquement">
            <a:extLst>
              <a:ext uri="{FF2B5EF4-FFF2-40B4-BE49-F238E27FC236}">
                <a16:creationId xmlns:a16="http://schemas.microsoft.com/office/drawing/2014/main" id="{12824B6D-F3A4-4925-82EF-CB0273C64D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565969" y="8289514"/>
            <a:ext cx="1030134" cy="775833"/>
          </a:xfrm>
          <a:prstGeom prst="rect">
            <a:avLst/>
          </a:prstGeom>
        </p:spPr>
      </p:pic>
      <p:pic>
        <p:nvPicPr>
          <p:cNvPr id="23" name="Image 22" descr="Une image contenant télécommande, contrôleur, intérieur, jeu&#10;&#10;Description générée automatiquement">
            <a:extLst>
              <a:ext uri="{FF2B5EF4-FFF2-40B4-BE49-F238E27FC236}">
                <a16:creationId xmlns:a16="http://schemas.microsoft.com/office/drawing/2014/main" id="{604DFB49-1FEC-4C5D-9906-D9535E895B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698166" y="3796167"/>
            <a:ext cx="1030134" cy="775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5596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B35BB3EF-CA87-4090-94F2-D38846143A2A}"/>
              </a:ext>
            </a:extLst>
          </p:cNvPr>
          <p:cNvCxnSpPr/>
          <p:nvPr/>
        </p:nvCxnSpPr>
        <p:spPr>
          <a:xfrm>
            <a:off x="0" y="4572000"/>
            <a:ext cx="6858000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3061F30E-BF14-454B-BEAA-200E6D844EF4}"/>
              </a:ext>
            </a:extLst>
          </p:cNvPr>
          <p:cNvSpPr/>
          <p:nvPr/>
        </p:nvSpPr>
        <p:spPr>
          <a:xfrm>
            <a:off x="1329718" y="136212"/>
            <a:ext cx="4198585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L’indicatif </a:t>
            </a:r>
            <a:r>
              <a:rPr lang="fr-FR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imparfait</a:t>
            </a:r>
            <a:r>
              <a:rPr lang="fr-FR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 des verbes du 2</a:t>
            </a:r>
            <a:r>
              <a:rPr lang="fr-FR" sz="1600" b="1" cap="none" spc="0" baseline="30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ème</a:t>
            </a:r>
            <a:r>
              <a:rPr lang="fr-FR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 groupe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6B7835A-EBA6-4A65-9914-C8D1F33CBAB8}"/>
              </a:ext>
            </a:extLst>
          </p:cNvPr>
          <p:cNvSpPr/>
          <p:nvPr/>
        </p:nvSpPr>
        <p:spPr>
          <a:xfrm>
            <a:off x="1292042" y="4801997"/>
            <a:ext cx="4273927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L’indicatif </a:t>
            </a:r>
            <a:r>
              <a:rPr lang="fr-FR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imparfait</a:t>
            </a:r>
            <a:r>
              <a:rPr lang="fr-FR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 des verbes du 2</a:t>
            </a:r>
            <a:r>
              <a:rPr lang="fr-FR" sz="1600" b="1" baseline="30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ème</a:t>
            </a:r>
            <a:r>
              <a:rPr lang="fr-FR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 groupe</a:t>
            </a:r>
          </a:p>
        </p:txBody>
      </p:sp>
      <p:graphicFrame>
        <p:nvGraphicFramePr>
          <p:cNvPr id="17" name="Tableau 17">
            <a:extLst>
              <a:ext uri="{FF2B5EF4-FFF2-40B4-BE49-F238E27FC236}">
                <a16:creationId xmlns:a16="http://schemas.microsoft.com/office/drawing/2014/main" id="{26CCB8DC-2631-4AB7-B267-21E9A389EF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3247379"/>
              </p:ext>
            </p:extLst>
          </p:nvPr>
        </p:nvGraphicFramePr>
        <p:xfrm>
          <a:off x="550985" y="797169"/>
          <a:ext cx="5662248" cy="33633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5562">
                  <a:extLst>
                    <a:ext uri="{9D8B030D-6E8A-4147-A177-3AD203B41FA5}">
                      <a16:colId xmlns:a16="http://schemas.microsoft.com/office/drawing/2014/main" val="2489189585"/>
                    </a:ext>
                  </a:extLst>
                </a:gridCol>
                <a:gridCol w="1415562">
                  <a:extLst>
                    <a:ext uri="{9D8B030D-6E8A-4147-A177-3AD203B41FA5}">
                      <a16:colId xmlns:a16="http://schemas.microsoft.com/office/drawing/2014/main" val="3608013595"/>
                    </a:ext>
                  </a:extLst>
                </a:gridCol>
                <a:gridCol w="1415562">
                  <a:extLst>
                    <a:ext uri="{9D8B030D-6E8A-4147-A177-3AD203B41FA5}">
                      <a16:colId xmlns:a16="http://schemas.microsoft.com/office/drawing/2014/main" val="4206708928"/>
                    </a:ext>
                  </a:extLst>
                </a:gridCol>
                <a:gridCol w="1415562">
                  <a:extLst>
                    <a:ext uri="{9D8B030D-6E8A-4147-A177-3AD203B41FA5}">
                      <a16:colId xmlns:a16="http://schemas.microsoft.com/office/drawing/2014/main" val="98860643"/>
                    </a:ext>
                  </a:extLst>
                </a:gridCol>
              </a:tblGrid>
              <a:tr h="1121117">
                <a:tc>
                  <a:txBody>
                    <a:bodyPr/>
                    <a:lstStyle/>
                    <a:p>
                      <a:endParaRPr lang="fr-FR" sz="2000" b="0" dirty="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b="0" dirty="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   avertir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b="0" dirty="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b="0" dirty="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   vernir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b="0" dirty="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b="0" dirty="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  mincir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b="0" dirty="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b="0" dirty="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  vomir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2066343"/>
                  </a:ext>
                </a:extLst>
              </a:tr>
              <a:tr h="1121117"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choisir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démolir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réunir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pourrir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3757465"/>
                  </a:ext>
                </a:extLst>
              </a:tr>
              <a:tr h="1121117"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nourrir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agir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fleurir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guérir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0361572"/>
                  </a:ext>
                </a:extLst>
              </a:tr>
            </a:tbl>
          </a:graphicData>
        </a:graphic>
      </p:graphicFrame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CEBFD5BA-6499-4496-82FA-7315BB38C0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1703212"/>
              </p:ext>
            </p:extLst>
          </p:nvPr>
        </p:nvGraphicFramePr>
        <p:xfrm>
          <a:off x="550985" y="5334000"/>
          <a:ext cx="5662248" cy="33633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5562">
                  <a:extLst>
                    <a:ext uri="{9D8B030D-6E8A-4147-A177-3AD203B41FA5}">
                      <a16:colId xmlns:a16="http://schemas.microsoft.com/office/drawing/2014/main" val="2489189585"/>
                    </a:ext>
                  </a:extLst>
                </a:gridCol>
                <a:gridCol w="1415562">
                  <a:extLst>
                    <a:ext uri="{9D8B030D-6E8A-4147-A177-3AD203B41FA5}">
                      <a16:colId xmlns:a16="http://schemas.microsoft.com/office/drawing/2014/main" val="3608013595"/>
                    </a:ext>
                  </a:extLst>
                </a:gridCol>
                <a:gridCol w="1415562">
                  <a:extLst>
                    <a:ext uri="{9D8B030D-6E8A-4147-A177-3AD203B41FA5}">
                      <a16:colId xmlns:a16="http://schemas.microsoft.com/office/drawing/2014/main" val="4206708928"/>
                    </a:ext>
                  </a:extLst>
                </a:gridCol>
                <a:gridCol w="1415562">
                  <a:extLst>
                    <a:ext uri="{9D8B030D-6E8A-4147-A177-3AD203B41FA5}">
                      <a16:colId xmlns:a16="http://schemas.microsoft.com/office/drawing/2014/main" val="98860643"/>
                    </a:ext>
                  </a:extLst>
                </a:gridCol>
              </a:tblGrid>
              <a:tr h="1121117">
                <a:tc>
                  <a:txBody>
                    <a:bodyPr/>
                    <a:lstStyle/>
                    <a:p>
                      <a:endParaRPr lang="fr-FR" sz="2000" b="0" dirty="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b="0" dirty="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    finir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b="0" dirty="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b="0" dirty="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    réunir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b="0" dirty="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b="0" dirty="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   obéir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b="0" dirty="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b="0" dirty="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  choisir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2066343"/>
                  </a:ext>
                </a:extLst>
              </a:tr>
              <a:tr h="1121117"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vieillir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gravir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atterrir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moisir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3757465"/>
                  </a:ext>
                </a:extLst>
              </a:tr>
              <a:tr h="1121117"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brunir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>
                          <a:latin typeface="Abadi" panose="020B0604020104020204" pitchFamily="34" charset="0"/>
                        </a:rPr>
                        <a:t> </a:t>
                      </a:r>
                    </a:p>
                    <a:p>
                      <a:r>
                        <a:rPr lang="fr-FR" sz="2000" dirty="0">
                          <a:latin typeface="Abadi" panose="020B0604020104020204" pitchFamily="34" charset="0"/>
                        </a:rPr>
                        <a:t>  franchir</a:t>
                      </a:r>
                      <a:endParaRPr lang="fr-BE" sz="2000" dirty="0">
                        <a:latin typeface="Abadi" panose="020B0604020104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fournir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adoucir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0361572"/>
                  </a:ext>
                </a:extLst>
              </a:tr>
            </a:tbl>
          </a:graphicData>
        </a:graphic>
      </p:graphicFrame>
      <p:sp>
        <p:nvSpPr>
          <p:cNvPr id="19" name="Flèche : droite 18">
            <a:extLst>
              <a:ext uri="{FF2B5EF4-FFF2-40B4-BE49-F238E27FC236}">
                <a16:creationId xmlns:a16="http://schemas.microsoft.com/office/drawing/2014/main" id="{25FF73BF-8BBD-407A-9FF4-BF195A1FB781}"/>
              </a:ext>
            </a:extLst>
          </p:cNvPr>
          <p:cNvSpPr/>
          <p:nvPr/>
        </p:nvSpPr>
        <p:spPr>
          <a:xfrm>
            <a:off x="269631" y="8053754"/>
            <a:ext cx="281354" cy="175846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0" name="Flèche : courbe vers la gauche 19">
            <a:extLst>
              <a:ext uri="{FF2B5EF4-FFF2-40B4-BE49-F238E27FC236}">
                <a16:creationId xmlns:a16="http://schemas.microsoft.com/office/drawing/2014/main" id="{C1EC146A-8D57-41B5-86AE-AB4C90D84378}"/>
              </a:ext>
            </a:extLst>
          </p:cNvPr>
          <p:cNvSpPr/>
          <p:nvPr/>
        </p:nvSpPr>
        <p:spPr>
          <a:xfrm flipV="1">
            <a:off x="6213233" y="7045569"/>
            <a:ext cx="281354" cy="1008185"/>
          </a:xfrm>
          <a:prstGeom prst="curvedLef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21" name="Flèche : courbe vers la gauche 20">
            <a:extLst>
              <a:ext uri="{FF2B5EF4-FFF2-40B4-BE49-F238E27FC236}">
                <a16:creationId xmlns:a16="http://schemas.microsoft.com/office/drawing/2014/main" id="{85FD0BE0-AD72-4144-88F9-8487E8B10665}"/>
              </a:ext>
            </a:extLst>
          </p:cNvPr>
          <p:cNvSpPr/>
          <p:nvPr/>
        </p:nvSpPr>
        <p:spPr>
          <a:xfrm flipV="1">
            <a:off x="6224956" y="2549183"/>
            <a:ext cx="281354" cy="1008185"/>
          </a:xfrm>
          <a:prstGeom prst="curvedLef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22" name="Flèche : droite 21">
            <a:extLst>
              <a:ext uri="{FF2B5EF4-FFF2-40B4-BE49-F238E27FC236}">
                <a16:creationId xmlns:a16="http://schemas.microsoft.com/office/drawing/2014/main" id="{8B10B169-9CDD-404A-922D-D6E3B725E56E}"/>
              </a:ext>
            </a:extLst>
          </p:cNvPr>
          <p:cNvSpPr/>
          <p:nvPr/>
        </p:nvSpPr>
        <p:spPr>
          <a:xfrm>
            <a:off x="269631" y="3469445"/>
            <a:ext cx="281354" cy="175846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5" name="Flèche : courbe vers la droite 24">
            <a:extLst>
              <a:ext uri="{FF2B5EF4-FFF2-40B4-BE49-F238E27FC236}">
                <a16:creationId xmlns:a16="http://schemas.microsoft.com/office/drawing/2014/main" id="{10F660C8-EF83-416A-99A6-82A4FD1B2F81}"/>
              </a:ext>
            </a:extLst>
          </p:cNvPr>
          <p:cNvSpPr/>
          <p:nvPr/>
        </p:nvSpPr>
        <p:spPr>
          <a:xfrm flipV="1">
            <a:off x="269631" y="1195754"/>
            <a:ext cx="281354" cy="1184031"/>
          </a:xfrm>
          <a:prstGeom prst="curved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26" name="Flèche : courbe vers la droite 25">
            <a:extLst>
              <a:ext uri="{FF2B5EF4-FFF2-40B4-BE49-F238E27FC236}">
                <a16:creationId xmlns:a16="http://schemas.microsoft.com/office/drawing/2014/main" id="{EA2B4F53-C748-40A3-A05D-CC1EF175CE9A}"/>
              </a:ext>
            </a:extLst>
          </p:cNvPr>
          <p:cNvSpPr/>
          <p:nvPr/>
        </p:nvSpPr>
        <p:spPr>
          <a:xfrm flipV="1">
            <a:off x="269631" y="5773029"/>
            <a:ext cx="281354" cy="1184031"/>
          </a:xfrm>
          <a:prstGeom prst="curved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pic>
        <p:nvPicPr>
          <p:cNvPr id="14" name="Image 13" descr="Une image contenant oiseau, oiseau aquatique, debout, oie&#10;&#10;Description générée automatiquement">
            <a:extLst>
              <a:ext uri="{FF2B5EF4-FFF2-40B4-BE49-F238E27FC236}">
                <a16:creationId xmlns:a16="http://schemas.microsoft.com/office/drawing/2014/main" id="{F8BD4B82-12DD-4708-8174-7891D67FCA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5508" y="209220"/>
            <a:ext cx="890954" cy="923797"/>
          </a:xfrm>
          <a:prstGeom prst="rect">
            <a:avLst/>
          </a:prstGeom>
        </p:spPr>
      </p:pic>
      <p:pic>
        <p:nvPicPr>
          <p:cNvPr id="15" name="Image 14" descr="Une image contenant oiseau, oiseau aquatique, debout, oie&#10;&#10;Description générée automatiquement">
            <a:extLst>
              <a:ext uri="{FF2B5EF4-FFF2-40B4-BE49-F238E27FC236}">
                <a16:creationId xmlns:a16="http://schemas.microsoft.com/office/drawing/2014/main" id="{60AE6570-1293-4C90-8EA0-C330CB3419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19734" y="4759551"/>
            <a:ext cx="890954" cy="923797"/>
          </a:xfrm>
          <a:prstGeom prst="rect">
            <a:avLst/>
          </a:prstGeom>
        </p:spPr>
      </p:pic>
      <p:pic>
        <p:nvPicPr>
          <p:cNvPr id="16" name="Image 15" descr="Une image contenant télécommande, contrôleur, intérieur, jeu&#10;&#10;Description générée automatiquement">
            <a:extLst>
              <a:ext uri="{FF2B5EF4-FFF2-40B4-BE49-F238E27FC236}">
                <a16:creationId xmlns:a16="http://schemas.microsoft.com/office/drawing/2014/main" id="{70B25C1C-4D58-4E32-9D90-857957FCC2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528303" y="8289514"/>
            <a:ext cx="1030134" cy="775833"/>
          </a:xfrm>
          <a:prstGeom prst="rect">
            <a:avLst/>
          </a:prstGeom>
        </p:spPr>
      </p:pic>
      <p:pic>
        <p:nvPicPr>
          <p:cNvPr id="23" name="Image 22" descr="Une image contenant télécommande, contrôleur, intérieur, jeu&#10;&#10;Description générée automatiquement">
            <a:extLst>
              <a:ext uri="{FF2B5EF4-FFF2-40B4-BE49-F238E27FC236}">
                <a16:creationId xmlns:a16="http://schemas.microsoft.com/office/drawing/2014/main" id="{DF83E01A-3B9E-4898-83EA-636FEE2609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698166" y="3681532"/>
            <a:ext cx="1030134" cy="775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805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B35BB3EF-CA87-4090-94F2-D38846143A2A}"/>
              </a:ext>
            </a:extLst>
          </p:cNvPr>
          <p:cNvCxnSpPr/>
          <p:nvPr/>
        </p:nvCxnSpPr>
        <p:spPr>
          <a:xfrm>
            <a:off x="0" y="4572000"/>
            <a:ext cx="6858000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3061F30E-BF14-454B-BEAA-200E6D844EF4}"/>
              </a:ext>
            </a:extLst>
          </p:cNvPr>
          <p:cNvSpPr/>
          <p:nvPr/>
        </p:nvSpPr>
        <p:spPr>
          <a:xfrm>
            <a:off x="1329718" y="136212"/>
            <a:ext cx="4198585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L’indicatif </a:t>
            </a:r>
            <a:r>
              <a:rPr lang="fr-FR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imparfait</a:t>
            </a:r>
            <a:r>
              <a:rPr lang="fr-FR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 des verbes du 2</a:t>
            </a:r>
            <a:r>
              <a:rPr lang="fr-FR" sz="1600" b="1" cap="none" spc="0" baseline="30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ème</a:t>
            </a:r>
            <a:r>
              <a:rPr lang="fr-FR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 groupe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6B7835A-EBA6-4A65-9914-C8D1F33CBAB8}"/>
              </a:ext>
            </a:extLst>
          </p:cNvPr>
          <p:cNvSpPr/>
          <p:nvPr/>
        </p:nvSpPr>
        <p:spPr>
          <a:xfrm>
            <a:off x="1292042" y="4801997"/>
            <a:ext cx="4273927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L’indicatif </a:t>
            </a:r>
            <a:r>
              <a:rPr lang="fr-FR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imparfait</a:t>
            </a:r>
            <a:r>
              <a:rPr lang="fr-FR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 des verbes du 2</a:t>
            </a:r>
            <a:r>
              <a:rPr lang="fr-FR" sz="1600" b="1" baseline="30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ème</a:t>
            </a:r>
            <a:r>
              <a:rPr lang="fr-FR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 groupe</a:t>
            </a:r>
          </a:p>
        </p:txBody>
      </p:sp>
      <p:graphicFrame>
        <p:nvGraphicFramePr>
          <p:cNvPr id="17" name="Tableau 17">
            <a:extLst>
              <a:ext uri="{FF2B5EF4-FFF2-40B4-BE49-F238E27FC236}">
                <a16:creationId xmlns:a16="http://schemas.microsoft.com/office/drawing/2014/main" id="{26CCB8DC-2631-4AB7-B267-21E9A389EF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4916478"/>
              </p:ext>
            </p:extLst>
          </p:nvPr>
        </p:nvGraphicFramePr>
        <p:xfrm>
          <a:off x="550985" y="797169"/>
          <a:ext cx="5662248" cy="33633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5562">
                  <a:extLst>
                    <a:ext uri="{9D8B030D-6E8A-4147-A177-3AD203B41FA5}">
                      <a16:colId xmlns:a16="http://schemas.microsoft.com/office/drawing/2014/main" val="2489189585"/>
                    </a:ext>
                  </a:extLst>
                </a:gridCol>
                <a:gridCol w="1415562">
                  <a:extLst>
                    <a:ext uri="{9D8B030D-6E8A-4147-A177-3AD203B41FA5}">
                      <a16:colId xmlns:a16="http://schemas.microsoft.com/office/drawing/2014/main" val="3608013595"/>
                    </a:ext>
                  </a:extLst>
                </a:gridCol>
                <a:gridCol w="1415562">
                  <a:extLst>
                    <a:ext uri="{9D8B030D-6E8A-4147-A177-3AD203B41FA5}">
                      <a16:colId xmlns:a16="http://schemas.microsoft.com/office/drawing/2014/main" val="4206708928"/>
                    </a:ext>
                  </a:extLst>
                </a:gridCol>
                <a:gridCol w="1415562">
                  <a:extLst>
                    <a:ext uri="{9D8B030D-6E8A-4147-A177-3AD203B41FA5}">
                      <a16:colId xmlns:a16="http://schemas.microsoft.com/office/drawing/2014/main" val="98860643"/>
                    </a:ext>
                  </a:extLst>
                </a:gridCol>
              </a:tblGrid>
              <a:tr h="1121117">
                <a:tc>
                  <a:txBody>
                    <a:bodyPr/>
                    <a:lstStyle/>
                    <a:p>
                      <a:endParaRPr lang="fr-FR" sz="2000" b="0" dirty="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  <a:p>
                      <a:r>
                        <a:rPr lang="fr-FR" sz="2000" b="0" dirty="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    savoir</a:t>
                      </a:r>
                    </a:p>
                    <a:p>
                      <a:r>
                        <a:rPr lang="fr-BE" sz="2000" b="0" dirty="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  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b="0" dirty="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b="0" dirty="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    dire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b="0" dirty="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b="0" dirty="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   cueillir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b="0" dirty="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b="0" dirty="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   tenir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2066343"/>
                  </a:ext>
                </a:extLst>
              </a:tr>
              <a:tr h="1121117"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 lire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prendre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pouvoir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dormir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3757465"/>
                  </a:ext>
                </a:extLst>
              </a:tr>
              <a:tr h="1121117"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courir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peindre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>
                          <a:latin typeface="Abadi" panose="020B0604020104020204" pitchFamily="34" charset="0"/>
                        </a:rPr>
                        <a:t> </a:t>
                      </a:r>
                    </a:p>
                    <a:p>
                      <a:r>
                        <a:rPr lang="fr-FR" sz="2000" dirty="0">
                          <a:latin typeface="Abadi" panose="020B0604020104020204" pitchFamily="34" charset="0"/>
                        </a:rPr>
                        <a:t>   faire</a:t>
                      </a:r>
                      <a:endParaRPr lang="fr-BE" sz="2000" dirty="0">
                        <a:latin typeface="Abadi" panose="020B0604020104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écrire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0361572"/>
                  </a:ext>
                </a:extLst>
              </a:tr>
            </a:tbl>
          </a:graphicData>
        </a:graphic>
      </p:graphicFrame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CEBFD5BA-6499-4496-82FA-7315BB38C0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2047380"/>
              </p:ext>
            </p:extLst>
          </p:nvPr>
        </p:nvGraphicFramePr>
        <p:xfrm>
          <a:off x="550985" y="5334000"/>
          <a:ext cx="5662248" cy="33633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5562">
                  <a:extLst>
                    <a:ext uri="{9D8B030D-6E8A-4147-A177-3AD203B41FA5}">
                      <a16:colId xmlns:a16="http://schemas.microsoft.com/office/drawing/2014/main" val="2489189585"/>
                    </a:ext>
                  </a:extLst>
                </a:gridCol>
                <a:gridCol w="1415562">
                  <a:extLst>
                    <a:ext uri="{9D8B030D-6E8A-4147-A177-3AD203B41FA5}">
                      <a16:colId xmlns:a16="http://schemas.microsoft.com/office/drawing/2014/main" val="3608013595"/>
                    </a:ext>
                  </a:extLst>
                </a:gridCol>
                <a:gridCol w="1415562">
                  <a:extLst>
                    <a:ext uri="{9D8B030D-6E8A-4147-A177-3AD203B41FA5}">
                      <a16:colId xmlns:a16="http://schemas.microsoft.com/office/drawing/2014/main" val="4206708928"/>
                    </a:ext>
                  </a:extLst>
                </a:gridCol>
                <a:gridCol w="1415562">
                  <a:extLst>
                    <a:ext uri="{9D8B030D-6E8A-4147-A177-3AD203B41FA5}">
                      <a16:colId xmlns:a16="http://schemas.microsoft.com/office/drawing/2014/main" val="98860643"/>
                    </a:ext>
                  </a:extLst>
                </a:gridCol>
              </a:tblGrid>
              <a:tr h="1121117">
                <a:tc>
                  <a:txBody>
                    <a:bodyPr/>
                    <a:lstStyle/>
                    <a:p>
                      <a:endParaRPr lang="fr-FR" sz="2000" b="0" dirty="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b="0" dirty="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  craindre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b="0" dirty="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b="0" dirty="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 entendre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b="0" dirty="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b="0" dirty="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    aller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b="0" dirty="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b="0" dirty="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    venir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2066343"/>
                  </a:ext>
                </a:extLst>
              </a:tr>
              <a:tr h="1121117"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 boire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mentir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  voir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 faire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3757465"/>
                  </a:ext>
                </a:extLst>
              </a:tr>
              <a:tr h="1121117"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mourir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vouloir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partir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prendre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0361572"/>
                  </a:ext>
                </a:extLst>
              </a:tr>
            </a:tbl>
          </a:graphicData>
        </a:graphic>
      </p:graphicFrame>
      <p:sp>
        <p:nvSpPr>
          <p:cNvPr id="19" name="Flèche : droite 18">
            <a:extLst>
              <a:ext uri="{FF2B5EF4-FFF2-40B4-BE49-F238E27FC236}">
                <a16:creationId xmlns:a16="http://schemas.microsoft.com/office/drawing/2014/main" id="{25FF73BF-8BBD-407A-9FF4-BF195A1FB781}"/>
              </a:ext>
            </a:extLst>
          </p:cNvPr>
          <p:cNvSpPr/>
          <p:nvPr/>
        </p:nvSpPr>
        <p:spPr>
          <a:xfrm>
            <a:off x="269631" y="8053754"/>
            <a:ext cx="281354" cy="175846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0" name="Flèche : courbe vers la gauche 19">
            <a:extLst>
              <a:ext uri="{FF2B5EF4-FFF2-40B4-BE49-F238E27FC236}">
                <a16:creationId xmlns:a16="http://schemas.microsoft.com/office/drawing/2014/main" id="{C1EC146A-8D57-41B5-86AE-AB4C90D84378}"/>
              </a:ext>
            </a:extLst>
          </p:cNvPr>
          <p:cNvSpPr/>
          <p:nvPr/>
        </p:nvSpPr>
        <p:spPr>
          <a:xfrm flipV="1">
            <a:off x="6213233" y="7045569"/>
            <a:ext cx="281354" cy="1008185"/>
          </a:xfrm>
          <a:prstGeom prst="curvedLef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21" name="Flèche : courbe vers la gauche 20">
            <a:extLst>
              <a:ext uri="{FF2B5EF4-FFF2-40B4-BE49-F238E27FC236}">
                <a16:creationId xmlns:a16="http://schemas.microsoft.com/office/drawing/2014/main" id="{85FD0BE0-AD72-4144-88F9-8487E8B10665}"/>
              </a:ext>
            </a:extLst>
          </p:cNvPr>
          <p:cNvSpPr/>
          <p:nvPr/>
        </p:nvSpPr>
        <p:spPr>
          <a:xfrm flipV="1">
            <a:off x="6224956" y="2549183"/>
            <a:ext cx="281354" cy="1008185"/>
          </a:xfrm>
          <a:prstGeom prst="curvedLef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22" name="Flèche : droite 21">
            <a:extLst>
              <a:ext uri="{FF2B5EF4-FFF2-40B4-BE49-F238E27FC236}">
                <a16:creationId xmlns:a16="http://schemas.microsoft.com/office/drawing/2014/main" id="{8B10B169-9CDD-404A-922D-D6E3B725E56E}"/>
              </a:ext>
            </a:extLst>
          </p:cNvPr>
          <p:cNvSpPr/>
          <p:nvPr/>
        </p:nvSpPr>
        <p:spPr>
          <a:xfrm>
            <a:off x="269631" y="3469445"/>
            <a:ext cx="281354" cy="175846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5" name="Flèche : courbe vers la droite 24">
            <a:extLst>
              <a:ext uri="{FF2B5EF4-FFF2-40B4-BE49-F238E27FC236}">
                <a16:creationId xmlns:a16="http://schemas.microsoft.com/office/drawing/2014/main" id="{10F660C8-EF83-416A-99A6-82A4FD1B2F81}"/>
              </a:ext>
            </a:extLst>
          </p:cNvPr>
          <p:cNvSpPr/>
          <p:nvPr/>
        </p:nvSpPr>
        <p:spPr>
          <a:xfrm flipV="1">
            <a:off x="269631" y="1195754"/>
            <a:ext cx="281354" cy="1184031"/>
          </a:xfrm>
          <a:prstGeom prst="curved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26" name="Flèche : courbe vers la droite 25">
            <a:extLst>
              <a:ext uri="{FF2B5EF4-FFF2-40B4-BE49-F238E27FC236}">
                <a16:creationId xmlns:a16="http://schemas.microsoft.com/office/drawing/2014/main" id="{EA2B4F53-C748-40A3-A05D-CC1EF175CE9A}"/>
              </a:ext>
            </a:extLst>
          </p:cNvPr>
          <p:cNvSpPr/>
          <p:nvPr/>
        </p:nvSpPr>
        <p:spPr>
          <a:xfrm flipV="1">
            <a:off x="269631" y="5773029"/>
            <a:ext cx="281354" cy="1184031"/>
          </a:xfrm>
          <a:prstGeom prst="curved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pic>
        <p:nvPicPr>
          <p:cNvPr id="14" name="Image 13" descr="Une image contenant oiseau, oiseau aquatique, debout, oie&#10;&#10;Description générée automatiquement">
            <a:extLst>
              <a:ext uri="{FF2B5EF4-FFF2-40B4-BE49-F238E27FC236}">
                <a16:creationId xmlns:a16="http://schemas.microsoft.com/office/drawing/2014/main" id="{C4A01DB2-F500-44FF-8B62-4D05BD97E5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5508" y="197533"/>
            <a:ext cx="890954" cy="923797"/>
          </a:xfrm>
          <a:prstGeom prst="rect">
            <a:avLst/>
          </a:prstGeom>
        </p:spPr>
      </p:pic>
      <p:pic>
        <p:nvPicPr>
          <p:cNvPr id="15" name="Image 14" descr="Une image contenant oiseau, oiseau aquatique, debout, oie&#10;&#10;Description générée automatiquement">
            <a:extLst>
              <a:ext uri="{FF2B5EF4-FFF2-40B4-BE49-F238E27FC236}">
                <a16:creationId xmlns:a16="http://schemas.microsoft.com/office/drawing/2014/main" id="{B00DA3F0-AA18-4556-800C-C36C8404FE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5508" y="4760156"/>
            <a:ext cx="890954" cy="923797"/>
          </a:xfrm>
          <a:prstGeom prst="rect">
            <a:avLst/>
          </a:prstGeom>
        </p:spPr>
      </p:pic>
      <p:pic>
        <p:nvPicPr>
          <p:cNvPr id="16" name="Image 15" descr="Une image contenant télécommande, contrôleur, intérieur, jeu&#10;&#10;Description générée automatiquement">
            <a:extLst>
              <a:ext uri="{FF2B5EF4-FFF2-40B4-BE49-F238E27FC236}">
                <a16:creationId xmlns:a16="http://schemas.microsoft.com/office/drawing/2014/main" id="{C53ACAA2-532B-4D4F-9161-95E059C7BF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476176" y="8350599"/>
            <a:ext cx="1030134" cy="775833"/>
          </a:xfrm>
          <a:prstGeom prst="rect">
            <a:avLst/>
          </a:prstGeom>
        </p:spPr>
      </p:pic>
      <p:pic>
        <p:nvPicPr>
          <p:cNvPr id="23" name="Image 22" descr="Une image contenant télécommande, contrôleur, intérieur, jeu&#10;&#10;Description générée automatiquement">
            <a:extLst>
              <a:ext uri="{FF2B5EF4-FFF2-40B4-BE49-F238E27FC236}">
                <a16:creationId xmlns:a16="http://schemas.microsoft.com/office/drawing/2014/main" id="{DD07A412-1D8B-4D68-BA50-5500B15E09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565969" y="3707090"/>
            <a:ext cx="1030134" cy="775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994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B35BB3EF-CA87-4090-94F2-D38846143A2A}"/>
              </a:ext>
            </a:extLst>
          </p:cNvPr>
          <p:cNvCxnSpPr/>
          <p:nvPr/>
        </p:nvCxnSpPr>
        <p:spPr>
          <a:xfrm>
            <a:off x="0" y="4572000"/>
            <a:ext cx="6858000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3061F30E-BF14-454B-BEAA-200E6D844EF4}"/>
              </a:ext>
            </a:extLst>
          </p:cNvPr>
          <p:cNvSpPr/>
          <p:nvPr/>
        </p:nvSpPr>
        <p:spPr>
          <a:xfrm>
            <a:off x="1329718" y="136212"/>
            <a:ext cx="4198585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L’indicatif </a:t>
            </a:r>
            <a:r>
              <a:rPr lang="fr-FR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imparfait</a:t>
            </a:r>
            <a:r>
              <a:rPr lang="fr-FR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 des verbes du 3</a:t>
            </a:r>
            <a:r>
              <a:rPr lang="fr-FR" sz="1600" b="1" cap="none" spc="0" baseline="30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ème</a:t>
            </a:r>
            <a:r>
              <a:rPr lang="fr-FR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 groupe</a:t>
            </a:r>
          </a:p>
        </p:txBody>
      </p:sp>
      <p:graphicFrame>
        <p:nvGraphicFramePr>
          <p:cNvPr id="17" name="Tableau 17">
            <a:extLst>
              <a:ext uri="{FF2B5EF4-FFF2-40B4-BE49-F238E27FC236}">
                <a16:creationId xmlns:a16="http://schemas.microsoft.com/office/drawing/2014/main" id="{26CCB8DC-2631-4AB7-B267-21E9A389EF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3979906"/>
              </p:ext>
            </p:extLst>
          </p:nvPr>
        </p:nvGraphicFramePr>
        <p:xfrm>
          <a:off x="550985" y="797169"/>
          <a:ext cx="5662248" cy="33633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5562">
                  <a:extLst>
                    <a:ext uri="{9D8B030D-6E8A-4147-A177-3AD203B41FA5}">
                      <a16:colId xmlns:a16="http://schemas.microsoft.com/office/drawing/2014/main" val="2489189585"/>
                    </a:ext>
                  </a:extLst>
                </a:gridCol>
                <a:gridCol w="1415562">
                  <a:extLst>
                    <a:ext uri="{9D8B030D-6E8A-4147-A177-3AD203B41FA5}">
                      <a16:colId xmlns:a16="http://schemas.microsoft.com/office/drawing/2014/main" val="3608013595"/>
                    </a:ext>
                  </a:extLst>
                </a:gridCol>
                <a:gridCol w="1415562">
                  <a:extLst>
                    <a:ext uri="{9D8B030D-6E8A-4147-A177-3AD203B41FA5}">
                      <a16:colId xmlns:a16="http://schemas.microsoft.com/office/drawing/2014/main" val="4206708928"/>
                    </a:ext>
                  </a:extLst>
                </a:gridCol>
                <a:gridCol w="1415562">
                  <a:extLst>
                    <a:ext uri="{9D8B030D-6E8A-4147-A177-3AD203B41FA5}">
                      <a16:colId xmlns:a16="http://schemas.microsoft.com/office/drawing/2014/main" val="98860643"/>
                    </a:ext>
                  </a:extLst>
                </a:gridCol>
              </a:tblGrid>
              <a:tr h="1121117">
                <a:tc>
                  <a:txBody>
                    <a:bodyPr/>
                    <a:lstStyle/>
                    <a:p>
                      <a:endParaRPr lang="fr-FR" sz="2000" b="0" dirty="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b="0" dirty="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 rejoindre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b="0" dirty="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b="0" dirty="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     lire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b="0" dirty="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b="0" dirty="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    aller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b="0" dirty="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b="0" dirty="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  pouvoir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2066343"/>
                  </a:ext>
                </a:extLst>
              </a:tr>
              <a:tr h="1121117"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 faire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croire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boire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 dire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3757465"/>
                  </a:ext>
                </a:extLst>
              </a:tr>
              <a:tr h="1121117">
                <a:tc>
                  <a:txBody>
                    <a:bodyPr/>
                    <a:lstStyle/>
                    <a:p>
                      <a:r>
                        <a:rPr lang="fr-FR" sz="2000" dirty="0">
                          <a:latin typeface="Abadi" panose="020B0604020104020204" pitchFamily="34" charset="0"/>
                        </a:rPr>
                        <a:t> </a:t>
                      </a:r>
                    </a:p>
                    <a:p>
                      <a:r>
                        <a:rPr lang="fr-FR" sz="2000" dirty="0">
                          <a:latin typeface="Abadi" panose="020B0604020104020204" pitchFamily="34" charset="0"/>
                        </a:rPr>
                        <a:t>   devoir</a:t>
                      </a:r>
                      <a:endParaRPr lang="fr-BE" sz="2000" dirty="0">
                        <a:latin typeface="Abadi" panose="020B0604020104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rendre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peindre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devenir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0361572"/>
                  </a:ext>
                </a:extLst>
              </a:tr>
            </a:tbl>
          </a:graphicData>
        </a:graphic>
      </p:graphicFrame>
      <p:sp>
        <p:nvSpPr>
          <p:cNvPr id="21" name="Flèche : courbe vers la gauche 20">
            <a:extLst>
              <a:ext uri="{FF2B5EF4-FFF2-40B4-BE49-F238E27FC236}">
                <a16:creationId xmlns:a16="http://schemas.microsoft.com/office/drawing/2014/main" id="{85FD0BE0-AD72-4144-88F9-8487E8B10665}"/>
              </a:ext>
            </a:extLst>
          </p:cNvPr>
          <p:cNvSpPr/>
          <p:nvPr/>
        </p:nvSpPr>
        <p:spPr>
          <a:xfrm flipV="1">
            <a:off x="6224956" y="2549183"/>
            <a:ext cx="281354" cy="1008185"/>
          </a:xfrm>
          <a:prstGeom prst="curvedLef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22" name="Flèche : droite 21">
            <a:extLst>
              <a:ext uri="{FF2B5EF4-FFF2-40B4-BE49-F238E27FC236}">
                <a16:creationId xmlns:a16="http://schemas.microsoft.com/office/drawing/2014/main" id="{8B10B169-9CDD-404A-922D-D6E3B725E56E}"/>
              </a:ext>
            </a:extLst>
          </p:cNvPr>
          <p:cNvSpPr/>
          <p:nvPr/>
        </p:nvSpPr>
        <p:spPr>
          <a:xfrm>
            <a:off x="269631" y="3469445"/>
            <a:ext cx="281354" cy="175846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5" name="Flèche : courbe vers la droite 24">
            <a:extLst>
              <a:ext uri="{FF2B5EF4-FFF2-40B4-BE49-F238E27FC236}">
                <a16:creationId xmlns:a16="http://schemas.microsoft.com/office/drawing/2014/main" id="{10F660C8-EF83-416A-99A6-82A4FD1B2F81}"/>
              </a:ext>
            </a:extLst>
          </p:cNvPr>
          <p:cNvSpPr/>
          <p:nvPr/>
        </p:nvSpPr>
        <p:spPr>
          <a:xfrm flipV="1">
            <a:off x="269631" y="1195754"/>
            <a:ext cx="281354" cy="1184031"/>
          </a:xfrm>
          <a:prstGeom prst="curved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pic>
        <p:nvPicPr>
          <p:cNvPr id="8" name="Image 7" descr="Une image contenant oiseau, oiseau aquatique, debout, oie&#10;&#10;Description générée automatiquement">
            <a:extLst>
              <a:ext uri="{FF2B5EF4-FFF2-40B4-BE49-F238E27FC236}">
                <a16:creationId xmlns:a16="http://schemas.microsoft.com/office/drawing/2014/main" id="{F422675E-5300-411C-9AF5-E3FF8E3016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5508" y="189026"/>
            <a:ext cx="890954" cy="923797"/>
          </a:xfrm>
          <a:prstGeom prst="rect">
            <a:avLst/>
          </a:prstGeom>
        </p:spPr>
      </p:pic>
      <p:pic>
        <p:nvPicPr>
          <p:cNvPr id="9" name="Image 8" descr="Une image contenant télécommande, contrôleur, intérieur, jeu&#10;&#10;Description générée automatiquement">
            <a:extLst>
              <a:ext uri="{FF2B5EF4-FFF2-40B4-BE49-F238E27FC236}">
                <a16:creationId xmlns:a16="http://schemas.microsoft.com/office/drawing/2014/main" id="{94F68204-B4BF-4B7E-8757-5A825C96D6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628576" y="3707090"/>
            <a:ext cx="1030134" cy="775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905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17DC0F4-E63C-423C-AF93-5382D37498EF}"/>
              </a:ext>
            </a:extLst>
          </p:cNvPr>
          <p:cNvSpPr/>
          <p:nvPr/>
        </p:nvSpPr>
        <p:spPr>
          <a:xfrm>
            <a:off x="2485480" y="136212"/>
            <a:ext cx="1887055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L’indicatif </a:t>
            </a:r>
            <a:r>
              <a:rPr lang="fr-FR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imparfait</a:t>
            </a:r>
            <a:r>
              <a:rPr lang="fr-FR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 </a:t>
            </a:r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14078E9A-DE4A-4468-A0CA-0C3AAC43CB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4246875"/>
              </p:ext>
            </p:extLst>
          </p:nvPr>
        </p:nvGraphicFramePr>
        <p:xfrm>
          <a:off x="468925" y="773723"/>
          <a:ext cx="5896708" cy="80537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0554">
                  <a:extLst>
                    <a:ext uri="{9D8B030D-6E8A-4147-A177-3AD203B41FA5}">
                      <a16:colId xmlns:a16="http://schemas.microsoft.com/office/drawing/2014/main" val="1857607535"/>
                    </a:ext>
                  </a:extLst>
                </a:gridCol>
                <a:gridCol w="1500554">
                  <a:extLst>
                    <a:ext uri="{9D8B030D-6E8A-4147-A177-3AD203B41FA5}">
                      <a16:colId xmlns:a16="http://schemas.microsoft.com/office/drawing/2014/main" val="2284749725"/>
                    </a:ext>
                  </a:extLst>
                </a:gridCol>
                <a:gridCol w="1500554">
                  <a:extLst>
                    <a:ext uri="{9D8B030D-6E8A-4147-A177-3AD203B41FA5}">
                      <a16:colId xmlns:a16="http://schemas.microsoft.com/office/drawing/2014/main" val="4203069626"/>
                    </a:ext>
                  </a:extLst>
                </a:gridCol>
                <a:gridCol w="1395046">
                  <a:extLst>
                    <a:ext uri="{9D8B030D-6E8A-4147-A177-3AD203B41FA5}">
                      <a16:colId xmlns:a16="http://schemas.microsoft.com/office/drawing/2014/main" val="2695605398"/>
                    </a:ext>
                  </a:extLst>
                </a:gridCol>
              </a:tblGrid>
              <a:tr h="1150536"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</a:t>
                      </a:r>
                      <a:r>
                        <a:rPr lang="fr-BE" sz="2000" b="0" dirty="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devoir</a:t>
                      </a:r>
                      <a:endParaRPr lang="fr-BE" sz="2000" dirty="0">
                        <a:latin typeface="Abadi" panose="020B06040201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 </a:t>
                      </a:r>
                      <a:r>
                        <a:rPr lang="fr-BE" sz="2000" b="0" dirty="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jeter</a:t>
                      </a:r>
                      <a:endParaRPr lang="fr-BE" sz="2000" b="0" dirty="0">
                        <a:latin typeface="Abadi" panose="020B06040201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</a:t>
                      </a:r>
                      <a:r>
                        <a:rPr lang="fr-BE" sz="2000" b="0" dirty="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vouloir</a:t>
                      </a:r>
                      <a:endParaRPr lang="fr-BE" sz="2000" dirty="0">
                        <a:latin typeface="Abadi" panose="020B06040201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</a:t>
                      </a:r>
                      <a:r>
                        <a:rPr lang="fr-BE" sz="2000" b="0" dirty="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  peler</a:t>
                      </a:r>
                      <a:endParaRPr lang="fr-BE" sz="2000" dirty="0">
                        <a:latin typeface="Abadi" panose="020B06040201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4373349"/>
                  </a:ext>
                </a:extLst>
              </a:tr>
              <a:tr h="1150536"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prendre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 grandir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 payer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 dire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6041620"/>
                  </a:ext>
                </a:extLst>
              </a:tr>
              <a:tr h="1150536"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punir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appeler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peindre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boire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6200321"/>
                  </a:ext>
                </a:extLst>
              </a:tr>
              <a:tr h="1150536"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acheter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 nourrir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  lire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 aller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8640808"/>
                  </a:ext>
                </a:extLst>
              </a:tr>
              <a:tr h="1150536"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 partir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raconter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 voir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bondir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8067824"/>
                  </a:ext>
                </a:extLst>
              </a:tr>
              <a:tr h="1150536"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lancer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 écrire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grossir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pouvoir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7028294"/>
                  </a:ext>
                </a:extLst>
              </a:tr>
              <a:tr h="1150536"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employer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 courir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 faire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2000" dirty="0">
                        <a:latin typeface="Abadi" panose="020B0604020104020204" pitchFamily="34" charset="0"/>
                      </a:endParaRPr>
                    </a:p>
                    <a:p>
                      <a:r>
                        <a:rPr lang="fr-BE" sz="2000" dirty="0">
                          <a:latin typeface="Abadi" panose="020B0604020104020204" pitchFamily="34" charset="0"/>
                        </a:rPr>
                        <a:t>    finir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9879808"/>
                  </a:ext>
                </a:extLst>
              </a:tr>
            </a:tbl>
          </a:graphicData>
        </a:graphic>
      </p:graphicFrame>
      <p:sp>
        <p:nvSpPr>
          <p:cNvPr id="5" name="Flèche : droite 4">
            <a:extLst>
              <a:ext uri="{FF2B5EF4-FFF2-40B4-BE49-F238E27FC236}">
                <a16:creationId xmlns:a16="http://schemas.microsoft.com/office/drawing/2014/main" id="{EDE1CFAA-4841-4FF3-803F-35158D41C1DE}"/>
              </a:ext>
            </a:extLst>
          </p:cNvPr>
          <p:cNvSpPr/>
          <p:nvPr/>
        </p:nvSpPr>
        <p:spPr>
          <a:xfrm>
            <a:off x="164122" y="8123507"/>
            <a:ext cx="281354" cy="175846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" name="Flèche : courbe vers la gauche 5">
            <a:extLst>
              <a:ext uri="{FF2B5EF4-FFF2-40B4-BE49-F238E27FC236}">
                <a16:creationId xmlns:a16="http://schemas.microsoft.com/office/drawing/2014/main" id="{C4798A91-9142-40D2-AB3D-21F45C584F36}"/>
              </a:ext>
            </a:extLst>
          </p:cNvPr>
          <p:cNvSpPr/>
          <p:nvPr/>
        </p:nvSpPr>
        <p:spPr>
          <a:xfrm flipV="1">
            <a:off x="6365633" y="4659337"/>
            <a:ext cx="281354" cy="1008185"/>
          </a:xfrm>
          <a:prstGeom prst="curvedLef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7" name="Flèche : courbe vers la gauche 6">
            <a:extLst>
              <a:ext uri="{FF2B5EF4-FFF2-40B4-BE49-F238E27FC236}">
                <a16:creationId xmlns:a16="http://schemas.microsoft.com/office/drawing/2014/main" id="{0F13589C-53B5-4450-B940-60FAE42E2423}"/>
              </a:ext>
            </a:extLst>
          </p:cNvPr>
          <p:cNvSpPr/>
          <p:nvPr/>
        </p:nvSpPr>
        <p:spPr>
          <a:xfrm flipV="1">
            <a:off x="6353908" y="7115322"/>
            <a:ext cx="281354" cy="1008185"/>
          </a:xfrm>
          <a:prstGeom prst="curvedLef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8" name="Flèche : courbe vers la gauche 7">
            <a:extLst>
              <a:ext uri="{FF2B5EF4-FFF2-40B4-BE49-F238E27FC236}">
                <a16:creationId xmlns:a16="http://schemas.microsoft.com/office/drawing/2014/main" id="{1C2208B7-4AF5-494F-ACED-1132563AE206}"/>
              </a:ext>
            </a:extLst>
          </p:cNvPr>
          <p:cNvSpPr/>
          <p:nvPr/>
        </p:nvSpPr>
        <p:spPr>
          <a:xfrm flipV="1">
            <a:off x="6365633" y="2432245"/>
            <a:ext cx="281354" cy="1008185"/>
          </a:xfrm>
          <a:prstGeom prst="curvedLef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9" name="Flèche : courbe vers la droite 8">
            <a:extLst>
              <a:ext uri="{FF2B5EF4-FFF2-40B4-BE49-F238E27FC236}">
                <a16:creationId xmlns:a16="http://schemas.microsoft.com/office/drawing/2014/main" id="{AE8390C4-DFD0-40D4-AF6D-9CEDEA409039}"/>
              </a:ext>
            </a:extLst>
          </p:cNvPr>
          <p:cNvSpPr/>
          <p:nvPr/>
        </p:nvSpPr>
        <p:spPr>
          <a:xfrm flipV="1">
            <a:off x="199296" y="1248214"/>
            <a:ext cx="281354" cy="1184031"/>
          </a:xfrm>
          <a:prstGeom prst="curved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10" name="Flèche : courbe vers la droite 9">
            <a:extLst>
              <a:ext uri="{FF2B5EF4-FFF2-40B4-BE49-F238E27FC236}">
                <a16:creationId xmlns:a16="http://schemas.microsoft.com/office/drawing/2014/main" id="{4800F0B4-7E6A-43A3-98AA-1A2AED9BF5DB}"/>
              </a:ext>
            </a:extLst>
          </p:cNvPr>
          <p:cNvSpPr/>
          <p:nvPr/>
        </p:nvSpPr>
        <p:spPr>
          <a:xfrm flipV="1">
            <a:off x="187571" y="3501829"/>
            <a:ext cx="281354" cy="1184031"/>
          </a:xfrm>
          <a:prstGeom prst="curved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11" name="Flèche : courbe vers la droite 10">
            <a:extLst>
              <a:ext uri="{FF2B5EF4-FFF2-40B4-BE49-F238E27FC236}">
                <a16:creationId xmlns:a16="http://schemas.microsoft.com/office/drawing/2014/main" id="{C91E6B2B-1956-4954-9415-45855F326E62}"/>
              </a:ext>
            </a:extLst>
          </p:cNvPr>
          <p:cNvSpPr/>
          <p:nvPr/>
        </p:nvSpPr>
        <p:spPr>
          <a:xfrm flipV="1">
            <a:off x="164122" y="5869892"/>
            <a:ext cx="281354" cy="1184031"/>
          </a:xfrm>
          <a:prstGeom prst="curved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pic>
        <p:nvPicPr>
          <p:cNvPr id="12" name="Image 11" descr="Une image contenant oiseau, oiseau aquatique, debout, oie&#10;&#10;Description générée automatiquement">
            <a:extLst>
              <a:ext uri="{FF2B5EF4-FFF2-40B4-BE49-F238E27FC236}">
                <a16:creationId xmlns:a16="http://schemas.microsoft.com/office/drawing/2014/main" id="{C07DD69F-8ECA-4277-88CC-302F7F1A0C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77025" y="162346"/>
            <a:ext cx="890954" cy="923797"/>
          </a:xfrm>
          <a:prstGeom prst="rect">
            <a:avLst/>
          </a:prstGeom>
        </p:spPr>
      </p:pic>
      <p:pic>
        <p:nvPicPr>
          <p:cNvPr id="13" name="Image 12" descr="Une image contenant télécommande, contrôleur, intérieur, jeu&#10;&#10;Description générée automatiquement">
            <a:extLst>
              <a:ext uri="{FF2B5EF4-FFF2-40B4-BE49-F238E27FC236}">
                <a16:creationId xmlns:a16="http://schemas.microsoft.com/office/drawing/2014/main" id="{A32C32F1-909F-4840-9FC3-9A276E24ED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476176" y="8350599"/>
            <a:ext cx="1030134" cy="775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5582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AE42C9E-6FCC-4251-B689-A223B151EBF6}"/>
              </a:ext>
            </a:extLst>
          </p:cNvPr>
          <p:cNvSpPr/>
          <p:nvPr/>
        </p:nvSpPr>
        <p:spPr>
          <a:xfrm>
            <a:off x="1294928" y="253443"/>
            <a:ext cx="391645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Le jeu de l’oie à ma façon</a:t>
            </a:r>
            <a:endParaRPr lang="fr-FR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ED8B357-A0FD-4FBC-BAEF-B597A835C37C}"/>
              </a:ext>
            </a:extLst>
          </p:cNvPr>
          <p:cNvSpPr/>
          <p:nvPr/>
        </p:nvSpPr>
        <p:spPr>
          <a:xfrm>
            <a:off x="241739" y="1109227"/>
            <a:ext cx="576087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fr-F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 Placez tous les pions sur la première case. </a:t>
            </a:r>
            <a:endParaRPr lang="fr-FR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E5B35A1-95FB-448C-BAC5-210D99CDBDC5}"/>
              </a:ext>
            </a:extLst>
          </p:cNvPr>
          <p:cNvSpPr/>
          <p:nvPr/>
        </p:nvSpPr>
        <p:spPr>
          <a:xfrm>
            <a:off x="241739" y="1847781"/>
            <a:ext cx="6068841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fr-F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2. Lancez le dé pour déterminer la personne de</a:t>
            </a:r>
          </a:p>
          <a:p>
            <a:r>
              <a:rPr lang="fr-F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la conjugaison. Tout le monde joue en même</a:t>
            </a:r>
          </a:p>
          <a:p>
            <a:r>
              <a:rPr lang="fr-F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temps.</a:t>
            </a:r>
          </a:p>
          <a:p>
            <a:endParaRPr lang="fr-F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fr-FR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fr-FR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291B190-6A07-470E-8551-73566ED3045B}"/>
              </a:ext>
            </a:extLst>
          </p:cNvPr>
          <p:cNvSpPr/>
          <p:nvPr/>
        </p:nvSpPr>
        <p:spPr>
          <a:xfrm>
            <a:off x="241739" y="2820796"/>
            <a:ext cx="474937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endParaRPr lang="fr-F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fr-F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3. Notez votre réponse sur l’ardoise. </a:t>
            </a:r>
            <a:endParaRPr lang="fr-FR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F70B293-F768-4F52-AC0A-88CC6A0D67FA}"/>
              </a:ext>
            </a:extLst>
          </p:cNvPr>
          <p:cNvSpPr/>
          <p:nvPr/>
        </p:nvSpPr>
        <p:spPr>
          <a:xfrm>
            <a:off x="241739" y="3741003"/>
            <a:ext cx="623266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fr-F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4. Vérifiez la réponse avec l’anti faute de </a:t>
            </a:r>
          </a:p>
          <a:p>
            <a:r>
              <a:rPr lang="fr-F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conjugaison. Tout le groupe doit être d’accord.</a:t>
            </a:r>
            <a:endParaRPr lang="fr-FR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7D44AAC-C437-463C-B4EA-A97AD980AC9B}"/>
              </a:ext>
            </a:extLst>
          </p:cNvPr>
          <p:cNvSpPr/>
          <p:nvPr/>
        </p:nvSpPr>
        <p:spPr>
          <a:xfrm>
            <a:off x="241739" y="4730207"/>
            <a:ext cx="6601423" cy="378565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fr-F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a) si votre réponse est juste, avancez d’une case.</a:t>
            </a:r>
          </a:p>
          <a:p>
            <a:endParaRPr lang="fr-F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fr-F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b) si votre réponse est fausse, restez sur la case et </a:t>
            </a:r>
          </a:p>
          <a:p>
            <a:r>
              <a:rPr lang="fr-F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  rejouez avec ce verbe, mais à la nouvelle </a:t>
            </a:r>
          </a:p>
          <a:p>
            <a:r>
              <a:rPr lang="fr-F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  personne de conjugaison. Votre réponse devra</a:t>
            </a:r>
          </a:p>
          <a:p>
            <a:r>
              <a:rPr lang="fr-F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  être validée par tous les membres de l’équipe.</a:t>
            </a:r>
          </a:p>
          <a:p>
            <a:endParaRPr lang="fr-F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fr-F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5. Le gagnant est l’élève qui a terminé le plateau</a:t>
            </a:r>
          </a:p>
          <a:p>
            <a:r>
              <a:rPr lang="fr-F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de jeu.</a:t>
            </a:r>
          </a:p>
          <a:p>
            <a:r>
              <a:rPr lang="fr-F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   </a:t>
            </a:r>
            <a:endParaRPr lang="fr-FR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9" name="Image 8" descr="Une image contenant oiseau, oiseau aquatique, debout, oie&#10;&#10;Description générée automatiquement">
            <a:extLst>
              <a:ext uri="{FF2B5EF4-FFF2-40B4-BE49-F238E27FC236}">
                <a16:creationId xmlns:a16="http://schemas.microsoft.com/office/drawing/2014/main" id="{B4CD34F3-EDCF-4094-B5FD-A5E5893B1B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03974" y="176857"/>
            <a:ext cx="890954" cy="923797"/>
          </a:xfrm>
          <a:prstGeom prst="rect">
            <a:avLst/>
          </a:prstGeom>
        </p:spPr>
      </p:pic>
      <p:pic>
        <p:nvPicPr>
          <p:cNvPr id="10" name="Image 9" descr="Une image contenant télécommande, contrôleur, intérieur, jeu&#10;&#10;Description générée automatiquement">
            <a:extLst>
              <a:ext uri="{FF2B5EF4-FFF2-40B4-BE49-F238E27FC236}">
                <a16:creationId xmlns:a16="http://schemas.microsoft.com/office/drawing/2014/main" id="{DB12D02D-AA5E-44DE-9C77-F31350AEEF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4991116" y="7766483"/>
            <a:ext cx="1452163" cy="1093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9739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9000"/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l="-50000" r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37EE9FE-5BF1-2143-4C9F-83C6A22C97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896" y="266699"/>
            <a:ext cx="3055868" cy="409146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22C948C-3595-32E4-5FEE-A0461032AE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8238" y="266699"/>
            <a:ext cx="3055866" cy="409531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4A818FA-507D-5873-3516-101F1D444A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7597" y="4624722"/>
            <a:ext cx="2536184" cy="336756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3ED62ED-34F5-5FD5-59B0-480481676AC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47368" y="4572000"/>
            <a:ext cx="2603559" cy="347301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E8159CE-B86C-B2AB-3D96-E0DEA62EF7F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49148" y="8389610"/>
            <a:ext cx="1608852" cy="754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95334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363</TotalTime>
  <Words>486</Words>
  <Application>Microsoft Office PowerPoint</Application>
  <PresentationFormat>Affichage à l'écran (4:3)</PresentationFormat>
  <Paragraphs>309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4" baseType="lpstr">
      <vt:lpstr>Abadi</vt:lpstr>
      <vt:lpstr>Aharoni</vt:lpstr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Fabrice Monseu - Woluwe Assurfinance</dc:creator>
  <cp:lastModifiedBy>Fabrice Monseu - Woluwe Assurfinance</cp:lastModifiedBy>
  <cp:revision>20</cp:revision>
  <dcterms:created xsi:type="dcterms:W3CDTF">2021-04-07T11:55:54Z</dcterms:created>
  <dcterms:modified xsi:type="dcterms:W3CDTF">2024-05-18T11:50:25Z</dcterms:modified>
</cp:coreProperties>
</file>