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y="5143500" cx="9144000"/>
  <p:notesSz cx="6858000" cy="9144000"/>
  <p:embeddedFontLst>
    <p:embeddedFont>
      <p:font typeface="Roboto"/>
      <p:regular r:id="rId15"/>
      <p:bold r:id="rId16"/>
      <p:italic r:id="rId17"/>
      <p:boldItalic r:id="rId18"/>
    </p:embeddedFont>
    <p:embeddedFont>
      <p:font typeface="Average"/>
      <p:regular r:id="rId19"/>
    </p:embeddedFont>
    <p:embeddedFont>
      <p:font typeface="Oswald"/>
      <p:regular r:id="rId20"/>
      <p:bold r:id="rId2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Oswald-regular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21" Type="http://schemas.openxmlformats.org/officeDocument/2006/relationships/font" Target="fonts/Oswald-bold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Roboto-regular.fntdata"/><Relationship Id="rId14" Type="http://schemas.openxmlformats.org/officeDocument/2006/relationships/slide" Target="slides/slide9.xml"/><Relationship Id="rId17" Type="http://schemas.openxmlformats.org/officeDocument/2006/relationships/font" Target="fonts/Roboto-italic.fntdata"/><Relationship Id="rId16" Type="http://schemas.openxmlformats.org/officeDocument/2006/relationships/font" Target="fonts/Roboto-bold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Average-regular.fntdata"/><Relationship Id="rId6" Type="http://schemas.openxmlformats.org/officeDocument/2006/relationships/slide" Target="slides/slide1.xml"/><Relationship Id="rId18" Type="http://schemas.openxmlformats.org/officeDocument/2006/relationships/font" Target="fonts/Roboto-bold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6d90d6b75e_0_3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6d90d6b75e_0_3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6d90d6b75e_0_3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6d90d6b75e_0_3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6d90d6b75e_0_3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6d90d6b75e_0_3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6d90d6b75e_0_3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6d90d6b75e_0_3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6d90d6b75e_0_99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6d90d6b75e_0_9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6d90d6b75e_0_99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Google Shape;104;g6d90d6b75e_0_99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6e461ab0c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6e461ab0c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6e461ab0ce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6e461ab0ce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4350279" y="2855377"/>
            <a:ext cx="443589" cy="105632"/>
            <a:chOff x="4137525" y="2915950"/>
            <a:chExt cx="869100" cy="207000"/>
          </a:xfrm>
        </p:grpSpPr>
        <p:sp>
          <p:nvSpPr>
            <p:cNvPr id="11" name="Google Shape;11;p2"/>
            <p:cNvSpPr/>
            <p:nvPr/>
          </p:nvSpPr>
          <p:spPr>
            <a:xfrm>
              <a:off x="446857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" name="Google Shape;12;p2"/>
            <p:cNvSpPr/>
            <p:nvPr/>
          </p:nvSpPr>
          <p:spPr>
            <a:xfrm>
              <a:off x="479962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413752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4" name="Google Shape;14;p2"/>
          <p:cNvSpPr txBox="1"/>
          <p:nvPr>
            <p:ph type="ctrTitle"/>
          </p:nvPr>
        </p:nvSpPr>
        <p:spPr>
          <a:xfrm>
            <a:off x="671258" y="990800"/>
            <a:ext cx="7801500" cy="1730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5" name="Google Shape;15;p2"/>
          <p:cNvSpPr txBox="1"/>
          <p:nvPr>
            <p:ph idx="1" type="subTitle"/>
          </p:nvPr>
        </p:nvSpPr>
        <p:spPr>
          <a:xfrm>
            <a:off x="671250" y="3174876"/>
            <a:ext cx="78015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1"/>
          <p:cNvSpPr txBox="1"/>
          <p:nvPr>
            <p:ph hasCustomPrompt="1" type="title"/>
          </p:nvPr>
        </p:nvSpPr>
        <p:spPr>
          <a:xfrm>
            <a:off x="311700" y="1255275"/>
            <a:ext cx="8520600" cy="1890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32284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671250" y="2141250"/>
            <a:ext cx="7852200" cy="861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9" name="Google Shape;19;p3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6" name="Google Shape;26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7" name="Google Shape;27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8" name="Google Shape;28;p5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4" name="Google Shape;34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5" name="Google Shape;35;p7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lt2"/>
        </a:solidFill>
      </p:bgPr>
    </p:bg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8"/>
          <p:cNvSpPr txBox="1"/>
          <p:nvPr>
            <p:ph type="title"/>
          </p:nvPr>
        </p:nvSpPr>
        <p:spPr>
          <a:xfrm>
            <a:off x="490250" y="526350"/>
            <a:ext cx="62271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8" name="Google Shape;38;p8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9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1" name="Google Shape;41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2" name="Google Shape;42;p9"/>
          <p:cNvSpPr txBox="1"/>
          <p:nvPr>
            <p:ph type="title"/>
          </p:nvPr>
        </p:nvSpPr>
        <p:spPr>
          <a:xfrm>
            <a:off x="265500" y="1081400"/>
            <a:ext cx="4045200" cy="1710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3" name="Google Shape;43;p9"/>
          <p:cNvSpPr txBox="1"/>
          <p:nvPr>
            <p:ph idx="1" type="subTitle"/>
          </p:nvPr>
        </p:nvSpPr>
        <p:spPr>
          <a:xfrm>
            <a:off x="265500" y="28452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4" name="Google Shape;44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5" name="Google Shape;45;p9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Oswald"/>
              <a:buNone/>
              <a:defRPr sz="21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</a:lstStyle>
          <a:p/>
        </p:txBody>
      </p:sp>
      <p:sp>
        <p:nvSpPr>
          <p:cNvPr id="48" name="Google Shape;48;p10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late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Average"/>
              <a:buChar char="●"/>
              <a:defRPr sz="18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■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●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■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●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3"/>
              </a:buClr>
              <a:buSzPts val="1400"/>
              <a:buFont typeface="Average"/>
              <a:buChar char="■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lvl="1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lvl="2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lvl="3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lvl="4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lvl="5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lvl="6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lvl="7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lvl="8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www.laplateforme.be/genre/films/may-day" TargetMode="External"/><Relationship Id="rId4" Type="http://schemas.openxmlformats.org/officeDocument/2006/relationships/image" Target="../media/image4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Relationship Id="rId3" Type="http://schemas.openxmlformats.org/officeDocument/2006/relationships/hyperlink" Target="https://www.youtube.com/playlist?list=PLz2h-IV3lra-OwM27L639vkaI8ckPUA8N" TargetMode="External"/><Relationship Id="rId4" Type="http://schemas.openxmlformats.org/officeDocument/2006/relationships/hyperlink" Target="https://www.youtube.com/playlist?list=PLz2h-IV3lra-OwM27L639vkaI8ckPUA8N" TargetMode="External"/><Relationship Id="rId5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/>
          <p:nvPr>
            <p:ph type="ctrTitle"/>
          </p:nvPr>
        </p:nvSpPr>
        <p:spPr>
          <a:xfrm>
            <a:off x="671258" y="990800"/>
            <a:ext cx="7801500" cy="1730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" name="Google Shape;60;p13"/>
          <p:cNvSpPr txBox="1"/>
          <p:nvPr>
            <p:ph idx="1" type="subTitle"/>
          </p:nvPr>
        </p:nvSpPr>
        <p:spPr>
          <a:xfrm>
            <a:off x="671250" y="3174876"/>
            <a:ext cx="78015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61" name="Google Shape;61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9563" y="253325"/>
            <a:ext cx="8524875" cy="3829050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13"/>
          <p:cNvSpPr txBox="1"/>
          <p:nvPr/>
        </p:nvSpPr>
        <p:spPr>
          <a:xfrm>
            <a:off x="1379975" y="4162500"/>
            <a:ext cx="6743100" cy="59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4800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rPr>
              <a:t>Adapter une nouvelle en film</a:t>
            </a:r>
            <a:endParaRPr sz="4800">
              <a:solidFill>
                <a:srgbClr val="FFFFFF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AutoNum type="arabicPeriod"/>
            </a:pPr>
            <a:r>
              <a:rPr lang="fr" sz="2800"/>
              <a:t>Rendre compte d’une rencontre avec une oeuvre culturelle</a:t>
            </a:r>
            <a:endParaRPr sz="2800"/>
          </a:p>
        </p:txBody>
      </p:sp>
      <p:sp>
        <p:nvSpPr>
          <p:cNvPr id="68" name="Google Shape;68;p14"/>
          <p:cNvSpPr txBox="1"/>
          <p:nvPr>
            <p:ph idx="1" type="body"/>
          </p:nvPr>
        </p:nvSpPr>
        <p:spPr>
          <a:xfrm>
            <a:off x="311700" y="1621450"/>
            <a:ext cx="4411800" cy="2457600"/>
          </a:xfrm>
          <a:prstGeom prst="rect">
            <a:avLst/>
          </a:prstGeom>
        </p:spPr>
        <p:txBody>
          <a:bodyPr anchorCtr="0" anchor="t" bIns="91425" lIns="91425" spcFirstLastPara="1" rIns="91425" wrap="square" tIns="90000">
            <a:noAutofit/>
          </a:bodyPr>
          <a:lstStyle/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Char char="○"/>
            </a:pPr>
            <a:r>
              <a:rPr lang="fr" sz="2200"/>
              <a:t>Présentation du court métrage          “ </a:t>
            </a:r>
            <a:r>
              <a:rPr b="1" i="1" lang="fr" sz="2200" u="sng">
                <a:solidFill>
                  <a:schemeClr val="hlink"/>
                </a:solidFill>
                <a:hlinkClick r:id="rId3"/>
              </a:rPr>
              <a:t>May day</a:t>
            </a:r>
            <a:r>
              <a:rPr lang="fr" sz="2200"/>
              <a:t> ”</a:t>
            </a:r>
            <a:endParaRPr sz="2200"/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Char char="○"/>
            </a:pPr>
            <a:r>
              <a:rPr b="1" lang="fr" sz="2200">
                <a:solidFill>
                  <a:srgbClr val="FFFFFF"/>
                </a:solidFill>
              </a:rPr>
              <a:t>Aide-mémoire </a:t>
            </a:r>
            <a:r>
              <a:rPr lang="fr" sz="2200"/>
              <a:t>à compléter</a:t>
            </a:r>
            <a:endParaRPr sz="2200"/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Char char="○"/>
            </a:pPr>
            <a:r>
              <a:rPr lang="fr" sz="2200"/>
              <a:t>Projection du court métrage </a:t>
            </a:r>
            <a:endParaRPr sz="2200"/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Char char="○"/>
            </a:pPr>
            <a:r>
              <a:rPr b="1" lang="fr" sz="2200">
                <a:solidFill>
                  <a:srgbClr val="FFFFFF"/>
                </a:solidFill>
              </a:rPr>
              <a:t>Aide-mémoire</a:t>
            </a:r>
            <a:r>
              <a:rPr lang="fr" sz="2200"/>
              <a:t> à compléter</a:t>
            </a:r>
            <a:endParaRPr sz="2200"/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Char char="○"/>
            </a:pPr>
            <a:r>
              <a:rPr lang="fr" sz="2200"/>
              <a:t>Réaliser l’</a:t>
            </a:r>
            <a:r>
              <a:rPr b="1" lang="fr" sz="2200">
                <a:solidFill>
                  <a:srgbClr val="FFFFFF"/>
                </a:solidFill>
              </a:rPr>
              <a:t>évaluation</a:t>
            </a:r>
            <a:endParaRPr b="1" sz="2200">
              <a:solidFill>
                <a:srgbClr val="FFFFFF"/>
              </a:solidFill>
            </a:endParaRPr>
          </a:p>
        </p:txBody>
      </p:sp>
      <p:pic>
        <p:nvPicPr>
          <p:cNvPr id="69" name="Google Shape;69;p14"/>
          <p:cNvPicPr preferRelativeResize="0"/>
          <p:nvPr/>
        </p:nvPicPr>
        <p:blipFill rotWithShape="1">
          <a:blip r:embed="rId4">
            <a:alphaModFix/>
          </a:blip>
          <a:srcRect b="0" l="0" r="0" t="25495"/>
          <a:stretch/>
        </p:blipFill>
        <p:spPr>
          <a:xfrm>
            <a:off x="5057975" y="1085050"/>
            <a:ext cx="3639050" cy="38320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2. Rédiger un compte-rendu d’expérience culturelle</a:t>
            </a:r>
            <a:endParaRPr/>
          </a:p>
        </p:txBody>
      </p:sp>
      <p:sp>
        <p:nvSpPr>
          <p:cNvPr id="75" name="Google Shape;75;p15"/>
          <p:cNvSpPr txBox="1"/>
          <p:nvPr>
            <p:ph idx="1" type="body"/>
          </p:nvPr>
        </p:nvSpPr>
        <p:spPr>
          <a:xfrm>
            <a:off x="311700" y="1281975"/>
            <a:ext cx="4389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AutoNum type="arabicPeriod"/>
            </a:pPr>
            <a:r>
              <a:rPr lang="fr" sz="2200"/>
              <a:t>Echanges sur les évaluations individuelles</a:t>
            </a:r>
            <a:endParaRPr sz="2200"/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AutoNum type="arabicPeriod"/>
            </a:pPr>
            <a:r>
              <a:rPr lang="fr" sz="2200"/>
              <a:t>3 aspects d’une expérience culturelle :</a:t>
            </a:r>
            <a:r>
              <a:rPr lang="fr">
                <a:solidFill>
                  <a:srgbClr val="CC0000"/>
                </a:solidFill>
              </a:rPr>
              <a:t>          </a:t>
            </a:r>
            <a:endParaRPr>
              <a:solidFill>
                <a:srgbClr val="CC0000"/>
              </a:solidFill>
            </a:endParaRPr>
          </a:p>
          <a:p>
            <a:pPr indent="-368300" lvl="3" marL="18288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AutoNum type="arabicPeriod"/>
            </a:pPr>
            <a:r>
              <a:rPr b="1" lang="fr" sz="2200">
                <a:solidFill>
                  <a:srgbClr val="FFFFFF"/>
                </a:solidFill>
              </a:rPr>
              <a:t>Observer </a:t>
            </a:r>
            <a:endParaRPr b="1" sz="2200">
              <a:solidFill>
                <a:srgbClr val="FFFFFF"/>
              </a:solidFill>
            </a:endParaRPr>
          </a:p>
          <a:p>
            <a:pPr indent="-368300" lvl="3" marL="18288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AutoNum type="arabicPeriod"/>
            </a:pPr>
            <a:r>
              <a:rPr b="1" lang="fr" sz="2200">
                <a:solidFill>
                  <a:srgbClr val="FFFFFF"/>
                </a:solidFill>
              </a:rPr>
              <a:t>Ressentir</a:t>
            </a:r>
            <a:endParaRPr b="1" sz="2200">
              <a:solidFill>
                <a:srgbClr val="FFFFFF"/>
              </a:solidFill>
            </a:endParaRPr>
          </a:p>
          <a:p>
            <a:pPr indent="-368300" lvl="3" marL="18288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AutoNum type="arabicPeriod"/>
            </a:pPr>
            <a:r>
              <a:rPr b="1" lang="fr" sz="2200">
                <a:solidFill>
                  <a:srgbClr val="FFFFFF"/>
                </a:solidFill>
              </a:rPr>
              <a:t>Interpréter</a:t>
            </a:r>
            <a:endParaRPr b="1" sz="2200">
              <a:solidFill>
                <a:srgbClr val="FFFFFF"/>
              </a:solidFill>
            </a:endParaRPr>
          </a:p>
          <a:p>
            <a:pPr indent="0" lvl="0" marL="45720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2200"/>
          </a:p>
        </p:txBody>
      </p:sp>
      <p:pic>
        <p:nvPicPr>
          <p:cNvPr id="76" name="Google Shape;76;p15"/>
          <p:cNvPicPr preferRelativeResize="0"/>
          <p:nvPr/>
        </p:nvPicPr>
        <p:blipFill rotWithShape="1">
          <a:blip r:embed="rId3">
            <a:alphaModFix/>
          </a:blip>
          <a:srcRect b="0" l="5453" r="6160" t="0"/>
          <a:stretch/>
        </p:blipFill>
        <p:spPr>
          <a:xfrm>
            <a:off x="4912225" y="1303175"/>
            <a:ext cx="3920074" cy="3373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Google Shape;81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6012" y="159450"/>
            <a:ext cx="7931976" cy="4824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7"/>
          <p:cNvSpPr txBox="1"/>
          <p:nvPr>
            <p:ph idx="1" type="body"/>
          </p:nvPr>
        </p:nvSpPr>
        <p:spPr>
          <a:xfrm>
            <a:off x="375000" y="293800"/>
            <a:ext cx="8394000" cy="6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AutoNum type="arabicPeriod" startAt="3"/>
            </a:pPr>
            <a:r>
              <a:rPr lang="fr" sz="2200"/>
              <a:t>En vous aidant de votre </a:t>
            </a:r>
            <a:r>
              <a:rPr lang="fr" sz="2200">
                <a:solidFill>
                  <a:srgbClr val="FFFFFF"/>
                </a:solidFill>
              </a:rPr>
              <a:t>grille d’évaluation</a:t>
            </a:r>
            <a:r>
              <a:rPr lang="fr" sz="2200"/>
              <a:t>, complétez ce tableau : </a:t>
            </a:r>
            <a:endParaRPr sz="2200"/>
          </a:p>
        </p:txBody>
      </p:sp>
      <p:grpSp>
        <p:nvGrpSpPr>
          <p:cNvPr id="87" name="Google Shape;87;p17"/>
          <p:cNvGrpSpPr/>
          <p:nvPr/>
        </p:nvGrpSpPr>
        <p:grpSpPr>
          <a:xfrm>
            <a:off x="5632317" y="1189775"/>
            <a:ext cx="3305700" cy="3483050"/>
            <a:chOff x="5632317" y="1189775"/>
            <a:chExt cx="3305700" cy="3483050"/>
          </a:xfrm>
        </p:grpSpPr>
        <p:sp>
          <p:nvSpPr>
            <p:cNvPr id="88" name="Google Shape;88;p17"/>
            <p:cNvSpPr/>
            <p:nvPr/>
          </p:nvSpPr>
          <p:spPr>
            <a:xfrm>
              <a:off x="5632317" y="1189775"/>
              <a:ext cx="3305700" cy="669000"/>
            </a:xfrm>
            <a:prstGeom prst="chevron">
              <a:avLst>
                <a:gd fmla="val 50000" name="adj"/>
              </a:avLst>
            </a:prstGeom>
            <a:solidFill>
              <a:srgbClr val="D8382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fr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INTERPRÉTER</a:t>
              </a:r>
              <a:endParaRPr b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89" name="Google Shape;89;p17"/>
            <p:cNvSpPr txBox="1"/>
            <p:nvPr/>
          </p:nvSpPr>
          <p:spPr>
            <a:xfrm>
              <a:off x="6044675" y="2057125"/>
              <a:ext cx="2601600" cy="2615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fr">
                  <a:solidFill>
                    <a:schemeClr val="lt2"/>
                  </a:solidFill>
                  <a:latin typeface="Roboto"/>
                  <a:ea typeface="Roboto"/>
                  <a:cs typeface="Roboto"/>
                  <a:sym typeface="Roboto"/>
                </a:rPr>
                <a:t>Une hypothèse sur ce que l’artiste voulait exprimer</a:t>
              </a:r>
              <a:endParaRPr b="1" sz="12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 sz="1200">
                  <a:solidFill>
                    <a:schemeClr val="lt2"/>
                  </a:solidFill>
                  <a:latin typeface="Roboto"/>
                  <a:ea typeface="Roboto"/>
                  <a:cs typeface="Roboto"/>
                  <a:sym typeface="Roboto"/>
                </a:rPr>
                <a:t>___________________________________</a:t>
              </a:r>
              <a:endParaRPr sz="12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 sz="1200">
                  <a:solidFill>
                    <a:schemeClr val="lt2"/>
                  </a:solidFill>
                  <a:latin typeface="Roboto"/>
                  <a:ea typeface="Roboto"/>
                  <a:cs typeface="Roboto"/>
                  <a:sym typeface="Roboto"/>
                </a:rPr>
                <a:t>___________________________________</a:t>
              </a:r>
              <a:endParaRPr sz="12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 sz="1200">
                  <a:solidFill>
                    <a:schemeClr val="lt2"/>
                  </a:solidFill>
                  <a:latin typeface="Roboto"/>
                  <a:ea typeface="Roboto"/>
                  <a:cs typeface="Roboto"/>
                  <a:sym typeface="Roboto"/>
                </a:rPr>
                <a:t>___________________________________</a:t>
              </a:r>
              <a:endParaRPr sz="12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90" name="Google Shape;90;p17"/>
          <p:cNvGrpSpPr/>
          <p:nvPr/>
        </p:nvGrpSpPr>
        <p:grpSpPr>
          <a:xfrm>
            <a:off x="0" y="1189989"/>
            <a:ext cx="3546900" cy="3482836"/>
            <a:chOff x="0" y="1189989"/>
            <a:chExt cx="3546900" cy="3482836"/>
          </a:xfrm>
        </p:grpSpPr>
        <p:sp>
          <p:nvSpPr>
            <p:cNvPr id="91" name="Google Shape;91;p17"/>
            <p:cNvSpPr/>
            <p:nvPr/>
          </p:nvSpPr>
          <p:spPr>
            <a:xfrm>
              <a:off x="0" y="1189989"/>
              <a:ext cx="3546900" cy="669000"/>
            </a:xfrm>
            <a:prstGeom prst="homePlate">
              <a:avLst>
                <a:gd fmla="val 50000" name="adj"/>
              </a:avLst>
            </a:prstGeom>
            <a:solidFill>
              <a:srgbClr val="80201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fr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OBSERVER</a:t>
              </a:r>
              <a:endParaRPr b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92" name="Google Shape;92;p17"/>
            <p:cNvSpPr txBox="1"/>
            <p:nvPr/>
          </p:nvSpPr>
          <p:spPr>
            <a:xfrm>
              <a:off x="306975" y="2057125"/>
              <a:ext cx="2694000" cy="2615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fr">
                  <a:solidFill>
                    <a:schemeClr val="lt2"/>
                  </a:solidFill>
                  <a:latin typeface="Roboto"/>
                  <a:ea typeface="Roboto"/>
                  <a:cs typeface="Roboto"/>
                  <a:sym typeface="Roboto"/>
                </a:rPr>
                <a:t>Un ou plusieurs </a:t>
              </a:r>
              <a:r>
                <a:rPr b="1" lang="fr">
                  <a:solidFill>
                    <a:schemeClr val="lt2"/>
                  </a:solidFill>
                  <a:latin typeface="Roboto"/>
                  <a:ea typeface="Roboto"/>
                  <a:cs typeface="Roboto"/>
                  <a:sym typeface="Roboto"/>
                </a:rPr>
                <a:t>éléments</a:t>
              </a:r>
              <a:r>
                <a:rPr b="1" lang="fr">
                  <a:solidFill>
                    <a:schemeClr val="lt2"/>
                  </a:solidFill>
                  <a:latin typeface="Roboto"/>
                  <a:ea typeface="Roboto"/>
                  <a:cs typeface="Roboto"/>
                  <a:sym typeface="Roboto"/>
                </a:rPr>
                <a:t> marquants du court-métrage</a:t>
              </a:r>
              <a:endParaRPr b="1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 sz="1200">
                  <a:solidFill>
                    <a:schemeClr val="lt2"/>
                  </a:solidFill>
                  <a:latin typeface="Roboto"/>
                  <a:ea typeface="Roboto"/>
                  <a:cs typeface="Roboto"/>
                  <a:sym typeface="Roboto"/>
                </a:rPr>
                <a:t>____________________________________</a:t>
              </a:r>
              <a:endParaRPr sz="12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 sz="1200">
                  <a:solidFill>
                    <a:schemeClr val="lt2"/>
                  </a:solidFill>
                  <a:latin typeface="Roboto"/>
                  <a:ea typeface="Roboto"/>
                  <a:cs typeface="Roboto"/>
                  <a:sym typeface="Roboto"/>
                </a:rPr>
                <a:t>____________________________________</a:t>
              </a:r>
              <a:endParaRPr sz="12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 sz="1200">
                  <a:solidFill>
                    <a:schemeClr val="lt2"/>
                  </a:solidFill>
                  <a:latin typeface="Roboto"/>
                  <a:ea typeface="Roboto"/>
                  <a:cs typeface="Roboto"/>
                  <a:sym typeface="Roboto"/>
                </a:rPr>
                <a:t>____________________________________</a:t>
              </a:r>
              <a:endParaRPr sz="12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93" name="Google Shape;93;p17"/>
          <p:cNvGrpSpPr/>
          <p:nvPr/>
        </p:nvGrpSpPr>
        <p:grpSpPr>
          <a:xfrm>
            <a:off x="2919154" y="1189775"/>
            <a:ext cx="3305700" cy="3483050"/>
            <a:chOff x="2944204" y="1189775"/>
            <a:chExt cx="3305700" cy="3483050"/>
          </a:xfrm>
        </p:grpSpPr>
        <p:sp>
          <p:nvSpPr>
            <p:cNvPr id="94" name="Google Shape;94;p17"/>
            <p:cNvSpPr/>
            <p:nvPr/>
          </p:nvSpPr>
          <p:spPr>
            <a:xfrm>
              <a:off x="2944204" y="1189775"/>
              <a:ext cx="3305700" cy="669000"/>
            </a:xfrm>
            <a:prstGeom prst="chevron">
              <a:avLst>
                <a:gd fmla="val 50000" name="adj"/>
              </a:avLst>
            </a:prstGeom>
            <a:solidFill>
              <a:srgbClr val="B02C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fr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RESSENTIR</a:t>
              </a:r>
              <a:endParaRPr b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95" name="Google Shape;95;p17"/>
            <p:cNvSpPr txBox="1"/>
            <p:nvPr/>
          </p:nvSpPr>
          <p:spPr>
            <a:xfrm>
              <a:off x="3164400" y="2057125"/>
              <a:ext cx="2865300" cy="2615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fr">
                  <a:solidFill>
                    <a:schemeClr val="lt2"/>
                  </a:solidFill>
                  <a:latin typeface="Roboto"/>
                  <a:ea typeface="Roboto"/>
                  <a:cs typeface="Roboto"/>
                  <a:sym typeface="Roboto"/>
                </a:rPr>
                <a:t>Une ou plusieurs émotions, souvenirs, réflexions</a:t>
              </a:r>
              <a:endParaRPr b="1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sz="12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 sz="1200">
                  <a:solidFill>
                    <a:schemeClr val="lt2"/>
                  </a:solidFill>
                  <a:latin typeface="Roboto"/>
                  <a:ea typeface="Roboto"/>
                  <a:cs typeface="Roboto"/>
                  <a:sym typeface="Roboto"/>
                </a:rPr>
                <a:t>_________________________________</a:t>
              </a:r>
              <a:endParaRPr sz="12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 sz="1200">
                  <a:solidFill>
                    <a:schemeClr val="lt2"/>
                  </a:solidFill>
                  <a:latin typeface="Roboto"/>
                  <a:ea typeface="Roboto"/>
                  <a:cs typeface="Roboto"/>
                  <a:sym typeface="Roboto"/>
                </a:rPr>
                <a:t>_________________________________</a:t>
              </a:r>
              <a:endParaRPr sz="12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 sz="1200">
                  <a:solidFill>
                    <a:schemeClr val="lt2"/>
                  </a:solidFill>
                  <a:latin typeface="Roboto"/>
                  <a:ea typeface="Roboto"/>
                  <a:cs typeface="Roboto"/>
                  <a:sym typeface="Roboto"/>
                </a:rPr>
                <a:t>_________________________________</a:t>
              </a:r>
              <a:endParaRPr sz="12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8"/>
          <p:cNvSpPr txBox="1"/>
          <p:nvPr>
            <p:ph idx="1" type="body"/>
          </p:nvPr>
        </p:nvSpPr>
        <p:spPr>
          <a:xfrm>
            <a:off x="458200" y="472675"/>
            <a:ext cx="6665100" cy="171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AutoNum type="arabicPeriod" startAt="4"/>
            </a:pPr>
            <a:r>
              <a:rPr lang="fr" sz="2200"/>
              <a:t>Découverte de la grille d’évaluation</a:t>
            </a:r>
            <a:endParaRPr sz="2200"/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AutoNum type="arabicPeriod" startAt="4"/>
            </a:pPr>
            <a:r>
              <a:rPr lang="fr" sz="2200"/>
              <a:t>Rédaction d’</a:t>
            </a:r>
            <a:r>
              <a:rPr b="1" lang="fr" sz="2200">
                <a:solidFill>
                  <a:srgbClr val="FFFFFF"/>
                </a:solidFill>
              </a:rPr>
              <a:t>un paragraphe </a:t>
            </a:r>
            <a:r>
              <a:rPr lang="fr" sz="2200"/>
              <a:t>: évaluation formative</a:t>
            </a:r>
            <a:endParaRPr sz="2200"/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AutoNum type="arabicPeriod" startAt="4"/>
            </a:pPr>
            <a:r>
              <a:rPr lang="fr" sz="2200"/>
              <a:t>Evaluation par les pairs</a:t>
            </a:r>
            <a:endParaRPr sz="2200"/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AutoNum type="arabicPeriod" startAt="4"/>
            </a:pPr>
            <a:r>
              <a:rPr lang="fr" sz="2200"/>
              <a:t>Mise en commun des faiblesses</a:t>
            </a:r>
            <a:endParaRPr sz="2200"/>
          </a:p>
        </p:txBody>
      </p:sp>
      <p:pic>
        <p:nvPicPr>
          <p:cNvPr id="101" name="Google Shape;101;p18"/>
          <p:cNvPicPr preferRelativeResize="0"/>
          <p:nvPr/>
        </p:nvPicPr>
        <p:blipFill rotWithShape="1">
          <a:blip r:embed="rId3">
            <a:alphaModFix/>
          </a:blip>
          <a:srcRect b="16874" l="-6917" r="0" t="0"/>
          <a:stretch/>
        </p:blipFill>
        <p:spPr>
          <a:xfrm>
            <a:off x="1626474" y="2525500"/>
            <a:ext cx="5444726" cy="22942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9"/>
          <p:cNvSpPr txBox="1"/>
          <p:nvPr>
            <p:ph idx="1" type="body"/>
          </p:nvPr>
        </p:nvSpPr>
        <p:spPr>
          <a:xfrm>
            <a:off x="286175" y="361825"/>
            <a:ext cx="3999900" cy="44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fr" sz="2400"/>
              <a:t>4. Comment faire </a:t>
            </a:r>
            <a:r>
              <a:rPr lang="fr" sz="2400">
                <a:solidFill>
                  <a:srgbClr val="FFFFFF"/>
                </a:solidFill>
              </a:rPr>
              <a:t>mieux? </a:t>
            </a:r>
            <a:endParaRPr sz="2400">
              <a:solidFill>
                <a:srgbClr val="FFFFFF"/>
              </a:solidFill>
            </a:endParaRPr>
          </a:p>
        </p:txBody>
      </p:sp>
      <p:sp>
        <p:nvSpPr>
          <p:cNvPr id="107" name="Google Shape;107;p19"/>
          <p:cNvSpPr txBox="1"/>
          <p:nvPr>
            <p:ph idx="2" type="body"/>
          </p:nvPr>
        </p:nvSpPr>
        <p:spPr>
          <a:xfrm>
            <a:off x="428525" y="1178000"/>
            <a:ext cx="4689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AutoNum type="arabicPeriod"/>
            </a:pPr>
            <a:r>
              <a:rPr lang="fr" sz="2200"/>
              <a:t>Par table, listez les </a:t>
            </a:r>
            <a:r>
              <a:rPr lang="fr" sz="2200">
                <a:solidFill>
                  <a:srgbClr val="FFFFFF"/>
                </a:solidFill>
              </a:rPr>
              <a:t>faiblesses </a:t>
            </a:r>
            <a:r>
              <a:rPr lang="fr" sz="2200"/>
              <a:t>de vos textes. </a:t>
            </a:r>
            <a:endParaRPr sz="2200"/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AutoNum type="arabicPeriod"/>
            </a:pPr>
            <a:r>
              <a:rPr lang="fr" sz="2200"/>
              <a:t>Définissez </a:t>
            </a:r>
            <a:r>
              <a:rPr lang="fr" sz="2200">
                <a:solidFill>
                  <a:srgbClr val="FFFFFF"/>
                </a:solidFill>
              </a:rPr>
              <a:t>2</a:t>
            </a:r>
            <a:r>
              <a:rPr lang="fr" sz="2200">
                <a:solidFill>
                  <a:srgbClr val="FFFFFF"/>
                </a:solidFill>
              </a:rPr>
              <a:t> objectifs</a:t>
            </a:r>
            <a:r>
              <a:rPr lang="fr" sz="2200"/>
              <a:t> possibles.</a:t>
            </a:r>
            <a:endParaRPr sz="2200"/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AutoNum type="arabicPeriod"/>
            </a:pPr>
            <a:r>
              <a:rPr lang="fr" sz="2200"/>
              <a:t>Indiquez-les sur vos tableaux. </a:t>
            </a:r>
            <a:endParaRPr sz="2200"/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AutoNum type="arabicPeriod"/>
            </a:pPr>
            <a:r>
              <a:rPr lang="fr" sz="2200"/>
              <a:t>Ensemble, fixons les objectifs que nous travaillerons dans les prochains cours. </a:t>
            </a:r>
            <a:endParaRPr sz="2200"/>
          </a:p>
        </p:txBody>
      </p:sp>
      <p:pic>
        <p:nvPicPr>
          <p:cNvPr id="108" name="Google Shape;108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64200" y="607438"/>
            <a:ext cx="4783901" cy="3188015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/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0"/>
          <p:cNvSpPr txBox="1"/>
          <p:nvPr>
            <p:ph type="title"/>
          </p:nvPr>
        </p:nvSpPr>
        <p:spPr>
          <a:xfrm>
            <a:off x="358800" y="526350"/>
            <a:ext cx="62271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Réaliser un court-métrage</a:t>
            </a:r>
            <a:endParaRPr/>
          </a:p>
        </p:txBody>
      </p:sp>
      <p:pic>
        <p:nvPicPr>
          <p:cNvPr id="114" name="Google Shape;114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17350" y="1510825"/>
            <a:ext cx="2121850" cy="2121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1"/>
          <p:cNvSpPr txBox="1"/>
          <p:nvPr>
            <p:ph type="title"/>
          </p:nvPr>
        </p:nvSpPr>
        <p:spPr>
          <a:xfrm>
            <a:off x="490250" y="361125"/>
            <a:ext cx="6915300" cy="4524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AutoNum type="arabicPeriod"/>
            </a:pPr>
            <a:r>
              <a:rPr lang="fr" sz="2400"/>
              <a:t>S’accorder sur le projet :</a:t>
            </a:r>
            <a:endParaRPr sz="2400"/>
          </a:p>
          <a:p>
            <a:pPr indent="-3556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AutoNum type="alphaLcPeriod"/>
            </a:pPr>
            <a:r>
              <a:rPr lang="fr" sz="2000"/>
              <a:t>Adapter une nouvelle proposée par le prof.</a:t>
            </a:r>
            <a:endParaRPr sz="2000"/>
          </a:p>
          <a:p>
            <a:pPr indent="-3556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AutoNum type="alphaLcPeriod"/>
            </a:pPr>
            <a:r>
              <a:rPr lang="fr" sz="2000"/>
              <a:t>Adapter une nouvelle proposée par les élèves.</a:t>
            </a:r>
            <a:endParaRPr sz="2000"/>
          </a:p>
          <a:p>
            <a:pPr indent="-3556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AutoNum type="alphaLcPeriod"/>
            </a:pPr>
            <a:r>
              <a:rPr lang="fr" sz="2000"/>
              <a:t>Adapter une nouvelle écrite par les élèves. </a:t>
            </a:r>
            <a:endParaRPr sz="2000"/>
          </a:p>
          <a:p>
            <a:pPr indent="0" lvl="0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AutoNum type="arabicPeriod"/>
            </a:pPr>
            <a:r>
              <a:rPr lang="fr" sz="2400"/>
              <a:t>Définir la méthode</a:t>
            </a:r>
            <a:endParaRPr sz="2400"/>
          </a:p>
          <a:p>
            <a:pPr indent="-3556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AutoNum type="alphaLcPeriod"/>
            </a:pPr>
            <a:r>
              <a:rPr lang="fr" sz="2000"/>
              <a:t>Ensemble, la classe travaille sur le même film.</a:t>
            </a:r>
            <a:endParaRPr sz="2000"/>
          </a:p>
          <a:p>
            <a:pPr indent="-3556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AutoNum type="alphaLcPeriod"/>
            </a:pPr>
            <a:r>
              <a:rPr lang="fr" sz="2000"/>
              <a:t>En sous groupe, chaque groupe réalise son film.</a:t>
            </a:r>
            <a:endParaRPr sz="2000"/>
          </a:p>
          <a:p>
            <a:pPr indent="0" lvl="0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  <a:p>
            <a:pPr indent="-3810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AutoNum type="arabicPeriod"/>
            </a:pPr>
            <a:r>
              <a:rPr lang="fr" sz="2400"/>
              <a:t>Etablir le planning</a:t>
            </a:r>
            <a:endParaRPr sz="2400"/>
          </a:p>
          <a:p>
            <a:pPr indent="-3810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AutoNum type="arabicPeriod"/>
            </a:pPr>
            <a:r>
              <a:rPr lang="fr" sz="2400"/>
              <a:t>Etudier</a:t>
            </a:r>
            <a:r>
              <a:rPr lang="fr" sz="2400" u="sng">
                <a:solidFill>
                  <a:schemeClr val="hlink"/>
                </a:solidFill>
                <a:hlinkClick r:id="rId3"/>
              </a:rPr>
              <a:t> </a:t>
            </a:r>
            <a:r>
              <a:rPr lang="fr" sz="2400" u="sng">
                <a:solidFill>
                  <a:srgbClr val="0000FF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le langage et les techniques cinématographique</a:t>
            </a:r>
            <a:r>
              <a:rPr lang="fr" sz="2400">
                <a:solidFill>
                  <a:srgbClr val="0000FF"/>
                </a:solidFill>
              </a:rPr>
              <a:t>s</a:t>
            </a:r>
            <a:endParaRPr sz="2400">
              <a:solidFill>
                <a:srgbClr val="0000FF"/>
              </a:solidFill>
            </a:endParaRPr>
          </a:p>
        </p:txBody>
      </p:sp>
      <p:pic>
        <p:nvPicPr>
          <p:cNvPr id="120" name="Google Shape;120;p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673475" y="361125"/>
            <a:ext cx="2149725" cy="2149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late">
  <a:themeElements>
    <a:clrScheme name="Slate">
      <a:dk1>
        <a:srgbClr val="FFFFFF"/>
      </a:dk1>
      <a:lt1>
        <a:srgbClr val="37474F"/>
      </a:lt1>
      <a:dk2>
        <a:srgbClr val="9E9E9E"/>
      </a:dk2>
      <a:lt2>
        <a:srgbClr val="E0E0E0"/>
      </a:lt2>
      <a:accent1>
        <a:srgbClr val="616161"/>
      </a:accent1>
      <a:accent2>
        <a:srgbClr val="78909C"/>
      </a:accent2>
      <a:accent3>
        <a:srgbClr val="CACACA"/>
      </a:accent3>
      <a:accent4>
        <a:srgbClr val="64FFDA"/>
      </a:accent4>
      <a:accent5>
        <a:srgbClr val="FFD966"/>
      </a:accent5>
      <a:accent6>
        <a:srgbClr val="F5F5F5"/>
      </a:accent6>
      <a:hlink>
        <a:srgbClr val="FFD966"/>
      </a:hlink>
      <a:folHlink>
        <a:srgbClr val="FFD96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