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webp" ContentType="image/jpe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64"/>
  </p:notesMasterIdLst>
  <p:sldIdLst>
    <p:sldId id="256" r:id="rId2"/>
    <p:sldId id="345" r:id="rId3"/>
    <p:sldId id="294" r:id="rId4"/>
    <p:sldId id="298" r:id="rId5"/>
    <p:sldId id="336" r:id="rId6"/>
    <p:sldId id="292" r:id="rId7"/>
    <p:sldId id="331" r:id="rId8"/>
    <p:sldId id="332" r:id="rId9"/>
    <p:sldId id="290" r:id="rId10"/>
    <p:sldId id="334" r:id="rId11"/>
    <p:sldId id="337" r:id="rId12"/>
    <p:sldId id="330" r:id="rId13"/>
    <p:sldId id="293" r:id="rId14"/>
    <p:sldId id="329" r:id="rId15"/>
    <p:sldId id="296" r:id="rId16"/>
    <p:sldId id="300" r:id="rId17"/>
    <p:sldId id="257" r:id="rId18"/>
    <p:sldId id="304" r:id="rId19"/>
    <p:sldId id="306" r:id="rId20"/>
    <p:sldId id="259" r:id="rId21"/>
    <p:sldId id="278" r:id="rId22"/>
    <p:sldId id="308" r:id="rId23"/>
    <p:sldId id="328" r:id="rId24"/>
    <p:sldId id="262" r:id="rId25"/>
    <p:sldId id="320" r:id="rId26"/>
    <p:sldId id="312" r:id="rId27"/>
    <p:sldId id="322" r:id="rId28"/>
    <p:sldId id="319" r:id="rId29"/>
    <p:sldId id="311" r:id="rId30"/>
    <p:sldId id="297" r:id="rId31"/>
    <p:sldId id="316" r:id="rId32"/>
    <p:sldId id="302" r:id="rId33"/>
    <p:sldId id="310" r:id="rId34"/>
    <p:sldId id="339" r:id="rId35"/>
    <p:sldId id="299" r:id="rId36"/>
    <p:sldId id="324" r:id="rId37"/>
    <p:sldId id="326" r:id="rId38"/>
    <p:sldId id="318" r:id="rId39"/>
    <p:sldId id="343" r:id="rId40"/>
    <p:sldId id="289" r:id="rId41"/>
    <p:sldId id="321" r:id="rId42"/>
    <p:sldId id="344" r:id="rId43"/>
    <p:sldId id="272" r:id="rId44"/>
    <p:sldId id="261" r:id="rId45"/>
    <p:sldId id="264" r:id="rId46"/>
    <p:sldId id="342" r:id="rId47"/>
    <p:sldId id="280" r:id="rId48"/>
    <p:sldId id="265" r:id="rId49"/>
    <p:sldId id="305" r:id="rId50"/>
    <p:sldId id="288" r:id="rId51"/>
    <p:sldId id="340" r:id="rId52"/>
    <p:sldId id="303" r:id="rId53"/>
    <p:sldId id="268" r:id="rId54"/>
    <p:sldId id="260" r:id="rId55"/>
    <p:sldId id="258" r:id="rId56"/>
    <p:sldId id="315" r:id="rId57"/>
    <p:sldId id="313" r:id="rId58"/>
    <p:sldId id="338" r:id="rId59"/>
    <p:sldId id="314" r:id="rId60"/>
    <p:sldId id="323" r:id="rId61"/>
    <p:sldId id="327" r:id="rId62"/>
    <p:sldId id="346" r:id="rId63"/>
  </p:sldIdLst>
  <p:sldSz cx="12192000" cy="6858000"/>
  <p:notesSz cx="6797675" cy="99266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00000"/>
    <a:srgbClr val="516F6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7005" autoAdjust="0"/>
  </p:normalViewPr>
  <p:slideViewPr>
    <p:cSldViewPr snapToGrid="0">
      <p:cViewPr varScale="1">
        <p:scale>
          <a:sx n="64" d="100"/>
          <a:sy n="64" d="100"/>
        </p:scale>
        <p:origin x="-10" y="3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7D1661ED-A305-443B-A6D6-CFBA47CE2A18}" type="datetimeFigureOut">
              <a:rPr lang="fr-FR" smtClean="0"/>
              <a:t>19/09/2024</a:t>
            </a:fld>
            <a:endParaRPr lang="fr-FR"/>
          </a:p>
        </p:txBody>
      </p:sp>
      <p:sp>
        <p:nvSpPr>
          <p:cNvPr id="4" name="Espace réservé de l'image des diapositives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4A4C8E2E-F4A4-4AB5-A22F-A91E5E788DC4}" type="slidenum">
              <a:rPr lang="fr-FR" smtClean="0"/>
              <a:t>‹N°›</a:t>
            </a:fld>
            <a:endParaRPr lang="fr-FR"/>
          </a:p>
        </p:txBody>
      </p:sp>
    </p:spTree>
    <p:extLst>
      <p:ext uri="{BB962C8B-B14F-4D97-AF65-F5344CB8AC3E}">
        <p14:creationId xmlns:p14="http://schemas.microsoft.com/office/powerpoint/2010/main" val="15835912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8" Type="http://schemas.openxmlformats.org/officeDocument/2006/relationships/hyperlink" Target="https://fr.wikipedia.org/wiki/Caricature" TargetMode="External"/><Relationship Id="rId3" Type="http://schemas.openxmlformats.org/officeDocument/2006/relationships/hyperlink" Target="https://fr.wikipedia.org/wiki/13_ao%C3%BBt" TargetMode="External"/><Relationship Id="rId7" Type="http://schemas.openxmlformats.org/officeDocument/2006/relationships/hyperlink" Target="https://fr.wikipedia.org/wiki/1815_en_arts_plastiques" TargetMode="External"/><Relationship Id="rId12" Type="http://schemas.openxmlformats.org/officeDocument/2006/relationships/hyperlink" Target="https://fr.wikipedia.org/wiki/Eau-forte" TargetMode="External"/><Relationship Id="rId2" Type="http://schemas.openxmlformats.org/officeDocument/2006/relationships/slide" Target="../slides/slide11.xml"/><Relationship Id="rId1" Type="http://schemas.openxmlformats.org/officeDocument/2006/relationships/notesMaster" Target="../notesMasters/notesMaster1.xml"/><Relationship Id="rId6" Type="http://schemas.openxmlformats.org/officeDocument/2006/relationships/hyperlink" Target="https://fr.wikipedia.org/wiki/Juin_1815" TargetMode="External"/><Relationship Id="rId11" Type="http://schemas.openxmlformats.org/officeDocument/2006/relationships/hyperlink" Target="https://fr.wikipedia.org/wiki/Dessin_humoristique" TargetMode="External"/><Relationship Id="rId5" Type="http://schemas.openxmlformats.org/officeDocument/2006/relationships/hyperlink" Target="https://fr.wikipedia.org/wiki/1er_juin" TargetMode="External"/><Relationship Id="rId10" Type="http://schemas.openxmlformats.org/officeDocument/2006/relationships/hyperlink" Target="https://fr.wikipedia.org/wiki/Royaume-Uni" TargetMode="External"/><Relationship Id="rId4" Type="http://schemas.openxmlformats.org/officeDocument/2006/relationships/hyperlink" Target="https://fr.wikipedia.org/wiki/1756_en_arts_plastiques" TargetMode="External"/><Relationship Id="rId9" Type="http://schemas.openxmlformats.org/officeDocument/2006/relationships/hyperlink" Target="https://fr.wikipedia.org/wiki/Gravure" TargetMode="External"/></Relationships>
</file>

<file path=ppt/notesSlides/_rels/notesSlide12.xml.rels><?xml version="1.0" encoding="UTF-8" standalone="yes"?>
<Relationships xmlns="http://schemas.openxmlformats.org/package/2006/relationships"><Relationship Id="rId13" Type="http://schemas.openxmlformats.org/officeDocument/2006/relationships/hyperlink" Target="https://fr.wikipedia.org/wiki/New_York" TargetMode="External"/><Relationship Id="rId18" Type="http://schemas.openxmlformats.org/officeDocument/2006/relationships/hyperlink" Target="https://fr.wikipedia.org/wiki/Royaume_de_Grande-Bretagne" TargetMode="External"/><Relationship Id="rId26" Type="http://schemas.openxmlformats.org/officeDocument/2006/relationships/hyperlink" Target="https://fr.wikipedia.org/wiki/1791" TargetMode="External"/><Relationship Id="rId39" Type="http://schemas.openxmlformats.org/officeDocument/2006/relationships/hyperlink" Target="https://fr.wikipedia.org/wiki/API_n" TargetMode="External"/><Relationship Id="rId21" Type="http://schemas.openxmlformats.org/officeDocument/2006/relationships/hyperlink" Target="https://fr.wikipedia.org/wiki/Treize_colonies_britanniques_en_Am%C3%A9rique_du_Nord" TargetMode="External"/><Relationship Id="rId34" Type="http://schemas.openxmlformats.org/officeDocument/2006/relationships/hyperlink" Target="https://fr.wikipedia.org/wiki/Revenu_de_base" TargetMode="External"/><Relationship Id="rId42" Type="http://schemas.openxmlformats.org/officeDocument/2006/relationships/hyperlink" Target="https://fr.wikipedia.org/wiki/API_m" TargetMode="External"/><Relationship Id="rId47" Type="http://schemas.openxmlformats.org/officeDocument/2006/relationships/hyperlink" Target="https://fr.wikipedia.org/wiki/API_%C5%8B" TargetMode="External"/><Relationship Id="rId50" Type="http://schemas.openxmlformats.org/officeDocument/2006/relationships/hyperlink" Target="https://fr.wikipedia.org/wiki/Benjamin_Franklin#cite_note-2" TargetMode="External"/><Relationship Id="rId55" Type="http://schemas.openxmlformats.org/officeDocument/2006/relationships/hyperlink" Target="https://fr.wikipedia.org/wiki/Avril_1790" TargetMode="External"/><Relationship Id="rId63" Type="http://schemas.openxmlformats.org/officeDocument/2006/relationships/hyperlink" Target="https://fr.wikipedia.org/wiki/Abolitionnisme" TargetMode="External"/><Relationship Id="rId68" Type="http://schemas.openxmlformats.org/officeDocument/2006/relationships/hyperlink" Target="https://fr.wikipedia.org/wiki/Constitution_des_%C3%89tats-Unis" TargetMode="External"/><Relationship Id="rId7" Type="http://schemas.openxmlformats.org/officeDocument/2006/relationships/hyperlink" Target="https://fr.wikipedia.org/wiki/1737" TargetMode="External"/><Relationship Id="rId2" Type="http://schemas.openxmlformats.org/officeDocument/2006/relationships/slide" Target="../slides/slide12.xml"/><Relationship Id="rId16" Type="http://schemas.openxmlformats.org/officeDocument/2006/relationships/hyperlink" Target="https://fr.wikipedia.org/wiki/Pamphlet" TargetMode="External"/><Relationship Id="rId29" Type="http://schemas.openxmlformats.org/officeDocument/2006/relationships/hyperlink" Target="https://fr.wikipedia.org/wiki/Gironde_(R%C3%A9volution_fran%C3%A7aise)" TargetMode="External"/><Relationship Id="rId1" Type="http://schemas.openxmlformats.org/officeDocument/2006/relationships/notesMaster" Target="../notesMasters/notesMaster1.xml"/><Relationship Id="rId6" Type="http://schemas.openxmlformats.org/officeDocument/2006/relationships/hyperlink" Target="https://fr.wikipedia.org/wiki/29_janvier" TargetMode="External"/><Relationship Id="rId11" Type="http://schemas.openxmlformats.org/officeDocument/2006/relationships/hyperlink" Target="https://fr.wikipedia.org/wiki/Juin_1809" TargetMode="External"/><Relationship Id="rId24" Type="http://schemas.openxmlformats.org/officeDocument/2006/relationships/hyperlink" Target="https://fr.wikipedia.org/wiki/1776_aux_%C3%89tats-Unis" TargetMode="External"/><Relationship Id="rId32" Type="http://schemas.openxmlformats.org/officeDocument/2006/relationships/hyperlink" Target="https://fr.wikipedia.org/wiki/1793" TargetMode="External"/><Relationship Id="rId37" Type="http://schemas.openxmlformats.org/officeDocument/2006/relationships/hyperlink" Target="https://fr.wikipedia.org/wiki/API_b" TargetMode="External"/><Relationship Id="rId40" Type="http://schemas.openxmlformats.org/officeDocument/2006/relationships/hyperlink" Target="https://fr.wikipedia.org/wiki/API_d%CD%A1%CA%92" TargetMode="External"/><Relationship Id="rId45" Type="http://schemas.openxmlformats.org/officeDocument/2006/relationships/hyperlink" Target="https://fr.wikipedia.org/wiki/API_%C9%B9" TargetMode="External"/><Relationship Id="rId53" Type="http://schemas.openxmlformats.org/officeDocument/2006/relationships/hyperlink" Target="https://fr.wikipedia.org/wiki/Boston" TargetMode="External"/><Relationship Id="rId58" Type="http://schemas.openxmlformats.org/officeDocument/2006/relationships/hyperlink" Target="https://fr.wikipedia.org/wiki/Imprimeur" TargetMode="External"/><Relationship Id="rId66" Type="http://schemas.openxmlformats.org/officeDocument/2006/relationships/hyperlink" Target="https://fr.wikipedia.org/wiki/Trait%C3%A9_de_Paris_(1783)" TargetMode="External"/><Relationship Id="rId5" Type="http://schemas.openxmlformats.org/officeDocument/2006/relationships/hyperlink" Target="http://classiques.uqac.ca/contemporains/dupuis_deri_francis/esprit_anti_democratique/esprit_anti_democratique_texte.html#_ftn35" TargetMode="External"/><Relationship Id="rId15" Type="http://schemas.openxmlformats.org/officeDocument/2006/relationships/hyperlink" Target="https://fr.wikipedia.org/wiki/Intellectuel" TargetMode="External"/><Relationship Id="rId23" Type="http://schemas.openxmlformats.org/officeDocument/2006/relationships/hyperlink" Target="https://fr.wikipedia.org/wiki/D%C3%A9claration_d%E2%80%99ind%C3%A9pendance_am%C3%A9ricaine" TargetMode="External"/><Relationship Id="rId28" Type="http://schemas.openxmlformats.org/officeDocument/2006/relationships/hyperlink" Target="https://fr.wikipedia.org/wiki/Montagne_(R%C3%A9volution_fran%C3%A7aise)" TargetMode="External"/><Relationship Id="rId36" Type="http://schemas.openxmlformats.org/officeDocument/2006/relationships/hyperlink" Target="https://fr.wikipedia.org/wiki/API_%CB%88" TargetMode="External"/><Relationship Id="rId49" Type="http://schemas.openxmlformats.org/officeDocument/2006/relationships/hyperlink" Target="https://fr.wikipedia.org/wiki/API_l" TargetMode="External"/><Relationship Id="rId57" Type="http://schemas.openxmlformats.org/officeDocument/2006/relationships/hyperlink" Target="https://fr.wikipedia.org/wiki/Philadelphie" TargetMode="External"/><Relationship Id="rId61" Type="http://schemas.openxmlformats.org/officeDocument/2006/relationships/hyperlink" Target="https://fr.wikipedia.org/wiki/Naturaliste" TargetMode="External"/><Relationship Id="rId10" Type="http://schemas.openxmlformats.org/officeDocument/2006/relationships/hyperlink" Target="https://fr.wikipedia.org/wiki/8_juin" TargetMode="External"/><Relationship Id="rId19" Type="http://schemas.openxmlformats.org/officeDocument/2006/relationships/hyperlink" Target="https://fr.wikipedia.org/wiki/France" TargetMode="External"/><Relationship Id="rId31" Type="http://schemas.openxmlformats.org/officeDocument/2006/relationships/hyperlink" Target="https://fr.wikipedia.org/wiki/D%C3%A9cembre" TargetMode="External"/><Relationship Id="rId44" Type="http://schemas.openxmlformats.org/officeDocument/2006/relationships/hyperlink" Target="https://fr.wikipedia.org/wiki/API_f" TargetMode="External"/><Relationship Id="rId52" Type="http://schemas.openxmlformats.org/officeDocument/2006/relationships/hyperlink" Target="https://fr.wikipedia.org/wiki/1706" TargetMode="External"/><Relationship Id="rId60" Type="http://schemas.openxmlformats.org/officeDocument/2006/relationships/hyperlink" Target="https://fr.wikipedia.org/wiki/%C3%89crivain" TargetMode="External"/><Relationship Id="rId65" Type="http://schemas.openxmlformats.org/officeDocument/2006/relationships/hyperlink" Target="https://fr.wikipedia.org/wiki/Trait%C3%A9_d%27alliance_(1778)" TargetMode="External"/><Relationship Id="rId4" Type="http://schemas.openxmlformats.org/officeDocument/2006/relationships/hyperlink" Target="http://classiques.uqac.ca/contemporains/dupuis_deri_francis/esprit_anti_democratique/esprit_anti_democratique_texte.html#_ftn34" TargetMode="External"/><Relationship Id="rId9" Type="http://schemas.openxmlformats.org/officeDocument/2006/relationships/hyperlink" Target="https://fr.wikipedia.org/wiki/Grande-Bretagne" TargetMode="External"/><Relationship Id="rId14" Type="http://schemas.openxmlformats.org/officeDocument/2006/relationships/hyperlink" Target="https://fr.wikipedia.org/wiki/%C3%89tats-Unis" TargetMode="External"/><Relationship Id="rId22" Type="http://schemas.openxmlformats.org/officeDocument/2006/relationships/hyperlink" Target="https://fr.wikipedia.org/wiki/Le_Sens_commun" TargetMode="External"/><Relationship Id="rId27" Type="http://schemas.openxmlformats.org/officeDocument/2006/relationships/hyperlink" Target="https://fr.wikipedia.org/wiki/R%C3%A9volution_fran%C3%A7aise" TargetMode="External"/><Relationship Id="rId30" Type="http://schemas.openxmlformats.org/officeDocument/2006/relationships/hyperlink" Target="https://fr.wikipedia.org/wiki/Maximilien_de_Robespierre" TargetMode="External"/><Relationship Id="rId35" Type="http://schemas.openxmlformats.org/officeDocument/2006/relationships/hyperlink" Target="https://fr.wikipedia.org/wiki/Revenu_minimum_d%27insertion" TargetMode="External"/><Relationship Id="rId43" Type="http://schemas.openxmlformats.org/officeDocument/2006/relationships/hyperlink" Target="https://fr.wikipedia.org/wiki/API_%C9%AA" TargetMode="External"/><Relationship Id="rId48" Type="http://schemas.openxmlformats.org/officeDocument/2006/relationships/hyperlink" Target="https://fr.wikipedia.org/wiki/API_k" TargetMode="External"/><Relationship Id="rId56" Type="http://schemas.openxmlformats.org/officeDocument/2006/relationships/hyperlink" Target="https://fr.wikipedia.org/wiki/1790" TargetMode="External"/><Relationship Id="rId64" Type="http://schemas.openxmlformats.org/officeDocument/2006/relationships/hyperlink" Target="https://fr.wikipedia.org/wiki/Personnalit%C3%A9_politique" TargetMode="External"/><Relationship Id="rId69" Type="http://schemas.openxmlformats.org/officeDocument/2006/relationships/hyperlink" Target="https://fr.wikipedia.org/wiki/D%C3%A9claration_d%27ind%C3%A9pendance_des_%C3%89tats-Unis" TargetMode="External"/><Relationship Id="rId8" Type="http://schemas.openxmlformats.org/officeDocument/2006/relationships/hyperlink" Target="https://fr.wikipedia.org/wiki/Thetford" TargetMode="External"/><Relationship Id="rId51" Type="http://schemas.openxmlformats.org/officeDocument/2006/relationships/hyperlink" Target="https://fr.wikipedia.org/wiki/17_janvier" TargetMode="External"/><Relationship Id="rId3" Type="http://schemas.openxmlformats.org/officeDocument/2006/relationships/hyperlink" Target="http://classiques.uqac.ca/contemporains/dupuis_deri_francis/esprit_anti_democratique/esprit_anti_democratique_texte.html#_ftn33" TargetMode="External"/><Relationship Id="rId12" Type="http://schemas.openxmlformats.org/officeDocument/2006/relationships/hyperlink" Target="https://fr.wikipedia.org/wiki/1809" TargetMode="External"/><Relationship Id="rId17" Type="http://schemas.openxmlformats.org/officeDocument/2006/relationships/hyperlink" Target="https://fr.wikipedia.org/wiki/R%C3%A9volution" TargetMode="External"/><Relationship Id="rId25" Type="http://schemas.openxmlformats.org/officeDocument/2006/relationships/hyperlink" Target="https://fr.wikipedia.org/wiki/Rights_of_Man" TargetMode="External"/><Relationship Id="rId33" Type="http://schemas.openxmlformats.org/officeDocument/2006/relationships/hyperlink" Target="https://fr.wikipedia.org/wiki/Thomas_Paine#cite_note-1" TargetMode="External"/><Relationship Id="rId38" Type="http://schemas.openxmlformats.org/officeDocument/2006/relationships/hyperlink" Target="https://fr.wikipedia.org/wiki/API_%C9%9B" TargetMode="External"/><Relationship Id="rId46" Type="http://schemas.openxmlformats.org/officeDocument/2006/relationships/hyperlink" Target="https://fr.wikipedia.org/wiki/API_%C3%A6" TargetMode="External"/><Relationship Id="rId59" Type="http://schemas.openxmlformats.org/officeDocument/2006/relationships/hyperlink" Target="https://fr.wikipedia.org/wiki/%C3%89diteur_(m%C3%A9tier)" TargetMode="External"/><Relationship Id="rId67" Type="http://schemas.openxmlformats.org/officeDocument/2006/relationships/hyperlink" Target="https://fr.wikipedia.org/wiki/Convention_de_Philadelphie" TargetMode="External"/><Relationship Id="rId20" Type="http://schemas.openxmlformats.org/officeDocument/2006/relationships/hyperlink" Target="https://fr.wikipedia.org/wiki/R%C3%A9volution_am%C3%A9ricaine" TargetMode="External"/><Relationship Id="rId41" Type="http://schemas.openxmlformats.org/officeDocument/2006/relationships/hyperlink" Target="https://fr.wikipedia.org/wiki/API_%C9%99" TargetMode="External"/><Relationship Id="rId54" Type="http://schemas.openxmlformats.org/officeDocument/2006/relationships/hyperlink" Target="https://fr.wikipedia.org/wiki/17_avril" TargetMode="External"/><Relationship Id="rId62" Type="http://schemas.openxmlformats.org/officeDocument/2006/relationships/hyperlink" Target="https://fr.wikipedia.org/wiki/Inventeur" TargetMode="Externa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dicocitations.lemonde.fr/reference_citation/100761/Du_contrat_social_1762_III_15.php" TargetMode="External"/><Relationship Id="rId2" Type="http://schemas.openxmlformats.org/officeDocument/2006/relationships/slide" Target="../slides/slide13.xml"/><Relationship Id="rId1" Type="http://schemas.openxmlformats.org/officeDocument/2006/relationships/notesMaster" Target="../notesMasters/notesMaster1.xml"/><Relationship Id="rId4" Type="http://schemas.openxmlformats.org/officeDocument/2006/relationships/hyperlink" Target="https://dicocitations.lemonde.fr/auteur/3885/Jean_Jacques_Rousseau.php" TargetMode="Externa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8" Type="http://schemas.openxmlformats.org/officeDocument/2006/relationships/hyperlink" Target="https://fr.wikipedia.org/wiki/1760" TargetMode="External"/><Relationship Id="rId13" Type="http://schemas.openxmlformats.org/officeDocument/2006/relationships/hyperlink" Target="https://fr.wikipedia.org/wiki/1797" TargetMode="External"/><Relationship Id="rId18" Type="http://schemas.openxmlformats.org/officeDocument/2006/relationships/hyperlink" Target="https://fr.wikipedia.org/wiki/Conjuration_des_%C3%89gaux" TargetMode="External"/><Relationship Id="rId3" Type="http://schemas.openxmlformats.org/officeDocument/2006/relationships/hyperlink" Target="http://classiques.uqac.ca/contemporains/dupuis_deri_francis/esprit_anti_democratique/esprit_anti_democratique_texte.html#_ftn36" TargetMode="External"/><Relationship Id="rId21" Type="http://schemas.openxmlformats.org/officeDocument/2006/relationships/hyperlink" Target="https://fr.wikipedia.org/wiki/Anarchisme" TargetMode="External"/><Relationship Id="rId7" Type="http://schemas.openxmlformats.org/officeDocument/2006/relationships/hyperlink" Target="https://fr.wikipedia.org/wiki/23_novembre" TargetMode="External"/><Relationship Id="rId12" Type="http://schemas.openxmlformats.org/officeDocument/2006/relationships/hyperlink" Target="https://fr.wikipedia.org/wiki/Mai_1797" TargetMode="External"/><Relationship Id="rId17" Type="http://schemas.openxmlformats.org/officeDocument/2006/relationships/hyperlink" Target="https://fr.wikipedia.org/wiki/France" TargetMode="External"/><Relationship Id="rId2" Type="http://schemas.openxmlformats.org/officeDocument/2006/relationships/slide" Target="../slides/slide15.xml"/><Relationship Id="rId16" Type="http://schemas.openxmlformats.org/officeDocument/2006/relationships/hyperlink" Target="https://fr.wikipedia.org/wiki/R%C3%A9volution_fran%C3%A7aise" TargetMode="External"/><Relationship Id="rId20" Type="http://schemas.openxmlformats.org/officeDocument/2006/relationships/hyperlink" Target="https://fr.wikipedia.org/wiki/Communisme" TargetMode="External"/><Relationship Id="rId1" Type="http://schemas.openxmlformats.org/officeDocument/2006/relationships/notesMaster" Target="../notesMasters/notesMaster1.xml"/><Relationship Id="rId6" Type="http://schemas.openxmlformats.org/officeDocument/2006/relationships/hyperlink" Target="http://classiques.uqac.ca/contemporains/dupuis_deri_francis/esprit_anti_democratique/esprit_anti_democratique_texte.html#_ftn39" TargetMode="External"/><Relationship Id="rId11" Type="http://schemas.openxmlformats.org/officeDocument/2006/relationships/hyperlink" Target="https://fr.wikipedia.org/wiki/27_mai" TargetMode="External"/><Relationship Id="rId5" Type="http://schemas.openxmlformats.org/officeDocument/2006/relationships/hyperlink" Target="http://classiques.uqac.ca/contemporains/dupuis_deri_francis/esprit_anti_democratique/esprit_anti_democratique_texte.html#_ftn38" TargetMode="External"/><Relationship Id="rId15" Type="http://schemas.openxmlformats.org/officeDocument/2006/relationships/hyperlink" Target="https://fr.wikipedia.org/wiki/An_V" TargetMode="External"/><Relationship Id="rId10" Type="http://schemas.openxmlformats.org/officeDocument/2006/relationships/hyperlink" Target="https://fr.wikipedia.org/wiki/Vend%C3%B4me" TargetMode="External"/><Relationship Id="rId19" Type="http://schemas.openxmlformats.org/officeDocument/2006/relationships/hyperlink" Target="https://fr.wikipedia.org/wiki/Directoire" TargetMode="External"/><Relationship Id="rId4" Type="http://schemas.openxmlformats.org/officeDocument/2006/relationships/hyperlink" Target="http://classiques.uqac.ca/contemporains/dupuis_deri_francis/esprit_anti_democratique/esprit_anti_democratique_texte.html#_ftn37" TargetMode="External"/><Relationship Id="rId9" Type="http://schemas.openxmlformats.org/officeDocument/2006/relationships/hyperlink" Target="https://fr.wikipedia.org/wiki/Saint-Quentin" TargetMode="External"/><Relationship Id="rId14" Type="http://schemas.openxmlformats.org/officeDocument/2006/relationships/hyperlink" Target="https://fr.wikipedia.org/wiki/Prairial" TargetMode="External"/><Relationship Id="rId22" Type="http://schemas.openxmlformats.org/officeDocument/2006/relationships/hyperlink" Target="https://fr.wikipedia.org/wiki/Gracchus_Babeuf#cite_note-1" TargetMode="Externa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classiques.uqac.ca/contemporains/dupuis_deri_francis/esprit_anti_democratique/esprit_anti_democratique_texte.html#_ftn26"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fr.wikipedia.org/wiki/Lib%C3%A9ralisme" TargetMode="External"/><Relationship Id="rId2" Type="http://schemas.openxmlformats.org/officeDocument/2006/relationships/slide" Target="../slides/slide17.xml"/><Relationship Id="rId1" Type="http://schemas.openxmlformats.org/officeDocument/2006/relationships/notesMaster" Target="../notesMasters/notesMaster1.xml"/><Relationship Id="rId4" Type="http://schemas.openxmlformats.org/officeDocument/2006/relationships/hyperlink" Target="https://fr.wikipedia.org/wiki/Henri_Guillemin" TargetMode="External"/></Relationships>
</file>

<file path=ppt/notesSlides/_rels/notesSlide18.xml.rels><?xml version="1.0" encoding="UTF-8" standalone="yes"?>
<Relationships xmlns="http://schemas.openxmlformats.org/package/2006/relationships"><Relationship Id="rId8" Type="http://schemas.openxmlformats.org/officeDocument/2006/relationships/hyperlink" Target="https://fr.wikipedia.org/wiki/6_d%C3%A9cembre" TargetMode="External"/><Relationship Id="rId13" Type="http://schemas.openxmlformats.org/officeDocument/2006/relationships/hyperlink" Target="https://fr.wikipedia.org/wiki/France" TargetMode="External"/><Relationship Id="rId3" Type="http://schemas.openxmlformats.org/officeDocument/2006/relationships/hyperlink" Target="https://fr.wikipedia.org/wiki/Madrid" TargetMode="External"/><Relationship Id="rId7" Type="http://schemas.openxmlformats.org/officeDocument/2006/relationships/hyperlink" Target="https://fr.wikipedia.org/wiki/Cannes" TargetMode="External"/><Relationship Id="rId12" Type="http://schemas.openxmlformats.org/officeDocument/2006/relationships/hyperlink" Target="https://fr.wikipedia.org/wiki/Historien" TargetMode="External"/><Relationship Id="rId2" Type="http://schemas.openxmlformats.org/officeDocument/2006/relationships/slide" Target="../slides/slide18.xml"/><Relationship Id="rId1" Type="http://schemas.openxmlformats.org/officeDocument/2006/relationships/notesMaster" Target="../notesMasters/notesMaster1.xml"/><Relationship Id="rId6" Type="http://schemas.openxmlformats.org/officeDocument/2006/relationships/hyperlink" Target="https://fr.wikipedia.org/wiki/1811" TargetMode="External"/><Relationship Id="rId11" Type="http://schemas.openxmlformats.org/officeDocument/2006/relationships/hyperlink" Target="https://fr.wikipedia.org/wiki/Journaliste" TargetMode="External"/><Relationship Id="rId5" Type="http://schemas.openxmlformats.org/officeDocument/2006/relationships/hyperlink" Target="https://fr.wikipedia.org/wiki/Octobre_1811" TargetMode="External"/><Relationship Id="rId15" Type="http://schemas.openxmlformats.org/officeDocument/2006/relationships/hyperlink" Target="https://fr.wikipedia.org/wiki/Troisi%C3%A8me_R%C3%A9publique_(France)" TargetMode="External"/><Relationship Id="rId10" Type="http://schemas.openxmlformats.org/officeDocument/2006/relationships/hyperlink" Target="https://fr.wikipedia.org/wiki/1882" TargetMode="External"/><Relationship Id="rId4" Type="http://schemas.openxmlformats.org/officeDocument/2006/relationships/hyperlink" Target="https://fr.wikipedia.org/wiki/29_octobre" TargetMode="External"/><Relationship Id="rId9" Type="http://schemas.openxmlformats.org/officeDocument/2006/relationships/hyperlink" Target="https://fr.wikipedia.org/wiki/D%C3%A9cembre_1882" TargetMode="External"/><Relationship Id="rId14" Type="http://schemas.openxmlformats.org/officeDocument/2006/relationships/hyperlink" Target="https://fr.wikipedia.org/wiki/Gouvernement_provisoire_de_1848" TargetMode="Externa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3" Type="http://schemas.openxmlformats.org/officeDocument/2006/relationships/hyperlink" Target="https://fr.wikipedia.org/wiki/Philosophe" TargetMode="External"/><Relationship Id="rId18" Type="http://schemas.openxmlformats.org/officeDocument/2006/relationships/hyperlink" Target="https://fr.wikipedia.org/wiki/France" TargetMode="External"/><Relationship Id="rId26" Type="http://schemas.openxmlformats.org/officeDocument/2006/relationships/hyperlink" Target="https://fr.wikipedia.org/wiki/Classes_moyennes" TargetMode="External"/><Relationship Id="rId39" Type="http://schemas.openxmlformats.org/officeDocument/2006/relationships/hyperlink" Target="https://fr.wikipedia.org/wiki/D%C3%A9centralisation" TargetMode="External"/><Relationship Id="rId21" Type="http://schemas.openxmlformats.org/officeDocument/2006/relationships/hyperlink" Target="https://fr.wikipedia.org/wiki/Prison_en_France" TargetMode="External"/><Relationship Id="rId34" Type="http://schemas.openxmlformats.org/officeDocument/2006/relationships/hyperlink" Target="https://fr.wikipedia.org/wiki/R%C3%A9volution_fran%C3%A7aise_de_1848" TargetMode="External"/><Relationship Id="rId42" Type="http://schemas.openxmlformats.org/officeDocument/2006/relationships/hyperlink" Target="https://fr.wikipedia.org/wiki/Alexis_de_Tocqueville#cite_note-34" TargetMode="External"/><Relationship Id="rId47" Type="http://schemas.openxmlformats.org/officeDocument/2006/relationships/hyperlink" Target="https://fr.wikipedia.org/wiki/Jacobinisme" TargetMode="External"/><Relationship Id="rId50" Type="http://schemas.openxmlformats.org/officeDocument/2006/relationships/hyperlink" Target="https://fr.wikipedia.org/wiki/Lib%C3%A9ralisme" TargetMode="External"/><Relationship Id="rId55" Type="http://schemas.openxmlformats.org/officeDocument/2006/relationships/hyperlink" Target="https://fr.wikipedia.org/wiki/Alexis_de_Tocqueville#cite_note-38" TargetMode="External"/><Relationship Id="rId7" Type="http://schemas.openxmlformats.org/officeDocument/2006/relationships/hyperlink" Target="https://fr.wikipedia.org/wiki/Paris" TargetMode="External"/><Relationship Id="rId2" Type="http://schemas.openxmlformats.org/officeDocument/2006/relationships/slide" Target="../slides/slide21.xml"/><Relationship Id="rId16" Type="http://schemas.openxmlformats.org/officeDocument/2006/relationships/hyperlink" Target="https://fr.wikipedia.org/wiki/Sociologie" TargetMode="External"/><Relationship Id="rId20" Type="http://schemas.openxmlformats.org/officeDocument/2006/relationships/hyperlink" Target="https://fr.wikipedia.org/wiki/Normandie" TargetMode="External"/><Relationship Id="rId29" Type="http://schemas.openxmlformats.org/officeDocument/2006/relationships/hyperlink" Target="https://fr.wikipedia.org/wiki/Parti_de_l%27Ordre" TargetMode="External"/><Relationship Id="rId41" Type="http://schemas.openxmlformats.org/officeDocument/2006/relationships/hyperlink" Target="https://fr.wikipedia.org/wiki/Alexis_de_Tocqueville#cite_note-33" TargetMode="External"/><Relationship Id="rId54" Type="http://schemas.openxmlformats.org/officeDocument/2006/relationships/hyperlink" Target="https://fr.wikipedia.org/wiki/Alexis_de_Tocqueville#cite_note-37" TargetMode="External"/><Relationship Id="rId1" Type="http://schemas.openxmlformats.org/officeDocument/2006/relationships/notesMaster" Target="../notesMasters/notesMaster1.xml"/><Relationship Id="rId6" Type="http://schemas.openxmlformats.org/officeDocument/2006/relationships/hyperlink" Target="https://fr.wikipedia.org/wiki/1805" TargetMode="External"/><Relationship Id="rId11" Type="http://schemas.openxmlformats.org/officeDocument/2006/relationships/hyperlink" Target="https://fr.wikipedia.org/wiki/Cannes" TargetMode="External"/><Relationship Id="rId24" Type="http://schemas.openxmlformats.org/officeDocument/2006/relationships/hyperlink" Target="https://fr.wikipedia.org/wiki/De_la_d%C3%A9mocratie_en_Am%C3%A9rique" TargetMode="External"/><Relationship Id="rId32" Type="http://schemas.openxmlformats.org/officeDocument/2006/relationships/hyperlink" Target="https://fr.wikipedia.org/wiki/Classe_ouvri%C3%A8re" TargetMode="External"/><Relationship Id="rId37" Type="http://schemas.openxmlformats.org/officeDocument/2006/relationships/hyperlink" Target="https://fr.wikipedia.org/wiki/Bicam%C3%A9risme" TargetMode="External"/><Relationship Id="rId40" Type="http://schemas.openxmlformats.org/officeDocument/2006/relationships/hyperlink" Target="https://fr.wikipedia.org/wiki/Assembl%C3%A9e_l%C3%A9gislative_(1849)" TargetMode="External"/><Relationship Id="rId45" Type="http://schemas.openxmlformats.org/officeDocument/2006/relationships/hyperlink" Target="https://fr.wikipedia.org/wiki/Alexis_de_Tocqueville#cite_note-35" TargetMode="External"/><Relationship Id="rId53" Type="http://schemas.openxmlformats.org/officeDocument/2006/relationships/hyperlink" Target="https://fr.wikipedia.org/wiki/Alexis_de_Tocqueville#cite_note-36" TargetMode="External"/><Relationship Id="rId58" Type="http://schemas.openxmlformats.org/officeDocument/2006/relationships/hyperlink" Target="https://fr.wikipedia.org/wiki/Alexis_de_Tocqueville#cite_note-40" TargetMode="External"/><Relationship Id="rId5" Type="http://schemas.openxmlformats.org/officeDocument/2006/relationships/hyperlink" Target="https://fr.wikipedia.org/wiki/Juillet_1805" TargetMode="External"/><Relationship Id="rId15" Type="http://schemas.openxmlformats.org/officeDocument/2006/relationships/hyperlink" Target="https://fr.wikipedia.org/wiki/Politiste" TargetMode="External"/><Relationship Id="rId23" Type="http://schemas.openxmlformats.org/officeDocument/2006/relationships/hyperlink" Target="https://fr.wikipedia.org/wiki/D%C3%A9mocratie" TargetMode="External"/><Relationship Id="rId28" Type="http://schemas.openxmlformats.org/officeDocument/2006/relationships/hyperlink" Target="https://fr.wikipedia.org/wiki/Assembl%C3%A9e_nationale_(1848)" TargetMode="External"/><Relationship Id="rId36" Type="http://schemas.openxmlformats.org/officeDocument/2006/relationships/hyperlink" Target="https://fr.wikipedia.org/wiki/Constitution_fran%C3%A7aise_de_1848" TargetMode="External"/><Relationship Id="rId49" Type="http://schemas.openxmlformats.org/officeDocument/2006/relationships/hyperlink" Target="https://fr.wikipedia.org/wiki/Philosophie_politique" TargetMode="External"/><Relationship Id="rId57" Type="http://schemas.openxmlformats.org/officeDocument/2006/relationships/hyperlink" Target="https://fr.wikipedia.org/wiki/Alexis_de_Tocqueville#cite_note-39" TargetMode="External"/><Relationship Id="rId61" Type="http://schemas.openxmlformats.org/officeDocument/2006/relationships/hyperlink" Target="https://fr.wikipedia.org/wiki/Alexis_de_Tocqueville#cite_note-42" TargetMode="External"/><Relationship Id="rId10" Type="http://schemas.openxmlformats.org/officeDocument/2006/relationships/hyperlink" Target="https://fr.wikipedia.org/wiki/1859" TargetMode="External"/><Relationship Id="rId19" Type="http://schemas.openxmlformats.org/officeDocument/2006/relationships/hyperlink" Target="https://fr.wikipedia.org/wiki/Noblesse" TargetMode="External"/><Relationship Id="rId31" Type="http://schemas.openxmlformats.org/officeDocument/2006/relationships/hyperlink" Target="https://fr.wikipedia.org/wiki/Alexis_de_Tocqueville#cite_note-32" TargetMode="External"/><Relationship Id="rId44" Type="http://schemas.openxmlformats.org/officeDocument/2006/relationships/hyperlink" Target="https://fr.wiktionary.org/wiki/%C3%A9galit%C3%A9" TargetMode="External"/><Relationship Id="rId52" Type="http://schemas.openxmlformats.org/officeDocument/2006/relationships/hyperlink" Target="https://fr.wikipedia.org/wiki/Afrique_du_Nord" TargetMode="External"/><Relationship Id="rId60" Type="http://schemas.openxmlformats.org/officeDocument/2006/relationships/hyperlink" Target="https://fr.wikipedia.org/wiki/Alexis_de_Tocqueville#cite_note-41" TargetMode="External"/><Relationship Id="rId4" Type="http://schemas.openxmlformats.org/officeDocument/2006/relationships/hyperlink" Target="https://fr.wikipedia.org/wiki/29_juillet" TargetMode="External"/><Relationship Id="rId9" Type="http://schemas.openxmlformats.org/officeDocument/2006/relationships/hyperlink" Target="https://fr.wikipedia.org/wiki/Avril_1859" TargetMode="External"/><Relationship Id="rId14" Type="http://schemas.openxmlformats.org/officeDocument/2006/relationships/hyperlink" Target="https://fr.wikipedia.org/wiki/Politique" TargetMode="External"/><Relationship Id="rId22" Type="http://schemas.openxmlformats.org/officeDocument/2006/relationships/hyperlink" Target="https://fr.wikipedia.org/wiki/%C3%89tats-Unis" TargetMode="External"/><Relationship Id="rId27" Type="http://schemas.openxmlformats.org/officeDocument/2006/relationships/hyperlink" Target="https://fr.wikipedia.org/wiki/%C3%89tymologie" TargetMode="External"/><Relationship Id="rId30" Type="http://schemas.openxmlformats.org/officeDocument/2006/relationships/hyperlink" Target="https://fr.wikipedia.org/wiki/Conservatisme" TargetMode="External"/><Relationship Id="rId35" Type="http://schemas.openxmlformats.org/officeDocument/2006/relationships/hyperlink" Target="https://fr.wikipedia.org/wiki/Journ%C3%A9es_de_Juin" TargetMode="External"/><Relationship Id="rId43" Type="http://schemas.openxmlformats.org/officeDocument/2006/relationships/hyperlink" Target="https://fr.wikipedia.org/wiki/Libert%C3%A9s_fondamentales" TargetMode="External"/><Relationship Id="rId48" Type="http://schemas.openxmlformats.org/officeDocument/2006/relationships/hyperlink" Target="https://fr.wikipedia.org/wiki/Individualisme" TargetMode="External"/><Relationship Id="rId56" Type="http://schemas.openxmlformats.org/officeDocument/2006/relationships/hyperlink" Target="https://fr.wikipedia.org/wiki/Abolition_de_l%27esclavage" TargetMode="External"/><Relationship Id="rId8" Type="http://schemas.openxmlformats.org/officeDocument/2006/relationships/hyperlink" Target="https://fr.wikipedia.org/wiki/16_avril" TargetMode="External"/><Relationship Id="rId51" Type="http://schemas.openxmlformats.org/officeDocument/2006/relationships/hyperlink" Target="https://fr.wikipedia.org/wiki/Colonialisme" TargetMode="External"/><Relationship Id="rId3" Type="http://schemas.openxmlformats.org/officeDocument/2006/relationships/hyperlink" Target="https://fr.wikipedia.org/wiki/Alexis_de_Tocqueville#cite_note-3" TargetMode="External"/><Relationship Id="rId12" Type="http://schemas.openxmlformats.org/officeDocument/2006/relationships/hyperlink" Target="https://fr.wikipedia.org/wiki/Alexis_de_Tocqueville#cite_note-4" TargetMode="External"/><Relationship Id="rId17" Type="http://schemas.openxmlformats.org/officeDocument/2006/relationships/hyperlink" Target="https://fr.wikipedia.org/wiki/Personnalit%C3%A9_politique" TargetMode="External"/><Relationship Id="rId25" Type="http://schemas.openxmlformats.org/officeDocument/2006/relationships/hyperlink" Target="https://fr.wikipedia.org/wiki/Fran%C3%A7ois_Guizot" TargetMode="External"/><Relationship Id="rId33" Type="http://schemas.openxmlformats.org/officeDocument/2006/relationships/hyperlink" Target="https://fr.wikipedia.org/wiki/Socialisme" TargetMode="External"/><Relationship Id="rId38" Type="http://schemas.openxmlformats.org/officeDocument/2006/relationships/hyperlink" Target="https://fr.wikipedia.org/wiki/Pr%C3%A9sident_de_la_R%C3%A9publique" TargetMode="External"/><Relationship Id="rId46" Type="http://schemas.openxmlformats.org/officeDocument/2006/relationships/hyperlink" Target="https://fr.wikipedia.org/wiki/Dictature" TargetMode="External"/><Relationship Id="rId59" Type="http://schemas.openxmlformats.org/officeDocument/2006/relationships/hyperlink" Target="https://fr.wikipedia.org/wiki/Joseph_Arthur_de_Gobineau" TargetMode="Externa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www.janinetissot.fdaf.org/jt_daumier.htm"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8" Type="http://schemas.openxmlformats.org/officeDocument/2006/relationships/hyperlink" Target="https://fr.wikipedia.org/wiki/Novembre_1846" TargetMode="External"/><Relationship Id="rId13" Type="http://schemas.openxmlformats.org/officeDocument/2006/relationships/hyperlink" Target="https://fr.wikipedia.org/wiki/Adam_Smith" TargetMode="External"/><Relationship Id="rId3" Type="http://schemas.openxmlformats.org/officeDocument/2006/relationships/hyperlink" Target="https://fr.wikipedia.org/wiki/6_ao%C3%BBt" TargetMode="External"/><Relationship Id="rId7" Type="http://schemas.openxmlformats.org/officeDocument/2006/relationships/hyperlink" Target="https://fr.wikipedia.org/wiki/30_novembre" TargetMode="External"/><Relationship Id="rId12" Type="http://schemas.openxmlformats.org/officeDocument/2006/relationships/hyperlink" Target="https://fr.wikipedia.org/wiki/Allemagne" TargetMode="External"/><Relationship Id="rId2" Type="http://schemas.openxmlformats.org/officeDocument/2006/relationships/slide" Target="../slides/slide23.xml"/><Relationship Id="rId16" Type="http://schemas.openxmlformats.org/officeDocument/2006/relationships/hyperlink" Target="https://fr.wikipedia.org/wiki/Lib%C3%A9ralisme" TargetMode="External"/><Relationship Id="rId1" Type="http://schemas.openxmlformats.org/officeDocument/2006/relationships/notesMaster" Target="../notesMasters/notesMaster1.xml"/><Relationship Id="rId6" Type="http://schemas.openxmlformats.org/officeDocument/2006/relationships/hyperlink" Target="https://fr.wikipedia.org/wiki/Reutlingen" TargetMode="External"/><Relationship Id="rId11" Type="http://schemas.openxmlformats.org/officeDocument/2006/relationships/hyperlink" Target="https://fr.wikipedia.org/wiki/%C3%89conomiste" TargetMode="External"/><Relationship Id="rId5" Type="http://schemas.openxmlformats.org/officeDocument/2006/relationships/hyperlink" Target="https://fr.wikipedia.org/wiki/1789" TargetMode="External"/><Relationship Id="rId15" Type="http://schemas.openxmlformats.org/officeDocument/2006/relationships/hyperlink" Target="https://fr.wikipedia.org/wiki/Zollverein" TargetMode="External"/><Relationship Id="rId10" Type="http://schemas.openxmlformats.org/officeDocument/2006/relationships/hyperlink" Target="https://fr.wikipedia.org/wiki/Kufstein" TargetMode="External"/><Relationship Id="rId4" Type="http://schemas.openxmlformats.org/officeDocument/2006/relationships/hyperlink" Target="https://fr.wikipedia.org/wiki/Ao%C3%BBt_1789" TargetMode="External"/><Relationship Id="rId9" Type="http://schemas.openxmlformats.org/officeDocument/2006/relationships/hyperlink" Target="https://fr.wikipedia.org/wiki/1846" TargetMode="External"/><Relationship Id="rId14" Type="http://schemas.openxmlformats.org/officeDocument/2006/relationships/hyperlink" Target="https://fr.wikipedia.org/wiki/Protectionnisme#L'&#233;cole_historique_Allemande_et_le_protectionnisme_&#233;ducateur" TargetMode="Externa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s://fr.wikipedia.org/wiki/Le_Monde_illustr%C3%A9"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8" Type="http://schemas.openxmlformats.org/officeDocument/2006/relationships/hyperlink" Target="https://fr.wikipedia.org/wiki/Personnalit%C3%A9_politique" TargetMode="External"/><Relationship Id="rId13" Type="http://schemas.openxmlformats.org/officeDocument/2006/relationships/hyperlink" Target="https://fr.wikipedia.org/wiki/John_Winthrop_(avocat)#cite_note-2" TargetMode="External"/><Relationship Id="rId3" Type="http://schemas.openxmlformats.org/officeDocument/2006/relationships/hyperlink" Target="https://fr.wikipedia.org/wiki/Puritain" TargetMode="External"/><Relationship Id="rId7" Type="http://schemas.openxmlformats.org/officeDocument/2006/relationships/hyperlink" Target="https://fr.wikipedia.org/wiki/Colonie_de_la_baie_du_Massachusetts" TargetMode="External"/><Relationship Id="rId12" Type="http://schemas.openxmlformats.org/officeDocument/2006/relationships/hyperlink" Target="https://en.wikipedia.org/wiki/City_upon_a_Hill" TargetMode="External"/><Relationship Id="rId2" Type="http://schemas.openxmlformats.org/officeDocument/2006/relationships/slide" Target="../slides/slide3.xml"/><Relationship Id="rId1" Type="http://schemas.openxmlformats.org/officeDocument/2006/relationships/notesMaster" Target="../notesMasters/notesMaster1.xml"/><Relationship Id="rId6" Type="http://schemas.openxmlformats.org/officeDocument/2006/relationships/hyperlink" Target="https://fr.wikipedia.org/wiki/Angleterre" TargetMode="External"/><Relationship Id="rId11" Type="http://schemas.openxmlformats.org/officeDocument/2006/relationships/hyperlink" Target="https://fr.wikipedia.org/w/index.php?title=City_upon_a_Hill&amp;action=edit&amp;redlink=1" TargetMode="External"/><Relationship Id="rId5" Type="http://schemas.openxmlformats.org/officeDocument/2006/relationships/hyperlink" Target="https://fr.wikipedia.org/wiki/Suffolk" TargetMode="External"/><Relationship Id="rId10" Type="http://schemas.openxmlformats.org/officeDocument/2006/relationships/hyperlink" Target="https://fr.wikipedia.org/wiki/John_Winthrop_(avocat)#cite_note-1" TargetMode="External"/><Relationship Id="rId4" Type="http://schemas.openxmlformats.org/officeDocument/2006/relationships/hyperlink" Target="https://fr.wikipedia.org/wiki/Edwardstone" TargetMode="External"/><Relationship Id="rId9" Type="http://schemas.openxmlformats.org/officeDocument/2006/relationships/hyperlink" Target="https://fr.wikipedia.org/wiki/Nouveau_Monde" TargetMode="External"/><Relationship Id="rId14" Type="http://schemas.openxmlformats.org/officeDocument/2006/relationships/hyperlink" Target="https://fr.wikipedia.org/wiki/Destin%C3%A9e_manifeste" TargetMode="Externa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s://fr.wikipedia.org/wiki/Grandville" TargetMode="External"/><Relationship Id="rId2" Type="http://schemas.openxmlformats.org/officeDocument/2006/relationships/slide" Target="../slides/slide31.xml"/><Relationship Id="rId1" Type="http://schemas.openxmlformats.org/officeDocument/2006/relationships/notesMaster" Target="../notesMasters/notesMaster1.xml"/><Relationship Id="rId6" Type="http://schemas.openxmlformats.org/officeDocument/2006/relationships/hyperlink" Target="https://fr.wikipedia.org/wiki/Jean-Charles_Persil" TargetMode="External"/><Relationship Id="rId5" Type="http://schemas.openxmlformats.org/officeDocument/2006/relationships/hyperlink" Target="https://fr.wikipedia.org/wiki/libert%C3%A9_de_la_presse" TargetMode="External"/><Relationship Id="rId4" Type="http://schemas.openxmlformats.org/officeDocument/2006/relationships/hyperlink" Target="https://fr.wikipedia.org/wiki/Louis-Philippe_Ier" TargetMode="Externa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theconversation.com/profiles/kristian-colletis-wahl-432695" TargetMode="External"/><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s://fr.wikipedia.org/wiki/fr:J%27veux_du_soleil" TargetMode="External"/><Relationship Id="rId2" Type="http://schemas.openxmlformats.org/officeDocument/2006/relationships/slide" Target="../slides/slide33.xml"/><Relationship Id="rId1" Type="http://schemas.openxmlformats.org/officeDocument/2006/relationships/notesMaster" Target="../notesMasters/notesMaster1.xml"/><Relationship Id="rId5" Type="http://schemas.openxmlformats.org/officeDocument/2006/relationships/hyperlink" Target="https://fr.wikipedia.org/wiki/fr:J%27veux_du_soleil_(film)" TargetMode="External"/><Relationship Id="rId4" Type="http://schemas.openxmlformats.org/officeDocument/2006/relationships/hyperlink" Target="https://www.youtube.com/watch?v=n19U-W2BKIs" TargetMode="Externa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3" Type="http://schemas.openxmlformats.org/officeDocument/2006/relationships/hyperlink" Target="https://afrique.tv5monde.com/information/les-presidents-francais-et-lafrique-paroles-damours-et-de-desamours" TargetMode="External"/><Relationship Id="rId2" Type="http://schemas.openxmlformats.org/officeDocument/2006/relationships/slide" Target="../slides/slide35.xml"/><Relationship Id="rId1" Type="http://schemas.openxmlformats.org/officeDocument/2006/relationships/notesMaster" Target="../notesMasters/notesMaster1.xml"/><Relationship Id="rId4" Type="http://schemas.openxmlformats.org/officeDocument/2006/relationships/hyperlink" Target="http://graphics.rfi.fr/chirac-jacques-mort-politique-france/afrique/index.html" TargetMode="Externa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8" Type="http://schemas.openxmlformats.org/officeDocument/2006/relationships/hyperlink" Target="https://fr.wikipedia.org/wiki/De_gr%C3%A9_%C3%A0_gr%C3%A9" TargetMode="External"/><Relationship Id="rId13" Type="http://schemas.openxmlformats.org/officeDocument/2006/relationships/hyperlink" Target="https://fr.wikipedia.org/wiki/Mon%C3%A9tarisme" TargetMode="External"/><Relationship Id="rId3" Type="http://schemas.openxmlformats.org/officeDocument/2006/relationships/hyperlink" Target="https://fr.wikipedia.org/wiki/Robert_Rubin" TargetMode="External"/><Relationship Id="rId7" Type="http://schemas.openxmlformats.org/officeDocument/2006/relationships/hyperlink" Target="https://fr.wikipedia.org/wiki/Banque_d%27investissement" TargetMode="External"/><Relationship Id="rId12" Type="http://schemas.openxmlformats.org/officeDocument/2006/relationships/hyperlink" Target="https://fr.wikipedia.org/wiki/Milton_Friedman" TargetMode="External"/><Relationship Id="rId2" Type="http://schemas.openxmlformats.org/officeDocument/2006/relationships/slide" Target="../slides/slide39.xml"/><Relationship Id="rId1" Type="http://schemas.openxmlformats.org/officeDocument/2006/relationships/notesMaster" Target="../notesMasters/notesMaster1.xml"/><Relationship Id="rId6" Type="http://schemas.openxmlformats.org/officeDocument/2006/relationships/hyperlink" Target="https://fr.wikipedia.org/wiki/Banque_de_d%C3%A9p%C3%B4t" TargetMode="External"/><Relationship Id="rId11" Type="http://schemas.openxmlformats.org/officeDocument/2006/relationships/hyperlink" Target="https://fr.wikipedia.org/wiki/Alan_Greenspan#cite_note-16" TargetMode="External"/><Relationship Id="rId5" Type="http://schemas.openxmlformats.org/officeDocument/2006/relationships/hyperlink" Target="https://fr.wikipedia.org/wiki/Glass-Steagall_Act" TargetMode="External"/><Relationship Id="rId10" Type="http://schemas.openxmlformats.org/officeDocument/2006/relationships/hyperlink" Target="https://fr.wikipedia.org/wiki/R%C3%A9publicain_libertarien" TargetMode="External"/><Relationship Id="rId4" Type="http://schemas.openxmlformats.org/officeDocument/2006/relationships/hyperlink" Target="https://fr.wikipedia.org/wiki/Lawrence_Summers" TargetMode="External"/><Relationship Id="rId9" Type="http://schemas.openxmlformats.org/officeDocument/2006/relationships/hyperlink" Target="https://fr.wikipedia.org/wiki/Crise_financi%C3%A8re_mondiale_de_2007-2008" TargetMode="External"/></Relationships>
</file>

<file path=ppt/notesSlides/_rels/notesSlide4.xml.rels><?xml version="1.0" encoding="UTF-8" standalone="yes"?>
<Relationships xmlns="http://schemas.openxmlformats.org/package/2006/relationships"><Relationship Id="rId8" Type="http://schemas.openxmlformats.org/officeDocument/2006/relationships/hyperlink" Target="https://fr.wikipedia.org/wiki/1723" TargetMode="External"/><Relationship Id="rId13" Type="http://schemas.openxmlformats.org/officeDocument/2006/relationships/hyperlink" Target="https://fr.wikipedia.org/wiki/Dublin" TargetMode="External"/><Relationship Id="rId18" Type="http://schemas.openxmlformats.org/officeDocument/2006/relationships/hyperlink" Target="https://fr.wikipedia.org/w/index.php?title=London_Journal&amp;action=edit&amp;redlink=1" TargetMode="External"/><Relationship Id="rId26" Type="http://schemas.openxmlformats.org/officeDocument/2006/relationships/hyperlink" Target="https://fr.wikipedia.org/wiki/Juin_1836" TargetMode="External"/><Relationship Id="rId39" Type="http://schemas.openxmlformats.org/officeDocument/2006/relationships/hyperlink" Target="https://fr.wikipedia.org/wiki/D%C3%A9claration_des_droits_(%C3%89tats-Unis)" TargetMode="External"/><Relationship Id="rId3" Type="http://schemas.openxmlformats.org/officeDocument/2006/relationships/hyperlink" Target="https://www.monde-diplomatique.fr/2000/02/LAZARE/2105" TargetMode="External"/><Relationship Id="rId21" Type="http://schemas.openxmlformats.org/officeDocument/2006/relationships/hyperlink" Target="https://fr.wikipedia.org/wiki/16_mars" TargetMode="External"/><Relationship Id="rId34" Type="http://schemas.openxmlformats.org/officeDocument/2006/relationships/hyperlink" Target="https://fr.wikipedia.org/wiki/1817" TargetMode="External"/><Relationship Id="rId42" Type="http://schemas.openxmlformats.org/officeDocument/2006/relationships/hyperlink" Target="https://fr.wikipedia.org/wiki/1801" TargetMode="External"/><Relationship Id="rId7" Type="http://schemas.openxmlformats.org/officeDocument/2006/relationships/hyperlink" Target="https://fr.wikipedia.org/wiki/17_d%C3%A9cembre" TargetMode="External"/><Relationship Id="rId12" Type="http://schemas.openxmlformats.org/officeDocument/2006/relationships/hyperlink" Target="https://fr.wikipedia.org/wiki/Trinity_College_(Dublin)" TargetMode="External"/><Relationship Id="rId17" Type="http://schemas.openxmlformats.org/officeDocument/2006/relationships/hyperlink" Target="https://fr.wikipedia.org/wiki/Tyrannie" TargetMode="External"/><Relationship Id="rId25" Type="http://schemas.openxmlformats.org/officeDocument/2006/relationships/hyperlink" Target="https://fr.wikipedia.org/wiki/28_juin" TargetMode="External"/><Relationship Id="rId33" Type="http://schemas.openxmlformats.org/officeDocument/2006/relationships/hyperlink" Target="https://fr.wikipedia.org/wiki/1809" TargetMode="External"/><Relationship Id="rId38" Type="http://schemas.openxmlformats.org/officeDocument/2006/relationships/hyperlink" Target="https://fr.wikipedia.org/wiki/Constitution_des_%C3%89tats-Unis" TargetMode="External"/><Relationship Id="rId2" Type="http://schemas.openxmlformats.org/officeDocument/2006/relationships/slide" Target="../slides/slide4.xml"/><Relationship Id="rId16" Type="http://schemas.openxmlformats.org/officeDocument/2006/relationships/hyperlink" Target="https://fr.wikipedia.org/w/index.php?title=Cato%27s_Letters&amp;action=edit&amp;redlink=1" TargetMode="External"/><Relationship Id="rId20" Type="http://schemas.openxmlformats.org/officeDocument/2006/relationships/hyperlink" Target="https://fr.wikipedia.org/wiki/Commonwealth" TargetMode="External"/><Relationship Id="rId29" Type="http://schemas.openxmlformats.org/officeDocument/2006/relationships/hyperlink" Target="https://fr.wikipedia.org/wiki/Virginie_(%C3%89tats-Unis)" TargetMode="External"/><Relationship Id="rId41" Type="http://schemas.openxmlformats.org/officeDocument/2006/relationships/hyperlink" Target="https://fr.wikipedia.org/wiki/Secr%C3%A9taire_d%27%C3%89tat_des_%C3%89tats-Unis" TargetMode="External"/><Relationship Id="rId1" Type="http://schemas.openxmlformats.org/officeDocument/2006/relationships/notesMaster" Target="../notesMasters/notesMaster1.xml"/><Relationship Id="rId6" Type="http://schemas.openxmlformats.org/officeDocument/2006/relationships/hyperlink" Target="https://fr.wikipedia.org/wiki/1662" TargetMode="External"/><Relationship Id="rId11" Type="http://schemas.openxmlformats.org/officeDocument/2006/relationships/hyperlink" Target="https://fr.wikipedia.org/wiki/Taunton" TargetMode="External"/><Relationship Id="rId24" Type="http://schemas.openxmlformats.org/officeDocument/2006/relationships/hyperlink" Target="https://fr.wikipedia.org/wiki/Colonie_de_Virginie" TargetMode="External"/><Relationship Id="rId32" Type="http://schemas.openxmlformats.org/officeDocument/2006/relationships/hyperlink" Target="https://fr.wikipedia.org/wiki/Liste_des_pr%C3%A9sidents_des_%C3%89tats-Unis" TargetMode="External"/><Relationship Id="rId37" Type="http://schemas.openxmlformats.org/officeDocument/2006/relationships/hyperlink" Target="https://fr.wikipedia.org/wiki/P%C3%A8res_fondateurs_des_%C3%89tats-Unis" TargetMode="External"/><Relationship Id="rId40" Type="http://schemas.openxmlformats.org/officeDocument/2006/relationships/hyperlink" Target="https://fr.wikipedia.org/wiki/Thomas_Jefferson" TargetMode="External"/><Relationship Id="rId45" Type="http://schemas.openxmlformats.org/officeDocument/2006/relationships/hyperlink" Target="http://classiques.uqac.ca/contemporains/dupuis_deri_francis/esprit_anti_democratique/esprit_anti_democratique_texte.html#_ftn10" TargetMode="External"/><Relationship Id="rId5" Type="http://schemas.openxmlformats.org/officeDocument/2006/relationships/hyperlink" Target="https://www.monde-diplomatique.fr/2000/02/LAZARE/2105#nb5" TargetMode="External"/><Relationship Id="rId15" Type="http://schemas.openxmlformats.org/officeDocument/2006/relationships/hyperlink" Target="https://fr.wikipedia.org/wiki/Haute_%C3%89glise" TargetMode="External"/><Relationship Id="rId23" Type="http://schemas.openxmlformats.org/officeDocument/2006/relationships/hyperlink" Target="https://fr.wikipedia.org/wiki/Comt%C3%A9_de_King_George" TargetMode="External"/><Relationship Id="rId28" Type="http://schemas.openxmlformats.org/officeDocument/2006/relationships/hyperlink" Target="https://fr.wikipedia.org/wiki/Orange_(Virginie)" TargetMode="External"/><Relationship Id="rId36" Type="http://schemas.openxmlformats.org/officeDocument/2006/relationships/hyperlink" Target="https://fr.wikipedia.org/wiki/Congr%C3%A8s_continental" TargetMode="External"/><Relationship Id="rId10" Type="http://schemas.openxmlformats.org/officeDocument/2006/relationships/hyperlink" Target="https://fr.wikipedia.org/wiki/R%C3%A9publicanisme" TargetMode="External"/><Relationship Id="rId19" Type="http://schemas.openxmlformats.org/officeDocument/2006/relationships/hyperlink" Target="https://fr.wikipedia.org/w/index.php?title=British_Journal&amp;action=edit&amp;redlink=1" TargetMode="External"/><Relationship Id="rId31" Type="http://schemas.openxmlformats.org/officeDocument/2006/relationships/hyperlink" Target="https://fr.wikipedia.org/wiki/%C3%89tats-Unis" TargetMode="External"/><Relationship Id="rId44" Type="http://schemas.openxmlformats.org/officeDocument/2006/relationships/hyperlink" Target="https://fr.wikipedia.org/wiki/1792" TargetMode="External"/><Relationship Id="rId4" Type="http://schemas.openxmlformats.org/officeDocument/2006/relationships/hyperlink" Target="https://www.monde-diplomatique.fr/2000/02/LAZARE/2105#nb4" TargetMode="External"/><Relationship Id="rId9" Type="http://schemas.openxmlformats.org/officeDocument/2006/relationships/hyperlink" Target="https://fr.wikipedia.org/w/index.php?title=John_Trenchard_(secr%C3%A9taire_d%27%C3%89tat)&amp;action=edit&amp;redlink=1" TargetMode="External"/><Relationship Id="rId14" Type="http://schemas.openxmlformats.org/officeDocument/2006/relationships/hyperlink" Target="https://fr.wikipedia.org/wiki/Parti_whig_(Royaume-Uni)" TargetMode="External"/><Relationship Id="rId22" Type="http://schemas.openxmlformats.org/officeDocument/2006/relationships/hyperlink" Target="https://fr.wikipedia.org/wiki/1751" TargetMode="External"/><Relationship Id="rId27" Type="http://schemas.openxmlformats.org/officeDocument/2006/relationships/hyperlink" Target="https://fr.wikipedia.org/wiki/1836" TargetMode="External"/><Relationship Id="rId30" Type="http://schemas.openxmlformats.org/officeDocument/2006/relationships/hyperlink" Target="https://fr.wikipedia.org/wiki/Homme_d%27%C3%89tat" TargetMode="External"/><Relationship Id="rId35" Type="http://schemas.openxmlformats.org/officeDocument/2006/relationships/hyperlink" Target="https://fr.wikipedia.org/wiki/Parti_r%C3%A9publicain-d%C3%A9mocrate" TargetMode="External"/><Relationship Id="rId43" Type="http://schemas.openxmlformats.org/officeDocument/2006/relationships/hyperlink" Target="https://fr.wikipedia.org/wiki/Assembl%C3%A9e_nationale_l%C3%A9gislative_(R%C3%A9volution_fran%C3%A7aise)" TargetMode="Externa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8" Type="http://schemas.openxmlformats.org/officeDocument/2006/relationships/hyperlink" Target="https://fr.wikipedia.org/wiki/%C3%89mile_Servan-Schreiber" TargetMode="External"/><Relationship Id="rId13" Type="http://schemas.openxmlformats.org/officeDocument/2006/relationships/hyperlink" Target="https://fr.wikipedia.org/wiki/Pierre_Louette" TargetMode="External"/><Relationship Id="rId3" Type="http://schemas.openxmlformats.org/officeDocument/2006/relationships/hyperlink" Target="https://www.lesechos.fr/2018/02" TargetMode="External"/><Relationship Id="rId7" Type="http://schemas.openxmlformats.org/officeDocument/2006/relationships/hyperlink" Target="https://fr.wikipedia.org/wiki/1908" TargetMode="External"/><Relationship Id="rId12" Type="http://schemas.openxmlformats.org/officeDocument/2006/relationships/hyperlink" Target="https://fr.wikipedia.org/wiki/Holding" TargetMode="External"/><Relationship Id="rId2" Type="http://schemas.openxmlformats.org/officeDocument/2006/relationships/slide" Target="../slides/slide46.xml"/><Relationship Id="rId1" Type="http://schemas.openxmlformats.org/officeDocument/2006/relationships/notesMaster" Target="../notesMasters/notesMaster1.xml"/><Relationship Id="rId6" Type="http://schemas.openxmlformats.org/officeDocument/2006/relationships/hyperlink" Target="https://fr.wikipedia.org/wiki/Liste_de_titres_de_la_presse_%C3%A9conomique_et_financi%C3%A8re" TargetMode="External"/><Relationship Id="rId11" Type="http://schemas.openxmlformats.org/officeDocument/2006/relationships/hyperlink" Target="https://fr.wikipedia.org/wiki/Les_%C3%89chos#cite_note-Viva_Technology-3" TargetMode="External"/><Relationship Id="rId5" Type="http://schemas.openxmlformats.org/officeDocument/2006/relationships/hyperlink" Target="https://fr.wikipedia.org/wiki/Presse_quotidienne_nationale_fran%C3%A7aise" TargetMode="External"/><Relationship Id="rId15" Type="http://schemas.openxmlformats.org/officeDocument/2006/relationships/hyperlink" Target="https://fr.wikipedia.org/wiki/LVMH" TargetMode="External"/><Relationship Id="rId10" Type="http://schemas.openxmlformats.org/officeDocument/2006/relationships/hyperlink" Target="https://fr.wikipedia.org/wiki/Les_%C3%89chos#cite_note-questions-2" TargetMode="External"/><Relationship Id="rId4" Type="http://schemas.openxmlformats.org/officeDocument/2006/relationships/hyperlink" Target="https://www.lesechos.fr/@dominique-moisi" TargetMode="External"/><Relationship Id="rId9" Type="http://schemas.openxmlformats.org/officeDocument/2006/relationships/hyperlink" Target="https://fr.wikipedia.org/wiki/Lib%C3%A9ralisme_%C3%A9conomique" TargetMode="External"/><Relationship Id="rId14" Type="http://schemas.openxmlformats.org/officeDocument/2006/relationships/hyperlink" Target="https://fr.wikipedia.org/wiki/Groupe_Les_%C3%89chos-Le_Parisien#cite_note-1" TargetMode="Externa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8" Type="http://schemas.openxmlformats.org/officeDocument/2006/relationships/hyperlink" Target="https://fr.wikipedia.org/wiki/2006" TargetMode="External"/><Relationship Id="rId13" Type="http://schemas.openxmlformats.org/officeDocument/2006/relationships/hyperlink" Target="https://fr.wikipedia.org/wiki/%C3%89cologie_sociale" TargetMode="External"/><Relationship Id="rId3" Type="http://schemas.openxmlformats.org/officeDocument/2006/relationships/hyperlink" Target="https://fr.wikipedia.org/wiki/14_janvier" TargetMode="External"/><Relationship Id="rId7" Type="http://schemas.openxmlformats.org/officeDocument/2006/relationships/hyperlink" Target="https://fr.wikipedia.org/wiki/Juillet_2006" TargetMode="External"/><Relationship Id="rId12" Type="http://schemas.openxmlformats.org/officeDocument/2006/relationships/hyperlink" Target="https://fr.wikipedia.org/wiki/Nouvelle_gauche" TargetMode="External"/><Relationship Id="rId2" Type="http://schemas.openxmlformats.org/officeDocument/2006/relationships/slide" Target="../slides/slide48.xml"/><Relationship Id="rId1" Type="http://schemas.openxmlformats.org/officeDocument/2006/relationships/notesMaster" Target="../notesMasters/notesMaster1.xml"/><Relationship Id="rId6" Type="http://schemas.openxmlformats.org/officeDocument/2006/relationships/hyperlink" Target="https://fr.wikipedia.org/wiki/30_juillet" TargetMode="External"/><Relationship Id="rId11" Type="http://schemas.openxmlformats.org/officeDocument/2006/relationships/hyperlink" Target="https://fr.wikipedia.org/wiki/%C3%89tats-Unis" TargetMode="External"/><Relationship Id="rId5" Type="http://schemas.openxmlformats.org/officeDocument/2006/relationships/hyperlink" Target="https://fr.wikipedia.org/wiki/1921" TargetMode="External"/><Relationship Id="rId10" Type="http://schemas.openxmlformats.org/officeDocument/2006/relationships/hyperlink" Target="https://fr.wikipedia.org/wiki/Libertaire" TargetMode="External"/><Relationship Id="rId4" Type="http://schemas.openxmlformats.org/officeDocument/2006/relationships/hyperlink" Target="https://fr.wikipedia.org/wiki/Janvier_1921" TargetMode="External"/><Relationship Id="rId9" Type="http://schemas.openxmlformats.org/officeDocument/2006/relationships/hyperlink" Target="https://fr.wikipedia.org/wiki/%C3%89cologisme" TargetMode="External"/><Relationship Id="rId14" Type="http://schemas.openxmlformats.org/officeDocument/2006/relationships/hyperlink" Target="https://fr.wikipedia.org/wiki/Municipalisme_libertaire" TargetMode="Externa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8" Type="http://schemas.openxmlformats.org/officeDocument/2006/relationships/hyperlink" Target="https://fr.wikipedia.org/wiki/Caricature" TargetMode="External"/><Relationship Id="rId3" Type="http://schemas.openxmlformats.org/officeDocument/2006/relationships/hyperlink" Target="https://fr.wikipedia.org/wiki/%C3%89dimbourg" TargetMode="External"/><Relationship Id="rId7" Type="http://schemas.openxmlformats.org/officeDocument/2006/relationships/hyperlink" Target="https://fr.wikipedia.org/wiki/%C3%89cosse" TargetMode="External"/><Relationship Id="rId2" Type="http://schemas.openxmlformats.org/officeDocument/2006/relationships/slide" Target="../slides/slide5.xml"/><Relationship Id="rId1" Type="http://schemas.openxmlformats.org/officeDocument/2006/relationships/notesMaster" Target="../notesMasters/notesMaster1.xml"/><Relationship Id="rId6" Type="http://schemas.openxmlformats.org/officeDocument/2006/relationships/hyperlink" Target="https://fr.wikipedia.org/wiki/Peinture_d%27art" TargetMode="External"/><Relationship Id="rId5" Type="http://schemas.openxmlformats.org/officeDocument/2006/relationships/hyperlink" Target="https://fr.wikipedia.org/wiki/1811" TargetMode="External"/><Relationship Id="rId4" Type="http://schemas.openxmlformats.org/officeDocument/2006/relationships/hyperlink" Target="https://fr.wikipedia.org/wiki/1764" TargetMode="Externa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8" Type="http://schemas.openxmlformats.org/officeDocument/2006/relationships/hyperlink" Target="https://fr.wikipedia.org/wiki/5_f&#233;vrier" TargetMode="External"/><Relationship Id="rId13" Type="http://schemas.openxmlformats.org/officeDocument/2006/relationships/hyperlink" Target="https://fr.wikipedia.org/wiki/Science_politique" TargetMode="External"/><Relationship Id="rId18" Type="http://schemas.openxmlformats.org/officeDocument/2006/relationships/hyperlink" Target="https://fr.wikipedia.org/wiki/&#201;tats-Unis" TargetMode="External"/><Relationship Id="rId3" Type="http://schemas.openxmlformats.org/officeDocument/2006/relationships/hyperlink" Target="https://fr.wikipedia.org/wiki/Inwood_(Iowa)" TargetMode="External"/><Relationship Id="rId21" Type="http://schemas.openxmlformats.org/officeDocument/2006/relationships/hyperlink" Target="https://fr.wikipedia.org/wiki/Connecticut" TargetMode="External"/><Relationship Id="rId7" Type="http://schemas.openxmlformats.org/officeDocument/2006/relationships/hyperlink" Target="https://fr.wikipedia.org/wiki/1915" TargetMode="External"/><Relationship Id="rId12" Type="http://schemas.openxmlformats.org/officeDocument/2006/relationships/hyperlink" Target="https://fr.wikipedia.org/wiki/Professeur_&#233;m&#233;rite" TargetMode="External"/><Relationship Id="rId17" Type="http://schemas.openxmlformats.org/officeDocument/2006/relationships/hyperlink" Target="https://fr.wikipedia.org/wiki/C._Wright_Mills" TargetMode="External"/><Relationship Id="rId2" Type="http://schemas.openxmlformats.org/officeDocument/2006/relationships/slide" Target="../slides/slide52.xml"/><Relationship Id="rId16" Type="http://schemas.openxmlformats.org/officeDocument/2006/relationships/hyperlink" Target="https://fr.wikipedia.org/wiki/Ann&#233;es_1960" TargetMode="External"/><Relationship Id="rId20" Type="http://schemas.openxmlformats.org/officeDocument/2006/relationships/hyperlink" Target="https://fr.wikipedia.org/wiki/New_Haven" TargetMode="External"/><Relationship Id="rId1" Type="http://schemas.openxmlformats.org/officeDocument/2006/relationships/notesMaster" Target="../notesMasters/notesMaster1.xml"/><Relationship Id="rId6" Type="http://schemas.openxmlformats.org/officeDocument/2006/relationships/hyperlink" Target="https://fr.wikipedia.org/wiki/D&#233;cembre_1915" TargetMode="External"/><Relationship Id="rId11" Type="http://schemas.openxmlformats.org/officeDocument/2006/relationships/hyperlink" Target="https://fr.wikipedia.org/wiki/Robert_Alan_Dahl#cite_note-1" TargetMode="External"/><Relationship Id="rId5" Type="http://schemas.openxmlformats.org/officeDocument/2006/relationships/hyperlink" Target="https://fr.wikipedia.org/wiki/17_d&#233;cembre" TargetMode="External"/><Relationship Id="rId15" Type="http://schemas.openxmlformats.org/officeDocument/2006/relationships/hyperlink" Target="https://fr.wikipedia.org/wiki/American_Political_Science_Association" TargetMode="External"/><Relationship Id="rId23" Type="http://schemas.openxmlformats.org/officeDocument/2006/relationships/hyperlink" Target="https://fr.wikipedia.org/wiki/Constitution_am&#233;ricaine" TargetMode="External"/><Relationship Id="rId10" Type="http://schemas.openxmlformats.org/officeDocument/2006/relationships/hyperlink" Target="https://fr.wikipedia.org/wiki/2014" TargetMode="External"/><Relationship Id="rId19" Type="http://schemas.openxmlformats.org/officeDocument/2006/relationships/hyperlink" Target="https://fr.wikipedia.org/wiki/1961" TargetMode="External"/><Relationship Id="rId4" Type="http://schemas.openxmlformats.org/officeDocument/2006/relationships/hyperlink" Target="https://fr.wikipedia.org/wiki/Iowa" TargetMode="External"/><Relationship Id="rId9" Type="http://schemas.openxmlformats.org/officeDocument/2006/relationships/hyperlink" Target="https://fr.wikipedia.org/wiki/F&#233;vrier_2014" TargetMode="External"/><Relationship Id="rId14" Type="http://schemas.openxmlformats.org/officeDocument/2006/relationships/hyperlink" Target="https://fr.wikipedia.org/wiki/Universit&#233;_Yale" TargetMode="External"/><Relationship Id="rId22" Type="http://schemas.openxmlformats.org/officeDocument/2006/relationships/hyperlink" Target="https://fr.wikipedia.org/wiki/2002" TargetMode="Externa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8" Type="http://schemas.openxmlformats.org/officeDocument/2006/relationships/hyperlink" Target="https://fr.wikipedia.org/wiki/Augustins_de_l%27Assomption" TargetMode="External"/><Relationship Id="rId13" Type="http://schemas.openxmlformats.org/officeDocument/2006/relationships/hyperlink" Target="https://fr.wikipedia.org/wiki/Le_P%C3%A8lerin_(magazine)#cite_note-2" TargetMode="External"/><Relationship Id="rId18" Type="http://schemas.openxmlformats.org/officeDocument/2006/relationships/hyperlink" Target="https://fr.wikipedia.org/wiki/XXe_si%C3%A8cle" TargetMode="External"/><Relationship Id="rId26" Type="http://schemas.openxmlformats.org/officeDocument/2006/relationships/hyperlink" Target="https://fr.wikipedia.org/wiki/%C3%89douard_Drumont" TargetMode="External"/><Relationship Id="rId39" Type="http://schemas.openxmlformats.org/officeDocument/2006/relationships/hyperlink" Target="https://fr.wikipedia.org/wiki/La_Libre_Parole#cite_note-8" TargetMode="External"/><Relationship Id="rId3" Type="http://schemas.openxmlformats.org/officeDocument/2006/relationships/hyperlink" Target="https://fr.wikipedia.org/wiki/Journal" TargetMode="External"/><Relationship Id="rId21" Type="http://schemas.openxmlformats.org/officeDocument/2006/relationships/hyperlink" Target="https://fr.wikipedia.org/wiki/20_avril" TargetMode="External"/><Relationship Id="rId34" Type="http://schemas.openxmlformats.org/officeDocument/2006/relationships/hyperlink" Target="https://fr.wikipedia.org/wiki/Juif" TargetMode="External"/><Relationship Id="rId7" Type="http://schemas.openxmlformats.org/officeDocument/2006/relationships/hyperlink" Target="https://fr.wikipedia.org/wiki/Groupe_Bayard" TargetMode="External"/><Relationship Id="rId12" Type="http://schemas.openxmlformats.org/officeDocument/2006/relationships/hyperlink" Target="https://fr.wikipedia.org/wiki/Le_P%C3%A8lerin_(magazine)#cite_note-1" TargetMode="External"/><Relationship Id="rId17" Type="http://schemas.openxmlformats.org/officeDocument/2006/relationships/hyperlink" Target="https://fr.wikipedia.org/wiki/Am%C3%A9nagement_du_territoire" TargetMode="External"/><Relationship Id="rId25" Type="http://schemas.openxmlformats.org/officeDocument/2006/relationships/hyperlink" Target="https://fr.wikipedia.org/wiki/Pol%C3%A9miste" TargetMode="External"/><Relationship Id="rId33" Type="http://schemas.openxmlformats.org/officeDocument/2006/relationships/hyperlink" Target="https://fr.wikipedia.org/wiki/Affaire_Dreyfus" TargetMode="External"/><Relationship Id="rId38" Type="http://schemas.openxmlformats.org/officeDocument/2006/relationships/hyperlink" Target="https://fr.wikipedia.org/wiki/La_Libre_Parole#cite_note-7" TargetMode="External"/><Relationship Id="rId2" Type="http://schemas.openxmlformats.org/officeDocument/2006/relationships/slide" Target="../slides/slide56.xml"/><Relationship Id="rId16" Type="http://schemas.openxmlformats.org/officeDocument/2006/relationships/hyperlink" Target="https://fr.wikipedia.org/wiki/Le_P%C3%A8lerin_(magazine)#cite_note-5" TargetMode="External"/><Relationship Id="rId20" Type="http://schemas.openxmlformats.org/officeDocument/2006/relationships/hyperlink" Target="https://fr.wikipedia.org/wiki/France" TargetMode="External"/><Relationship Id="rId29" Type="http://schemas.openxmlformats.org/officeDocument/2006/relationships/hyperlink" Target="https://fr.wikipedia.org/wiki/La_Libre_Parole#cite_note-5" TargetMode="External"/><Relationship Id="rId1" Type="http://schemas.openxmlformats.org/officeDocument/2006/relationships/notesMaster" Target="../notesMasters/notesMaster1.xml"/><Relationship Id="rId6" Type="http://schemas.openxmlformats.org/officeDocument/2006/relationships/hyperlink" Target="https://fr.wikipedia.org/wiki/1873" TargetMode="External"/><Relationship Id="rId11" Type="http://schemas.openxmlformats.org/officeDocument/2006/relationships/hyperlink" Target="https://fr.wikipedia.org/wiki/Sanctuaires_de_Lourdes" TargetMode="External"/><Relationship Id="rId24" Type="http://schemas.openxmlformats.org/officeDocument/2006/relationships/hyperlink" Target="https://fr.wikipedia.org/wiki/Journaliste" TargetMode="External"/><Relationship Id="rId32" Type="http://schemas.openxmlformats.org/officeDocument/2006/relationships/hyperlink" Target="https://fr.wikipedia.org/wiki/Scandale_de_Panama" TargetMode="External"/><Relationship Id="rId37" Type="http://schemas.openxmlformats.org/officeDocument/2006/relationships/hyperlink" Target="https://fr.wikipedia.org/wiki/Turquie" TargetMode="External"/><Relationship Id="rId5" Type="http://schemas.openxmlformats.org/officeDocument/2006/relationships/hyperlink" Target="https://fr.wikipedia.org/wiki/Juillet_1873" TargetMode="External"/><Relationship Id="rId15" Type="http://schemas.openxmlformats.org/officeDocument/2006/relationships/hyperlink" Target="https://fr.wikipedia.org/wiki/Le_P%C3%A8lerin_(magazine)#cite_note-4" TargetMode="External"/><Relationship Id="rId23" Type="http://schemas.openxmlformats.org/officeDocument/2006/relationships/hyperlink" Target="https://fr.wikipedia.org/wiki/1892" TargetMode="External"/><Relationship Id="rId28" Type="http://schemas.openxmlformats.org/officeDocument/2006/relationships/hyperlink" Target="https://fr.wikipedia.org/wiki/Populisme_(politique)" TargetMode="External"/><Relationship Id="rId36" Type="http://schemas.openxmlformats.org/officeDocument/2006/relationships/hyperlink" Target="https://fr.wikipedia.org/wiki/Arm%C3%A9niens" TargetMode="External"/><Relationship Id="rId10" Type="http://schemas.openxmlformats.org/officeDocument/2006/relationships/hyperlink" Target="https://fr.wikipedia.org/wiki/Notre-Dame_de_La_Salette" TargetMode="External"/><Relationship Id="rId19" Type="http://schemas.openxmlformats.org/officeDocument/2006/relationships/hyperlink" Target="https://fr.wikipedia.org/wiki/Politique" TargetMode="External"/><Relationship Id="rId31" Type="http://schemas.openxmlformats.org/officeDocument/2006/relationships/hyperlink" Target="https://fr.wikipedia.org/wiki/Scandale" TargetMode="External"/><Relationship Id="rId4" Type="http://schemas.openxmlformats.org/officeDocument/2006/relationships/hyperlink" Target="https://fr.wikipedia.org/wiki/12_juillet" TargetMode="External"/><Relationship Id="rId9" Type="http://schemas.openxmlformats.org/officeDocument/2006/relationships/hyperlink" Target="https://fr.wikipedia.org/wiki/P%C3%A8lerinage" TargetMode="External"/><Relationship Id="rId14" Type="http://schemas.openxmlformats.org/officeDocument/2006/relationships/hyperlink" Target="https://fr.wikipedia.org/wiki/Le_P%C3%A8lerin_(magazine)#cite_note-3" TargetMode="External"/><Relationship Id="rId22" Type="http://schemas.openxmlformats.org/officeDocument/2006/relationships/hyperlink" Target="https://fr.wikipedia.org/wiki/Avril_1892" TargetMode="External"/><Relationship Id="rId27" Type="http://schemas.openxmlformats.org/officeDocument/2006/relationships/hyperlink" Target="https://fr.wikipedia.org/wiki/Socialisme" TargetMode="External"/><Relationship Id="rId30" Type="http://schemas.openxmlformats.org/officeDocument/2006/relationships/hyperlink" Target="https://fr.wikipedia.org/wiki/La_Libre_Parole#cite_note-6" TargetMode="External"/><Relationship Id="rId35" Type="http://schemas.openxmlformats.org/officeDocument/2006/relationships/hyperlink" Target="https://fr.wikipedia.org/wiki/Capital" TargetMode="Externa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books.openedition.org/puam/192?lang=fr#ftn1" TargetMode="External"/><Relationship Id="rId2" Type="http://schemas.openxmlformats.org/officeDocument/2006/relationships/slide" Target="../slides/slide6.xml"/><Relationship Id="rId1" Type="http://schemas.openxmlformats.org/officeDocument/2006/relationships/notesMaster" Target="../notesMasters/notesMaster1.xml"/><Relationship Id="rId4" Type="http://schemas.openxmlformats.org/officeDocument/2006/relationships/hyperlink" Target="https://books.openedition.org/puam/192?lang=fr#ftn2" TargetMode="Externa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8" Type="http://schemas.openxmlformats.org/officeDocument/2006/relationships/hyperlink" Target="https://fr.wikipedia.org/wiki/12_juillet" TargetMode="External"/><Relationship Id="rId13" Type="http://schemas.openxmlformats.org/officeDocument/2006/relationships/hyperlink" Target="https://fr.wikipedia.org/wiki/Duel" TargetMode="External"/><Relationship Id="rId18" Type="http://schemas.openxmlformats.org/officeDocument/2006/relationships/hyperlink" Target="https://fr.wikipedia.org/wiki/Finance" TargetMode="External"/><Relationship Id="rId26" Type="http://schemas.openxmlformats.org/officeDocument/2006/relationships/hyperlink" Target="https://fr.wikipedia.org/wiki/Le_F%C3%A9d%C3%A9raliste" TargetMode="External"/><Relationship Id="rId3" Type="http://schemas.openxmlformats.org/officeDocument/2006/relationships/hyperlink" Target="https://fr.wikipedia.org/wiki/11_janvier" TargetMode="External"/><Relationship Id="rId21" Type="http://schemas.openxmlformats.org/officeDocument/2006/relationships/hyperlink" Target="https://fr.wikipedia.org/wiki/Militaire" TargetMode="External"/><Relationship Id="rId7" Type="http://schemas.openxmlformats.org/officeDocument/2006/relationships/hyperlink" Target="https://fr.wikipedia.org/wiki/Ni%C3%A9v%C3%A8s" TargetMode="External"/><Relationship Id="rId12" Type="http://schemas.openxmlformats.org/officeDocument/2006/relationships/hyperlink" Target="https://fr.wikipedia.org/wiki/New_York" TargetMode="External"/><Relationship Id="rId17" Type="http://schemas.openxmlformats.org/officeDocument/2006/relationships/hyperlink" Target="https://fr.wikipedia.org/wiki/Personnalit%C3%A9_politique" TargetMode="External"/><Relationship Id="rId25" Type="http://schemas.openxmlformats.org/officeDocument/2006/relationships/hyperlink" Target="https://fr.wikipedia.org/wiki/1787" TargetMode="External"/><Relationship Id="rId33" Type="http://schemas.openxmlformats.org/officeDocument/2006/relationships/hyperlink" Target="https://fr.wikipedia.org/wiki/F%C3%A9d%C3%A9ralisme" TargetMode="External"/><Relationship Id="rId2" Type="http://schemas.openxmlformats.org/officeDocument/2006/relationships/slide" Target="../slides/slide8.xml"/><Relationship Id="rId16" Type="http://schemas.openxmlformats.org/officeDocument/2006/relationships/hyperlink" Target="https://fr.wikipedia.org/wiki/Aaron_Burr" TargetMode="External"/><Relationship Id="rId20" Type="http://schemas.openxmlformats.org/officeDocument/2006/relationships/hyperlink" Target="https://fr.wikipedia.org/wiki/Officier" TargetMode="External"/><Relationship Id="rId29" Type="http://schemas.openxmlformats.org/officeDocument/2006/relationships/hyperlink" Target="https://fr.wikipedia.org/wiki/James_Madison" TargetMode="External"/><Relationship Id="rId1" Type="http://schemas.openxmlformats.org/officeDocument/2006/relationships/notesMaster" Target="../notesMasters/notesMaster1.xml"/><Relationship Id="rId6" Type="http://schemas.openxmlformats.org/officeDocument/2006/relationships/hyperlink" Target="https://fr.wikipedia.org/wiki/Charlestown_(Ni%C3%A9v%C3%A8s)" TargetMode="External"/><Relationship Id="rId11" Type="http://schemas.openxmlformats.org/officeDocument/2006/relationships/hyperlink" Target="https://fr.wikipedia.org/wiki/Greenwich_Village" TargetMode="External"/><Relationship Id="rId24" Type="http://schemas.openxmlformats.org/officeDocument/2006/relationships/hyperlink" Target="https://fr.wikipedia.org/wiki/Convention_de_Philadelphie" TargetMode="External"/><Relationship Id="rId32" Type="http://schemas.openxmlformats.org/officeDocument/2006/relationships/hyperlink" Target="https://fr.wikipedia.org/wiki/Montesquieu" TargetMode="External"/><Relationship Id="rId5" Type="http://schemas.openxmlformats.org/officeDocument/2006/relationships/hyperlink" Target="https://fr.wikipedia.org/wiki/Alexander_Hamilton#cite_note-1" TargetMode="External"/><Relationship Id="rId15" Type="http://schemas.openxmlformats.org/officeDocument/2006/relationships/hyperlink" Target="https://fr.wikipedia.org/wiki/Colonel_(%C3%89tats-Unis)" TargetMode="External"/><Relationship Id="rId23" Type="http://schemas.openxmlformats.org/officeDocument/2006/relationships/hyperlink" Target="https://fr.wikipedia.org/wiki/Parti_f%C3%A9d%C3%A9raliste_(%C3%89tats-Unis)" TargetMode="External"/><Relationship Id="rId28" Type="http://schemas.openxmlformats.org/officeDocument/2006/relationships/hyperlink" Target="https://fr.wikipedia.org/wiki/John_Jay" TargetMode="External"/><Relationship Id="rId10" Type="http://schemas.openxmlformats.org/officeDocument/2006/relationships/hyperlink" Target="https://fr.wikipedia.org/wiki/1804" TargetMode="External"/><Relationship Id="rId19" Type="http://schemas.openxmlformats.org/officeDocument/2006/relationships/hyperlink" Target="https://fr.wikipedia.org/wiki/Intellectuel" TargetMode="External"/><Relationship Id="rId31" Type="http://schemas.openxmlformats.org/officeDocument/2006/relationships/hyperlink" Target="https://fr.wikipedia.org/wiki/Thomas_Hobbes" TargetMode="External"/><Relationship Id="rId4" Type="http://schemas.openxmlformats.org/officeDocument/2006/relationships/hyperlink" Target="https://fr.wikipedia.org/wiki/1757" TargetMode="External"/><Relationship Id="rId9" Type="http://schemas.openxmlformats.org/officeDocument/2006/relationships/hyperlink" Target="https://fr.wikipedia.org/wiki/Juillet_1804" TargetMode="External"/><Relationship Id="rId14" Type="http://schemas.openxmlformats.org/officeDocument/2006/relationships/hyperlink" Target="https://fr.wikipedia.org/wiki/Duel_Hamilton-Burr" TargetMode="External"/><Relationship Id="rId22" Type="http://schemas.openxmlformats.org/officeDocument/2006/relationships/hyperlink" Target="https://fr.wikipedia.org/wiki/%C3%89tats-Unis" TargetMode="External"/><Relationship Id="rId27" Type="http://schemas.openxmlformats.org/officeDocument/2006/relationships/hyperlink" Target="https://fr.wikipedia.org/wiki/R%C3%A9publicanisme" TargetMode="External"/><Relationship Id="rId30" Type="http://schemas.openxmlformats.org/officeDocument/2006/relationships/hyperlink" Target="https://fr.wikipedia.org/wiki/%C3%89lection_pr%C3%A9sidentielle_am%C3%A9ricaine_de_1800" TargetMode="Externa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4A4C8E2E-F4A4-4AB5-A22F-A91E5E788DC4}" type="slidenum">
              <a:rPr lang="fr-FR" smtClean="0"/>
              <a:t>1</a:t>
            </a:fld>
            <a:endParaRPr lang="fr-FR"/>
          </a:p>
        </p:txBody>
      </p:sp>
    </p:spTree>
    <p:extLst>
      <p:ext uri="{BB962C8B-B14F-4D97-AF65-F5344CB8AC3E}">
        <p14:creationId xmlns:p14="http://schemas.microsoft.com/office/powerpoint/2010/main" val="21788175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1" dirty="0">
                <a:effectLst/>
                <a:latin typeface="Times New Roman" panose="02020603050405020304" pitchFamily="18" charset="0"/>
              </a:rPr>
              <a:t>Commentaire critique </a:t>
            </a:r>
          </a:p>
          <a:p>
            <a:r>
              <a:rPr lang="fr-FR" dirty="0">
                <a:effectLst/>
                <a:latin typeface="Times New Roman" panose="02020603050405020304" pitchFamily="18" charset="0"/>
              </a:rPr>
              <a:t>Issu d’une version remaniée de la communication donnée à un Colloque international sur Hobbes à Naples (25-27 mai 1988). URL : https://univ-droit.fr/docs/recherche/rhfd/pdf/08-1989/08-1989_p269-293.pdf . Ceci témoigne de l’influence anglosaxonne de Hobbes jusqu’au sein du parti des Jacobins et les révolutionnaires montagnards de la République de l’an II et la Convention.</a:t>
            </a:r>
          </a:p>
          <a:p>
            <a:endParaRPr lang="fr-FR" dirty="0">
              <a:effectLst/>
              <a:latin typeface="Times New Roman" panose="02020603050405020304" pitchFamily="18" charset="0"/>
            </a:endParaRPr>
          </a:p>
          <a:p>
            <a:r>
              <a:rPr lang="fr-FR" dirty="0">
                <a:effectLst/>
                <a:latin typeface="Times New Roman" panose="02020603050405020304" pitchFamily="18" charset="0"/>
              </a:rPr>
              <a:t>« En juin 1793</a:t>
            </a:r>
            <a:br>
              <a:rPr lang="fr-FR" dirty="0"/>
            </a:br>
            <a:r>
              <a:rPr lang="fr-FR" dirty="0">
                <a:effectLst/>
                <a:latin typeface="Times New Roman" panose="02020603050405020304" pitchFamily="18" charset="0"/>
              </a:rPr>
              <a:t>(c'est-à-dire au moment de la monopolisation jacobine du pouvoir)</a:t>
            </a:r>
            <a:br>
              <a:rPr lang="fr-FR" dirty="0"/>
            </a:br>
            <a:r>
              <a:rPr lang="fr-FR" dirty="0">
                <a:effectLst/>
                <a:latin typeface="Times New Roman" panose="02020603050405020304" pitchFamily="18" charset="0"/>
              </a:rPr>
              <a:t>un membre des Jacobins, Charles Lambert, explique qu'il importe</a:t>
            </a:r>
            <a:br>
              <a:rPr lang="fr-FR" dirty="0"/>
            </a:br>
            <a:r>
              <a:rPr lang="fr-FR" dirty="0">
                <a:effectLst/>
                <a:latin typeface="Times New Roman" panose="02020603050405020304" pitchFamily="18" charset="0"/>
              </a:rPr>
              <a:t>de redéfinir « la seule acception du mot peuple » :</a:t>
            </a:r>
            <a:br>
              <a:rPr lang="fr-FR" dirty="0"/>
            </a:br>
            <a:r>
              <a:rPr lang="fr-FR" dirty="0">
                <a:effectLst/>
                <a:latin typeface="Times New Roman" panose="02020603050405020304" pitchFamily="18" charset="0"/>
              </a:rPr>
              <a:t>«Combien nos ennemis intérieurs, nos hypocrites du </a:t>
            </a:r>
            <a:r>
              <a:rPr lang="fr-FR" dirty="0" err="1">
                <a:effectLst/>
                <a:latin typeface="Times New Roman" panose="02020603050405020304" pitchFamily="18" charset="0"/>
              </a:rPr>
              <a:t>patrio</a:t>
            </a:r>
            <a:r>
              <a:rPr lang="fr-FR" dirty="0">
                <a:effectLst/>
                <a:latin typeface="Times New Roman" panose="02020603050405020304" pitchFamily="18" charset="0"/>
              </a:rPr>
              <a:t>-</a:t>
            </a:r>
            <a:br>
              <a:rPr lang="fr-FR" dirty="0"/>
            </a:br>
            <a:r>
              <a:rPr lang="fr-FR" dirty="0" err="1">
                <a:effectLst/>
                <a:latin typeface="Times New Roman" panose="02020603050405020304" pitchFamily="18" charset="0"/>
              </a:rPr>
              <a:t>tisme</a:t>
            </a:r>
            <a:r>
              <a:rPr lang="fr-FR" dirty="0">
                <a:effectLst/>
                <a:latin typeface="Times New Roman" panose="02020603050405020304" pitchFamily="18" charset="0"/>
              </a:rPr>
              <a:t>, ne pourraient-ils pas tirer avantage de ce droit sacré d'</a:t>
            </a:r>
            <a:r>
              <a:rPr lang="fr-FR" dirty="0" err="1">
                <a:effectLst/>
                <a:latin typeface="Times New Roman" panose="02020603050405020304" pitchFamily="18" charset="0"/>
              </a:rPr>
              <a:t>insur</a:t>
            </a:r>
            <a:r>
              <a:rPr lang="fr-FR" dirty="0">
                <a:effectLst/>
                <a:latin typeface="Times New Roman" panose="02020603050405020304" pitchFamily="18" charset="0"/>
              </a:rPr>
              <a:t>-</a:t>
            </a:r>
            <a:br>
              <a:rPr lang="fr-FR" dirty="0"/>
            </a:br>
            <a:r>
              <a:rPr lang="fr-FR" dirty="0">
                <a:effectLst/>
                <a:latin typeface="Times New Roman" panose="02020603050405020304" pitchFamily="18" charset="0"/>
              </a:rPr>
              <a:t>rection, si on les laissait maîtres d'en étendre l'exercice au-delà</a:t>
            </a:r>
            <a:br>
              <a:rPr lang="fr-FR" dirty="0"/>
            </a:br>
            <a:r>
              <a:rPr lang="fr-FR" dirty="0">
                <a:effectLst/>
                <a:latin typeface="Times New Roman" panose="02020603050405020304" pitchFamily="18" charset="0"/>
              </a:rPr>
              <a:t>de son véritable objet, si on ne déterminait pas la véritable, la seule</a:t>
            </a:r>
            <a:br>
              <a:rPr lang="fr-FR" dirty="0"/>
            </a:br>
            <a:r>
              <a:rPr lang="fr-FR" dirty="0">
                <a:effectLst/>
                <a:latin typeface="Times New Roman" panose="02020603050405020304" pitchFamily="18" charset="0"/>
              </a:rPr>
              <a:t>acception du mot peuple; si des sections de l'empire, des cités, des</a:t>
            </a:r>
            <a:br>
              <a:rPr lang="fr-FR" dirty="0"/>
            </a:br>
            <a:r>
              <a:rPr lang="fr-FR" dirty="0">
                <a:effectLst/>
                <a:latin typeface="Times New Roman" panose="02020603050405020304" pitchFamily="18" charset="0"/>
              </a:rPr>
              <a:t>corporations quelconques ( ...), pouvaient se croire le peuple, se dire</a:t>
            </a:r>
            <a:br>
              <a:rPr lang="fr-FR" dirty="0"/>
            </a:br>
            <a:r>
              <a:rPr lang="fr-FR" dirty="0">
                <a:effectLst/>
                <a:latin typeface="Times New Roman" panose="02020603050405020304" pitchFamily="18" charset="0"/>
              </a:rPr>
              <a:t>le peuple, et à ce titre, exercer des actes de souveraineté».</a:t>
            </a:r>
            <a:br>
              <a:rPr lang="fr-FR" dirty="0"/>
            </a:br>
            <a:r>
              <a:rPr lang="fr-FR" dirty="0">
                <a:effectLst/>
                <a:latin typeface="Times New Roman" panose="02020603050405020304" pitchFamily="18" charset="0"/>
              </a:rPr>
              <a:t>C. Lambert critique également ceux qui (ce sont les mêmes),</a:t>
            </a:r>
            <a:br>
              <a:rPr lang="fr-FR" dirty="0"/>
            </a:br>
            <a:r>
              <a:rPr lang="fr-FR" dirty="0">
                <a:effectLst/>
                <a:latin typeface="Times New Roman" panose="02020603050405020304" pitchFamily="18" charset="0"/>
              </a:rPr>
              <a:t>confondant le peuple avec la population dispersée sur le territoire,</a:t>
            </a:r>
            <a:br>
              <a:rPr lang="fr-FR" dirty="0"/>
            </a:br>
            <a:r>
              <a:rPr lang="fr-FR" dirty="0">
                <a:effectLst/>
                <a:latin typeface="Times New Roman" panose="02020603050405020304" pitchFamily="18" charset="0"/>
              </a:rPr>
              <a:t>assimilent de ce fait le corps politique, que seule la Convention</a:t>
            </a:r>
            <a:br>
              <a:rPr lang="fr-FR" dirty="0"/>
            </a:br>
            <a:r>
              <a:rPr lang="fr-FR" dirty="0">
                <a:effectLst/>
                <a:latin typeface="Times New Roman" panose="02020603050405020304" pitchFamily="18" charset="0"/>
              </a:rPr>
              <a:t>incarne, avec les habitants ; ils brisent l'unité du corps politique,</a:t>
            </a:r>
            <a:br>
              <a:rPr lang="fr-FR" dirty="0"/>
            </a:br>
            <a:r>
              <a:rPr lang="fr-FR" dirty="0">
                <a:effectLst/>
                <a:latin typeface="Times New Roman" panose="02020603050405020304" pitchFamily="18" charset="0"/>
              </a:rPr>
              <a:t>afin de combattre le pouvoir de l'Assemblée au nom de prétendus</a:t>
            </a:r>
            <a:br>
              <a:rPr lang="fr-FR" dirty="0"/>
            </a:br>
            <a:r>
              <a:rPr lang="fr-FR" dirty="0">
                <a:effectLst/>
                <a:latin typeface="Times New Roman" panose="02020603050405020304" pitchFamily="18" charset="0"/>
              </a:rPr>
              <a:t>appels au peuple ».</a:t>
            </a:r>
            <a:endParaRPr lang="fr-FR" dirty="0"/>
          </a:p>
        </p:txBody>
      </p:sp>
      <p:sp>
        <p:nvSpPr>
          <p:cNvPr id="4" name="Espace réservé du numéro de diapositive 3"/>
          <p:cNvSpPr>
            <a:spLocks noGrp="1"/>
          </p:cNvSpPr>
          <p:nvPr>
            <p:ph type="sldNum" sz="quarter" idx="5"/>
          </p:nvPr>
        </p:nvSpPr>
        <p:spPr/>
        <p:txBody>
          <a:bodyPr/>
          <a:lstStyle/>
          <a:p>
            <a:fld id="{4A4C8E2E-F4A4-4AB5-A22F-A91E5E788DC4}" type="slidenum">
              <a:rPr lang="fr-FR" smtClean="0"/>
              <a:t>10</a:t>
            </a:fld>
            <a:endParaRPr lang="fr-FR"/>
          </a:p>
        </p:txBody>
      </p:sp>
    </p:spTree>
    <p:extLst>
      <p:ext uri="{BB962C8B-B14F-4D97-AF65-F5344CB8AC3E}">
        <p14:creationId xmlns:p14="http://schemas.microsoft.com/office/powerpoint/2010/main" val="14683322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BE" b="1" dirty="0"/>
              <a:t>Source. </a:t>
            </a:r>
          </a:p>
          <a:p>
            <a:endParaRPr lang="fr-BE" dirty="0"/>
          </a:p>
          <a:p>
            <a:r>
              <a:rPr lang="en-US" dirty="0"/>
              <a:t>The Contrast, for Things as They Are. Old England New France. James </a:t>
            </a:r>
            <a:r>
              <a:rPr lang="en-US" dirty="0" err="1"/>
              <a:t>Gillray</a:t>
            </a:r>
            <a:r>
              <a:rPr lang="en-US" dirty="0"/>
              <a:t>, Hannah Humphrey, publ.</a:t>
            </a:r>
          </a:p>
          <a:p>
            <a:r>
              <a:rPr lang="fr-BE" dirty="0"/>
              <a:t>James </a:t>
            </a:r>
            <a:r>
              <a:rPr lang="fr-BE" dirty="0" err="1"/>
              <a:t>Gillray</a:t>
            </a:r>
            <a:r>
              <a:rPr lang="fr-BE" dirty="0"/>
              <a:t>, « </a:t>
            </a:r>
            <a:r>
              <a:rPr lang="fr-BE" i="1" dirty="0"/>
              <a:t>Old </a:t>
            </a:r>
            <a:r>
              <a:rPr lang="fr-BE" i="1" dirty="0" err="1"/>
              <a:t>England</a:t>
            </a:r>
            <a:r>
              <a:rPr lang="fr-BE" i="1" dirty="0"/>
              <a:t> – New-France », </a:t>
            </a:r>
            <a:r>
              <a:rPr lang="fr-BE" i="0" dirty="0"/>
              <a:t>Oxford, 1796.</a:t>
            </a:r>
          </a:p>
          <a:p>
            <a:r>
              <a:rPr lang="fr-BE" dirty="0"/>
              <a:t>Rassemblées dans l’ouvrage Pascal Dupuy, « </a:t>
            </a:r>
            <a:r>
              <a:rPr lang="fr-BE" i="1" dirty="0"/>
              <a:t>Caricatures anglaises. Face à la Révolution et l’Empire. », </a:t>
            </a:r>
            <a:r>
              <a:rPr lang="fr-BE" i="0" dirty="0"/>
              <a:t>2008.</a:t>
            </a:r>
          </a:p>
          <a:p>
            <a:r>
              <a:rPr lang="fr-BE" i="0" dirty="0"/>
              <a:t>Vulgarisation par Cyril Guinet, </a:t>
            </a:r>
            <a:r>
              <a:rPr lang="fr-BE" i="1" dirty="0"/>
              <a:t>La propagande à coups de crayon,</a:t>
            </a:r>
            <a:r>
              <a:rPr lang="fr-BE" i="0" dirty="0"/>
              <a:t> dans la revue </a:t>
            </a:r>
            <a:r>
              <a:rPr lang="fr-BE" i="1" dirty="0"/>
              <a:t>Géohistoire</a:t>
            </a:r>
            <a:r>
              <a:rPr lang="fr-BE" i="0" dirty="0"/>
              <a:t>, novembre-décembre 2012.</a:t>
            </a:r>
          </a:p>
          <a:p>
            <a:endParaRPr lang="fr-BE" dirty="0"/>
          </a:p>
          <a:p>
            <a:r>
              <a:rPr lang="fr-BE" b="1" dirty="0"/>
              <a:t>Critique.</a:t>
            </a:r>
          </a:p>
          <a:p>
            <a:endParaRPr lang="fr-BE" b="1" dirty="0"/>
          </a:p>
          <a:p>
            <a:r>
              <a:rPr lang="fr-BE" b="1" dirty="0"/>
              <a:t>James </a:t>
            </a:r>
            <a:r>
              <a:rPr lang="fr-BE" b="1" dirty="0" err="1"/>
              <a:t>Gillray</a:t>
            </a:r>
            <a:r>
              <a:rPr lang="fr-BE" dirty="0"/>
              <a:t>, parfois orthographié </a:t>
            </a:r>
            <a:r>
              <a:rPr lang="fr-BE" b="1" dirty="0" err="1"/>
              <a:t>Gilray</a:t>
            </a:r>
            <a:r>
              <a:rPr lang="fr-BE" dirty="0"/>
              <a:t>, né le </a:t>
            </a:r>
            <a:r>
              <a:rPr lang="fr-BE" dirty="0">
                <a:hlinkClick r:id="rId3" tooltip="13 août"/>
              </a:rPr>
              <a:t>13 août</a:t>
            </a:r>
            <a:r>
              <a:rPr lang="fr-BE" dirty="0"/>
              <a:t> </a:t>
            </a:r>
            <a:r>
              <a:rPr lang="fr-BE" dirty="0">
                <a:hlinkClick r:id="rId4" tooltip="1756 en arts plastiques"/>
              </a:rPr>
              <a:t>1756</a:t>
            </a:r>
            <a:r>
              <a:rPr lang="fr-BE" dirty="0"/>
              <a:t> et mort le </a:t>
            </a:r>
            <a:r>
              <a:rPr lang="fr-BE" dirty="0">
                <a:hlinkClick r:id="rId5" tooltip="1er juin"/>
              </a:rPr>
              <a:t>1</a:t>
            </a:r>
            <a:r>
              <a:rPr lang="fr-BE" baseline="30000" dirty="0">
                <a:hlinkClick r:id="rId5" tooltip="1er juin"/>
              </a:rPr>
              <a:t>er</a:t>
            </a:r>
            <a:r>
              <a:rPr lang="fr-BE" dirty="0"/>
              <a:t> </a:t>
            </a:r>
            <a:r>
              <a:rPr lang="fr-BE" dirty="0">
                <a:hlinkClick r:id="rId6" tooltip="Juin 1815"/>
              </a:rPr>
              <a:t>juin</a:t>
            </a:r>
            <a:r>
              <a:rPr lang="fr-BE" dirty="0"/>
              <a:t> </a:t>
            </a:r>
            <a:r>
              <a:rPr lang="fr-BE" dirty="0">
                <a:hlinkClick r:id="rId7" tooltip="1815 en arts plastiques"/>
              </a:rPr>
              <a:t>1815</a:t>
            </a:r>
            <a:r>
              <a:rPr lang="fr-BE" dirty="0"/>
              <a:t>, est un </a:t>
            </a:r>
            <a:r>
              <a:rPr lang="fr-BE" dirty="0">
                <a:hlinkClick r:id="rId8" tooltip="Caricature"/>
              </a:rPr>
              <a:t>caricaturiste</a:t>
            </a:r>
            <a:r>
              <a:rPr lang="fr-BE" dirty="0"/>
              <a:t> et </a:t>
            </a:r>
            <a:r>
              <a:rPr lang="fr-BE" dirty="0">
                <a:hlinkClick r:id="rId9" tooltip="Gravure"/>
              </a:rPr>
              <a:t>graveur</a:t>
            </a:r>
            <a:r>
              <a:rPr lang="fr-BE" dirty="0"/>
              <a:t> </a:t>
            </a:r>
            <a:r>
              <a:rPr lang="fr-BE" dirty="0">
                <a:hlinkClick r:id="rId10" tooltip="Royaume-Uni"/>
              </a:rPr>
              <a:t>britannique</a:t>
            </a:r>
            <a:r>
              <a:rPr lang="fr-BE" dirty="0"/>
              <a:t> célèbre pour ses </a:t>
            </a:r>
            <a:r>
              <a:rPr lang="fr-BE" dirty="0">
                <a:hlinkClick r:id="rId11" tooltip="Dessin humoristique"/>
              </a:rPr>
              <a:t>dessins satiriques</a:t>
            </a:r>
            <a:r>
              <a:rPr lang="fr-BE" dirty="0"/>
              <a:t> à caractère politique et social, réalisés sous forme d’</a:t>
            </a:r>
            <a:r>
              <a:rPr lang="fr-BE" dirty="0">
                <a:hlinkClick r:id="rId12" tooltip="Eau-forte"/>
              </a:rPr>
              <a:t>eaux-fortes</a:t>
            </a:r>
            <a:r>
              <a:rPr lang="fr-BE" dirty="0"/>
              <a:t> et publiés pour la plupart entre 1792 et 1810.  (Wikipédia).</a:t>
            </a:r>
          </a:p>
          <a:p>
            <a:r>
              <a:rPr lang="fr-BE" dirty="0"/>
              <a:t>Très populaires, les images circulent beaucoup dans la deuxième partie du 18</a:t>
            </a:r>
            <a:r>
              <a:rPr lang="fr-BE" baseline="30000" dirty="0"/>
              <a:t>ième</a:t>
            </a:r>
            <a:r>
              <a:rPr lang="fr-BE" dirty="0"/>
              <a:t> siècle. Très populaires, les images circulent beaucoup dans la deuxième partie du 18</a:t>
            </a:r>
            <a:r>
              <a:rPr lang="fr-BE" baseline="30000" dirty="0"/>
              <a:t>ième</a:t>
            </a:r>
            <a:r>
              <a:rPr lang="fr-BE" dirty="0"/>
              <a:t> siècle : grâce à l’affaiblissement puis la fin de la censure, les techniques modernes d’imprimerie et la politisation des artistes. Chaque nouveau dessin donnait lieu à un attroupement devant la boutique londonienne de Miss Hannah Humphrey, son éditrice et sa compagne. </a:t>
            </a:r>
          </a:p>
          <a:p>
            <a:endParaRPr lang="fr-BE" dirty="0"/>
          </a:p>
          <a:p>
            <a:r>
              <a:rPr lang="fr-BE" dirty="0"/>
              <a:t>Beaucoup de ces caricatures étaient en fait des œuvres de commande par les autorités britanniques qui les cadraient fort. Le but était de dénigrer la révolution afin d’empêcher la subversion du peuple anglais. Effrayer est une recette qui fonctionne. En France, sous la Terreur, la censure fut rétablie au terme d’une réduction de la liberté d’expression.</a:t>
            </a:r>
          </a:p>
          <a:p>
            <a:endParaRPr lang="fr-BE" dirty="0"/>
          </a:p>
        </p:txBody>
      </p:sp>
      <p:sp>
        <p:nvSpPr>
          <p:cNvPr id="4" name="Espace réservé du numéro de diapositive 3"/>
          <p:cNvSpPr>
            <a:spLocks noGrp="1"/>
          </p:cNvSpPr>
          <p:nvPr>
            <p:ph type="sldNum" sz="quarter" idx="5"/>
          </p:nvPr>
        </p:nvSpPr>
        <p:spPr/>
        <p:txBody>
          <a:bodyPr/>
          <a:lstStyle/>
          <a:p>
            <a:fld id="{4A4C8E2E-F4A4-4AB5-A22F-A91E5E788DC4}" type="slidenum">
              <a:rPr lang="fr-FR" smtClean="0"/>
              <a:t>11</a:t>
            </a:fld>
            <a:endParaRPr lang="fr-FR"/>
          </a:p>
        </p:txBody>
      </p:sp>
    </p:spTree>
    <p:extLst>
      <p:ext uri="{BB962C8B-B14F-4D97-AF65-F5344CB8AC3E}">
        <p14:creationId xmlns:p14="http://schemas.microsoft.com/office/powerpoint/2010/main" val="37859646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Verdana, Arial, Helvetica, sans-serif"/>
              </a:rPr>
              <a:t>Sources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Verdana, Arial, Helvetica, sans-serif"/>
              </a:rPr>
              <a:t>*Thomas Paine cite par Regina Ann Markell </a:t>
            </a:r>
            <a:r>
              <a:rPr lang="en-US" dirty="0" err="1">
                <a:latin typeface="Verdana, Arial, Helvetica, sans-serif"/>
              </a:rPr>
              <a:t>Morantz</a:t>
            </a:r>
            <a:r>
              <a:rPr lang="en-US" dirty="0">
                <a:latin typeface="Verdana, Arial, Helvetica, sans-serif"/>
              </a:rPr>
              <a:t>, « “Democracy” and “Republic” in American Ideology (1787-1840) », </a:t>
            </a:r>
            <a:r>
              <a:rPr lang="en-US" dirty="0" err="1">
                <a:latin typeface="Verdana, Arial, Helvetica, sans-serif"/>
              </a:rPr>
              <a:t>Thèse</a:t>
            </a:r>
            <a:r>
              <a:rPr lang="en-US" dirty="0">
                <a:latin typeface="Verdana, Arial, Helvetica, sans-serif"/>
              </a:rPr>
              <a:t> de </a:t>
            </a:r>
            <a:r>
              <a:rPr lang="en-US" dirty="0" err="1">
                <a:latin typeface="Verdana, Arial, Helvetica, sans-serif"/>
              </a:rPr>
              <a:t>doctorat</a:t>
            </a:r>
            <a:r>
              <a:rPr lang="en-US" dirty="0">
                <a:latin typeface="Verdana, Arial, Helvetica, sans-serif"/>
              </a:rPr>
              <a:t> non </a:t>
            </a:r>
            <a:r>
              <a:rPr lang="en-US" dirty="0" err="1">
                <a:latin typeface="Verdana, Arial, Helvetica, sans-serif"/>
              </a:rPr>
              <a:t>publiée</a:t>
            </a:r>
            <a:r>
              <a:rPr lang="en-US" dirty="0">
                <a:latin typeface="Verdana, Arial, Helvetica, sans-serif"/>
              </a:rPr>
              <a:t>, Columbia University, 1971, p; 89.</a:t>
            </a:r>
          </a:p>
          <a:p>
            <a:pPr marL="0" marR="0" lvl="0" indent="0" algn="l" defTabSz="914400" rtl="0" eaLnBrk="1" fontAlgn="auto" latinLnBrk="0" hangingPunct="1">
              <a:lnSpc>
                <a:spcPct val="100000"/>
              </a:lnSpc>
              <a:spcBef>
                <a:spcPts val="0"/>
              </a:spcBef>
              <a:spcAft>
                <a:spcPts val="0"/>
              </a:spcAft>
              <a:buClrTx/>
              <a:buSzTx/>
              <a:buFontTx/>
              <a:buNone/>
              <a:tabLst/>
              <a:defRPr/>
            </a:pPr>
            <a:r>
              <a:rPr lang="fr-BE" sz="1200" i="0" kern="1200" dirty="0">
                <a:solidFill>
                  <a:schemeClr val="tx1"/>
                </a:solidFill>
                <a:latin typeface="+mn-lt"/>
                <a:ea typeface="+mn-ea"/>
                <a:cs typeface="+mn-cs"/>
              </a:rPr>
              <a:t>*Benjamin Franklin,</a:t>
            </a:r>
            <a:r>
              <a:rPr lang="fr-BE" sz="1200" i="1" kern="1200" dirty="0">
                <a:solidFill>
                  <a:schemeClr val="tx1"/>
                </a:solidFill>
                <a:latin typeface="+mn-lt"/>
                <a:ea typeface="+mn-ea"/>
                <a:cs typeface="+mn-cs"/>
              </a:rPr>
              <a:t> On the </a:t>
            </a:r>
            <a:r>
              <a:rPr lang="fr-BE" sz="1200" i="1" kern="1200" dirty="0" err="1">
                <a:solidFill>
                  <a:schemeClr val="tx1"/>
                </a:solidFill>
                <a:latin typeface="+mn-lt"/>
                <a:ea typeface="+mn-ea"/>
                <a:cs typeface="+mn-cs"/>
              </a:rPr>
              <a:t>Legislative</a:t>
            </a:r>
            <a:r>
              <a:rPr lang="fr-BE" sz="1200" i="1" kern="1200" dirty="0">
                <a:solidFill>
                  <a:schemeClr val="tx1"/>
                </a:solidFill>
                <a:latin typeface="+mn-lt"/>
                <a:ea typeface="+mn-ea"/>
                <a:cs typeface="+mn-cs"/>
              </a:rPr>
              <a:t> Branch </a:t>
            </a:r>
            <a:r>
              <a:rPr lang="fr-BE" sz="1200" kern="1200" dirty="0">
                <a:solidFill>
                  <a:schemeClr val="tx1"/>
                </a:solidFill>
                <a:latin typeface="+mn-lt"/>
                <a:ea typeface="+mn-ea"/>
                <a:cs typeface="+mn-cs"/>
              </a:rPr>
              <a:t>(1789), cité par </a:t>
            </a:r>
            <a:r>
              <a:rPr lang="fr-BE" sz="1200" kern="1200" dirty="0" err="1">
                <a:solidFill>
                  <a:schemeClr val="tx1"/>
                </a:solidFill>
                <a:latin typeface="+mn-lt"/>
                <a:ea typeface="+mn-ea"/>
                <a:cs typeface="+mn-cs"/>
              </a:rPr>
              <a:t>Bertlinde</a:t>
            </a:r>
            <a:r>
              <a:rPr lang="fr-BE" sz="1200" kern="1200" dirty="0">
                <a:solidFill>
                  <a:schemeClr val="tx1"/>
                </a:solidFill>
                <a:latin typeface="+mn-lt"/>
                <a:ea typeface="+mn-ea"/>
                <a:cs typeface="+mn-cs"/>
              </a:rPr>
              <a:t> Laniel, </a:t>
            </a:r>
            <a:r>
              <a:rPr lang="fr-BE" sz="1200" i="1" kern="1200" dirty="0">
                <a:solidFill>
                  <a:schemeClr val="tx1"/>
                </a:solidFill>
                <a:latin typeface="+mn-lt"/>
                <a:ea typeface="+mn-ea"/>
                <a:cs typeface="+mn-cs"/>
              </a:rPr>
              <a:t>op. </a:t>
            </a:r>
            <a:r>
              <a:rPr lang="fr-BE" sz="1200" i="1" kern="1200" dirty="0" err="1">
                <a:solidFill>
                  <a:schemeClr val="tx1"/>
                </a:solidFill>
                <a:latin typeface="+mn-lt"/>
                <a:ea typeface="+mn-ea"/>
                <a:cs typeface="+mn-cs"/>
              </a:rPr>
              <a:t>cit</a:t>
            </a:r>
            <a:r>
              <a:rPr lang="fr-BE" sz="1200" i="1" kern="1200" dirty="0">
                <a:solidFill>
                  <a:schemeClr val="tx1"/>
                </a:solidFill>
                <a:latin typeface="+mn-lt"/>
                <a:ea typeface="+mn-ea"/>
                <a:cs typeface="+mn-cs"/>
              </a:rPr>
              <a:t>.</a:t>
            </a:r>
            <a:r>
              <a:rPr lang="fr-BE" sz="1200" kern="1200" dirty="0">
                <a:solidFill>
                  <a:schemeClr val="tx1"/>
                </a:solidFill>
                <a:latin typeface="+mn-lt"/>
                <a:ea typeface="+mn-ea"/>
                <a:cs typeface="+mn-cs"/>
              </a:rPr>
              <a:t>, p. 129-130.</a:t>
            </a:r>
          </a:p>
          <a:p>
            <a:pPr marL="0" marR="0" lvl="0" indent="0" algn="l" defTabSz="914400" rtl="0" eaLnBrk="1" fontAlgn="auto" latinLnBrk="0" hangingPunct="1">
              <a:lnSpc>
                <a:spcPct val="100000"/>
              </a:lnSpc>
              <a:spcBef>
                <a:spcPts val="0"/>
              </a:spcBef>
              <a:spcAft>
                <a:spcPts val="0"/>
              </a:spcAft>
              <a:buClrTx/>
              <a:buSzTx/>
              <a:buFontTx/>
              <a:buNone/>
              <a:tabLst/>
              <a:defRPr/>
            </a:pPr>
            <a:r>
              <a:rPr lang="fr-BE" sz="1200" kern="1200" dirty="0">
                <a:solidFill>
                  <a:schemeClr val="tx1"/>
                </a:solidFill>
                <a:latin typeface="+mn-lt"/>
                <a:ea typeface="+mn-ea"/>
                <a:cs typeface="+mn-cs"/>
              </a:rPr>
              <a:t>*</a:t>
            </a:r>
            <a:r>
              <a:rPr lang="en-US" dirty="0"/>
              <a:t>An Address to the Public; From the Pennsylvania Society for Promoting the Abolition of Slavery (1789). Signed by Benjamin Franklin. </a:t>
            </a:r>
            <a:endParaRPr lang="fr-BE" dirty="0"/>
          </a:p>
          <a:p>
            <a:endParaRPr lang="fr-BE"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Sources </a:t>
            </a:r>
            <a:r>
              <a:rPr lang="en-US" sz="1200" b="0" i="0" u="none" strike="noStrike" kern="1200" dirty="0" err="1">
                <a:solidFill>
                  <a:schemeClr val="tx1"/>
                </a:solidFill>
                <a:effectLst/>
                <a:latin typeface="+mn-lt"/>
                <a:ea typeface="+mn-ea"/>
                <a:cs typeface="+mn-cs"/>
              </a:rPr>
              <a:t>citées</a:t>
            </a:r>
            <a:r>
              <a:rPr lang="en-US" sz="1200" b="0" i="0" u="none" strike="noStrike" kern="1200" dirty="0">
                <a:solidFill>
                  <a:schemeClr val="tx1"/>
                </a:solidFill>
                <a:effectLst/>
                <a:latin typeface="+mn-lt"/>
                <a:ea typeface="+mn-ea"/>
                <a:cs typeface="+mn-cs"/>
              </a:rPr>
              <a:t> par </a:t>
            </a:r>
            <a:r>
              <a:rPr lang="fr-BE" sz="1200" b="0" i="0" u="none" strike="noStrike" kern="1200" dirty="0">
                <a:solidFill>
                  <a:schemeClr val="tx1"/>
                </a:solidFill>
                <a:effectLst/>
                <a:latin typeface="+mn-lt"/>
                <a:ea typeface="+mn-ea"/>
                <a:cs typeface="+mn-cs"/>
              </a:rPr>
              <a:t>Francis Dupuis-</a:t>
            </a:r>
            <a:r>
              <a:rPr lang="fr-BE" sz="1200" b="0" i="0" u="none" strike="noStrike" kern="1200" dirty="0" err="1">
                <a:solidFill>
                  <a:schemeClr val="tx1"/>
                </a:solidFill>
                <a:effectLst/>
                <a:latin typeface="+mn-lt"/>
                <a:ea typeface="+mn-ea"/>
                <a:cs typeface="+mn-cs"/>
              </a:rPr>
              <a:t>Deri</a:t>
            </a:r>
            <a:r>
              <a:rPr lang="fr-BE" sz="1200" b="0" i="0" u="none" strike="noStrike" kern="1200" dirty="0">
                <a:solidFill>
                  <a:schemeClr val="tx1"/>
                </a:solidFill>
                <a:effectLst/>
                <a:latin typeface="+mn-lt"/>
                <a:ea typeface="+mn-ea"/>
                <a:cs typeface="+mn-cs"/>
              </a:rPr>
              <a:t>, “</a:t>
            </a:r>
            <a:r>
              <a:rPr lang="fr-BE" sz="1200" b="1" i="0" u="none" strike="noStrike" kern="1200" dirty="0">
                <a:solidFill>
                  <a:schemeClr val="tx1"/>
                </a:solidFill>
                <a:effectLst/>
                <a:latin typeface="+mn-lt"/>
                <a:ea typeface="+mn-ea"/>
                <a:cs typeface="+mn-cs"/>
              </a:rPr>
              <a:t>L’esprit antidémocratique des fondateurs de la « démocratie » moderne</a:t>
            </a:r>
            <a:r>
              <a:rPr lang="fr-BE" sz="1200" b="0" i="0" u="none" strike="noStrike" kern="1200" dirty="0">
                <a:solidFill>
                  <a:schemeClr val="tx1"/>
                </a:solidFill>
                <a:effectLst/>
                <a:latin typeface="+mn-lt"/>
                <a:ea typeface="+mn-ea"/>
                <a:cs typeface="+mn-cs"/>
              </a:rPr>
              <a:t>.” Un article publié dans la revue AGONE, no 22, septembre 1999, pp. 95-113. [Autorisation accordée par l'auteur de diffuser cet article dans Les Classiques des science sociales le 14 juin 2007.]</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BE" sz="1200" b="0" i="0" u="none" strike="noStrike"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BE" sz="1200" b="1" i="0" u="none" strike="noStrike" kern="1200" dirty="0">
                <a:solidFill>
                  <a:schemeClr val="tx1"/>
                </a:solidFill>
                <a:effectLst/>
                <a:latin typeface="+mn-lt"/>
                <a:ea typeface="+mn-ea"/>
                <a:cs typeface="+mn-cs"/>
              </a:rPr>
              <a:t>Avec le texte critique</a:t>
            </a:r>
            <a:r>
              <a:rPr lang="fr-BE" sz="1200" b="0" i="0" u="none" strike="noStrike"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BE" sz="1200" b="0" i="0" u="none" strike="noStrike"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BE" sz="1200" kern="1200" dirty="0">
                <a:solidFill>
                  <a:schemeClr val="tx1"/>
                </a:solidFill>
                <a:latin typeface="+mn-lt"/>
                <a:ea typeface="+mn-ea"/>
                <a:cs typeface="+mn-cs"/>
              </a:rPr>
              <a:t>Les révolutionnaires les plus radicaux ne s’y trompèrent d’ailleurs pas, associant ouvertement leurs idéaux égalitaires à l’idéal démocratique. Ainsi, une version préliminaire de la déclaration des Droits de Pennsylvanie voulut donner à l’État le contrôle des richesses individuelles. Thomas Paine, pour sa part, affirmait que « la protection de la personne est plus sacrée que la protection de la propriété. Si la propriété devient le critère, cela constituera une rupture complète avec tout principe moral de liberté, car cela rattacherait le droit à la matière et transformerait l’homme en agent de la matière </a:t>
            </a:r>
            <a:r>
              <a:rPr lang="fr-BE" sz="1200" kern="1200" dirty="0">
                <a:solidFill>
                  <a:schemeClr val="tx1"/>
                </a:solidFill>
                <a:latin typeface="+mn-lt"/>
                <a:ea typeface="+mn-ea"/>
                <a:cs typeface="+mn-cs"/>
                <a:hlinkClick r:id="rId3"/>
              </a:rPr>
              <a:t>[32]</a:t>
            </a:r>
            <a:r>
              <a:rPr lang="fr-BE" sz="1200" kern="1200" dirty="0">
                <a:solidFill>
                  <a:schemeClr val="tx1"/>
                </a:solidFill>
                <a:latin typeface="+mn-lt"/>
                <a:ea typeface="+mn-ea"/>
                <a:cs typeface="+mn-cs"/>
              </a:rPr>
              <a:t> ». </a:t>
            </a:r>
          </a:p>
          <a:p>
            <a:pPr marL="0" marR="0" lvl="0" indent="0" algn="l" defTabSz="914400" rtl="0" eaLnBrk="1" fontAlgn="auto" latinLnBrk="0" hangingPunct="1">
              <a:lnSpc>
                <a:spcPct val="100000"/>
              </a:lnSpc>
              <a:spcBef>
                <a:spcPts val="0"/>
              </a:spcBef>
              <a:spcAft>
                <a:spcPts val="0"/>
              </a:spcAft>
              <a:buClrTx/>
              <a:buSzTx/>
              <a:buFontTx/>
              <a:buNone/>
              <a:tabLst/>
              <a:defRPr/>
            </a:pPr>
            <a:r>
              <a:rPr lang="fr-BE" sz="1200" kern="1200" dirty="0">
                <a:solidFill>
                  <a:schemeClr val="tx1"/>
                </a:solidFill>
                <a:latin typeface="+mn-lt"/>
                <a:ea typeface="+mn-ea"/>
                <a:cs typeface="+mn-cs"/>
              </a:rPr>
              <a:t>D’autres refusèrent que les droits civiques soient établis en fonction de la richesse, comme en témoignent ces commentaires de Benjamin Franklin, selon lequel, un tel esprit est « contraire à l’esprit de la démocratie » et révèle d’une « disposition chez certains de nos gens de débuter une aristocratie, en donnant aux riches une prédominance dans le gouvernement » </a:t>
            </a:r>
            <a:r>
              <a:rPr lang="fr-BE" sz="1200" kern="1200" dirty="0">
                <a:solidFill>
                  <a:schemeClr val="tx1"/>
                </a:solidFill>
                <a:latin typeface="+mn-lt"/>
                <a:ea typeface="+mn-ea"/>
                <a:cs typeface="+mn-cs"/>
                <a:hlinkClick r:id="rId4"/>
              </a:rPr>
              <a:t>[33]</a:t>
            </a:r>
            <a:r>
              <a:rPr lang="fr-BE" sz="1200" kern="1200" dirty="0">
                <a:solidFill>
                  <a:schemeClr val="tx1"/>
                </a:solidFill>
                <a:latin typeface="+mn-lt"/>
                <a:ea typeface="+mn-ea"/>
                <a:cs typeface="+mn-cs"/>
              </a:rPr>
              <a:t>. Enfin, en novembre 1776, les radicaux de Mecklenburg County, de Caroline du Nord, donnèrent l’instruction à leurs délégués élus pour rédiger la constitution que celle-ci devait être une « simple démocratie » et qu’ils devaient s’« opposer à tout ce qui tendrait vers l’aristocratie ou le pouvoir entre les mains des riches et des personnes en position d’autorité habitués à opprimer les pauvres </a:t>
            </a:r>
            <a:r>
              <a:rPr lang="fr-BE" sz="1200" kern="1200" dirty="0">
                <a:solidFill>
                  <a:schemeClr val="tx1"/>
                </a:solidFill>
                <a:latin typeface="+mn-lt"/>
                <a:ea typeface="+mn-ea"/>
                <a:cs typeface="+mn-cs"/>
                <a:hlinkClick r:id="rId5"/>
              </a:rPr>
              <a:t>[34]</a:t>
            </a:r>
            <a:r>
              <a:rPr lang="fr-BE" sz="1200" kern="1200" dirty="0">
                <a:solidFill>
                  <a:schemeClr val="tx1"/>
                </a:solidFill>
                <a:latin typeface="+mn-lt"/>
                <a:ea typeface="+mn-ea"/>
                <a:cs typeface="+mn-cs"/>
              </a:rPr>
              <a:t> ». </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BE" sz="1200" kern="120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BE" sz="1200" b="1" kern="1200" dirty="0">
                <a:solidFill>
                  <a:schemeClr val="tx1"/>
                </a:solidFill>
                <a:latin typeface="+mn-lt"/>
                <a:ea typeface="+mn-ea"/>
                <a:cs typeface="+mn-cs"/>
              </a:rPr>
              <a:t>Biographies sur Wikipédia </a:t>
            </a:r>
            <a:r>
              <a:rPr lang="fr-BE" sz="1200" kern="1200" dirty="0">
                <a:solidFill>
                  <a:schemeClr val="tx1"/>
                </a:solidFill>
                <a:latin typeface="+mn-lt"/>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BE" sz="1200" kern="120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b="1" dirty="0"/>
              <a:t>Thomas Paine</a:t>
            </a:r>
            <a:r>
              <a:rPr lang="fr-FR" dirty="0"/>
              <a:t>, né le </a:t>
            </a:r>
            <a:r>
              <a:rPr lang="fr-FR" dirty="0">
                <a:hlinkClick r:id="rId6" tooltip="29 janvier"/>
              </a:rPr>
              <a:t>29 janvier</a:t>
            </a:r>
            <a:r>
              <a:rPr lang="fr-FR" dirty="0"/>
              <a:t> </a:t>
            </a:r>
            <a:r>
              <a:rPr lang="fr-FR" dirty="0">
                <a:hlinkClick r:id="rId7" tooltip="1737"/>
              </a:rPr>
              <a:t>1737</a:t>
            </a:r>
            <a:r>
              <a:rPr lang="fr-FR" dirty="0"/>
              <a:t> à </a:t>
            </a:r>
            <a:r>
              <a:rPr lang="fr-FR" dirty="0">
                <a:hlinkClick r:id="rId8" tooltip="Thetford"/>
              </a:rPr>
              <a:t>Thetford</a:t>
            </a:r>
            <a:r>
              <a:rPr lang="fr-FR" dirty="0"/>
              <a:t> en </a:t>
            </a:r>
            <a:r>
              <a:rPr lang="fr-FR" dirty="0">
                <a:hlinkClick r:id="rId9" tooltip="Grande-Bretagne"/>
              </a:rPr>
              <a:t>Grande-Bretagne</a:t>
            </a:r>
            <a:r>
              <a:rPr lang="fr-FR" dirty="0"/>
              <a:t> et mort le </a:t>
            </a:r>
            <a:r>
              <a:rPr lang="fr-FR" dirty="0">
                <a:hlinkClick r:id="rId10" tooltip="8 juin"/>
              </a:rPr>
              <a:t>8</a:t>
            </a:r>
            <a:r>
              <a:rPr lang="fr-FR" dirty="0"/>
              <a:t> </a:t>
            </a:r>
            <a:r>
              <a:rPr lang="fr-FR" dirty="0">
                <a:hlinkClick r:id="rId11" tooltip="Juin 1809"/>
              </a:rPr>
              <a:t>juin</a:t>
            </a:r>
            <a:r>
              <a:rPr lang="fr-FR" dirty="0"/>
              <a:t> </a:t>
            </a:r>
            <a:r>
              <a:rPr lang="fr-FR" dirty="0">
                <a:hlinkClick r:id="rId12" tooltip="1809"/>
              </a:rPr>
              <a:t>1809</a:t>
            </a:r>
            <a:r>
              <a:rPr lang="fr-FR" dirty="0"/>
              <a:t> à </a:t>
            </a:r>
            <a:r>
              <a:rPr lang="fr-FR" dirty="0">
                <a:hlinkClick r:id="rId13" tooltip="New York"/>
              </a:rPr>
              <a:t>New York</a:t>
            </a:r>
            <a:r>
              <a:rPr lang="fr-FR" dirty="0"/>
              <a:t> aux </a:t>
            </a:r>
            <a:r>
              <a:rPr lang="fr-FR" dirty="0">
                <a:hlinkClick r:id="rId14" tooltip="États-Unis"/>
              </a:rPr>
              <a:t>États-Unis</a:t>
            </a:r>
            <a:r>
              <a:rPr lang="fr-FR" dirty="0"/>
              <a:t>, est un </a:t>
            </a:r>
            <a:r>
              <a:rPr lang="fr-FR" dirty="0">
                <a:hlinkClick r:id="rId15" tooltip="Intellectuel"/>
              </a:rPr>
              <a:t>intellectuel</a:t>
            </a:r>
            <a:r>
              <a:rPr lang="fr-FR" dirty="0"/>
              <a:t>, </a:t>
            </a:r>
            <a:r>
              <a:rPr lang="fr-FR" dirty="0">
                <a:hlinkClick r:id="rId16" tooltip="Pamphlet"/>
              </a:rPr>
              <a:t>pamphlétaire</a:t>
            </a:r>
            <a:r>
              <a:rPr lang="fr-FR" dirty="0"/>
              <a:t>, </a:t>
            </a:r>
            <a:r>
              <a:rPr lang="fr-FR" dirty="0">
                <a:hlinkClick r:id="rId17" tooltip="Révolution"/>
              </a:rPr>
              <a:t>révolutionnaire</a:t>
            </a:r>
            <a:r>
              <a:rPr lang="fr-FR" dirty="0"/>
              <a:t> </a:t>
            </a:r>
            <a:r>
              <a:rPr lang="fr-FR" dirty="0">
                <a:hlinkClick r:id="rId18" tooltip="Royaume de Grande-Bretagne"/>
              </a:rPr>
              <a:t>britannique</a:t>
            </a:r>
            <a:r>
              <a:rPr lang="fr-FR" dirty="0"/>
              <a:t>, </a:t>
            </a:r>
            <a:r>
              <a:rPr lang="fr-FR" dirty="0">
                <a:hlinkClick r:id="rId14" tooltip="États-Unis"/>
              </a:rPr>
              <a:t>américain</a:t>
            </a:r>
            <a:r>
              <a:rPr lang="fr-FR" dirty="0"/>
              <a:t> et </a:t>
            </a:r>
            <a:r>
              <a:rPr lang="fr-FR" dirty="0">
                <a:hlinkClick r:id="rId19" tooltip="France"/>
              </a:rPr>
              <a:t>français</a:t>
            </a:r>
            <a:r>
              <a:rPr lang="fr-FR" dirty="0"/>
              <a:t>. Il est connu pour son engagement durant la </a:t>
            </a:r>
            <a:r>
              <a:rPr lang="fr-FR" dirty="0">
                <a:hlinkClick r:id="rId20" tooltip="Révolution américaine"/>
              </a:rPr>
              <a:t>révolution américaine</a:t>
            </a:r>
            <a:r>
              <a:rPr lang="fr-FR" dirty="0"/>
              <a:t> en faveur de l'indépendance des </a:t>
            </a:r>
            <a:r>
              <a:rPr lang="fr-FR" dirty="0">
                <a:hlinkClick r:id="rId21" tooltip="Treize colonies britanniques en Amérique du Nord"/>
              </a:rPr>
              <a:t>treize colonies britanniques en Amérique du Nord</a:t>
            </a:r>
            <a:r>
              <a:rPr lang="fr-FR" dirty="0"/>
              <a:t>. Il a exposé ses positions dans un célèbre </a:t>
            </a:r>
            <a:r>
              <a:rPr lang="fr-FR" dirty="0">
                <a:hlinkClick r:id="rId16" tooltip="Pamphlet"/>
              </a:rPr>
              <a:t>pamphlet</a:t>
            </a:r>
            <a:r>
              <a:rPr lang="fr-FR" dirty="0"/>
              <a:t> intitulé </a:t>
            </a:r>
            <a:r>
              <a:rPr lang="fr-FR" i="1" dirty="0">
                <a:hlinkClick r:id="rId22" tooltip="Le Sens commun"/>
              </a:rPr>
              <a:t>Le Sens commun</a:t>
            </a:r>
            <a:r>
              <a:rPr lang="fr-FR" dirty="0"/>
              <a:t>, publié quelques mois avant la signature de la </a:t>
            </a:r>
            <a:r>
              <a:rPr lang="fr-FR" dirty="0">
                <a:hlinkClick r:id="rId23" tooltip="Déclaration d’indépendance américaine"/>
              </a:rPr>
              <a:t>Déclaration d’indépendance américaine</a:t>
            </a:r>
            <a:r>
              <a:rPr lang="fr-FR" dirty="0"/>
              <a:t> en </a:t>
            </a:r>
            <a:r>
              <a:rPr lang="fr-FR" dirty="0">
                <a:hlinkClick r:id="rId24" tooltip="1776 aux États-Unis"/>
              </a:rPr>
              <a:t>1776</a:t>
            </a:r>
            <a:r>
              <a:rPr lang="fr-FR"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Ses écrits, parmi lesquels figure </a:t>
            </a:r>
            <a:r>
              <a:rPr lang="fr-FR" i="1" dirty="0" err="1">
                <a:hlinkClick r:id="rId25" tooltip="Rights of Man"/>
              </a:rPr>
              <a:t>Rights</a:t>
            </a:r>
            <a:r>
              <a:rPr lang="fr-FR" i="1" dirty="0">
                <a:hlinkClick r:id="rId25" tooltip="Rights of Man"/>
              </a:rPr>
              <a:t> of Man</a:t>
            </a:r>
            <a:r>
              <a:rPr lang="fr-FR" dirty="0"/>
              <a:t> (</a:t>
            </a:r>
            <a:r>
              <a:rPr lang="fr-FR" dirty="0">
                <a:hlinkClick r:id="rId26" tooltip="1791"/>
              </a:rPr>
              <a:t>1791</a:t>
            </a:r>
            <a:r>
              <a:rPr lang="fr-FR" dirty="0"/>
              <a:t>), ont également exercé une grande influence sur les acteurs de la </a:t>
            </a:r>
            <a:r>
              <a:rPr lang="fr-FR" dirty="0">
                <a:hlinkClick r:id="rId27" tooltip="Révolution française"/>
              </a:rPr>
              <a:t>Révolution française</a:t>
            </a:r>
            <a:r>
              <a:rPr lang="fr-FR" dirty="0"/>
              <a:t> : il est élu député à l’assemblée nationale en 1792. Considéré par les </a:t>
            </a:r>
            <a:r>
              <a:rPr lang="fr-FR" dirty="0">
                <a:hlinkClick r:id="rId28" tooltip="Montagne (Révolution française)"/>
              </a:rPr>
              <a:t>Montagnards</a:t>
            </a:r>
            <a:r>
              <a:rPr lang="fr-FR" dirty="0"/>
              <a:t> comme un allié des </a:t>
            </a:r>
            <a:r>
              <a:rPr lang="fr-FR" dirty="0">
                <a:hlinkClick r:id="rId29" tooltip="Gironde (Révolution française)"/>
              </a:rPr>
              <a:t>Girondins</a:t>
            </a:r>
            <a:r>
              <a:rPr lang="fr-FR" dirty="0"/>
              <a:t>, il est progressivement mis à l’écart, notamment par </a:t>
            </a:r>
            <a:r>
              <a:rPr lang="fr-FR" dirty="0">
                <a:hlinkClick r:id="rId30" tooltip="Maximilien de Robespierre"/>
              </a:rPr>
              <a:t>Robespierre</a:t>
            </a:r>
            <a:r>
              <a:rPr lang="fr-FR" dirty="0"/>
              <a:t>, puis emprisonné en </a:t>
            </a:r>
            <a:r>
              <a:rPr lang="fr-FR" dirty="0">
                <a:hlinkClick r:id="rId31" tooltip="Décembre"/>
              </a:rPr>
              <a:t>décembre</a:t>
            </a:r>
            <a:r>
              <a:rPr lang="fr-FR" dirty="0"/>
              <a:t> </a:t>
            </a:r>
            <a:r>
              <a:rPr lang="fr-FR" dirty="0">
                <a:hlinkClick r:id="rId32" tooltip="1793"/>
              </a:rPr>
              <a:t>1793</a:t>
            </a:r>
            <a:r>
              <a:rPr lang="fr-FR"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 Dans </a:t>
            </a:r>
            <a:r>
              <a:rPr lang="fr-FR" i="1" dirty="0" err="1"/>
              <a:t>Agrarian</a:t>
            </a:r>
            <a:r>
              <a:rPr lang="fr-FR" i="1" dirty="0"/>
              <a:t> Justice</a:t>
            </a:r>
            <a:r>
              <a:rPr lang="fr-FR" dirty="0"/>
              <a:t> (1795)</a:t>
            </a:r>
            <a:r>
              <a:rPr lang="fr-FR" baseline="30000" dirty="0">
                <a:hlinkClick r:id="rId33"/>
              </a:rPr>
              <a:t>1</a:t>
            </a:r>
            <a:r>
              <a:rPr lang="fr-FR" dirty="0"/>
              <a:t>, il analyse les origines du droit de propriété et introduit le concept de </a:t>
            </a:r>
            <a:r>
              <a:rPr lang="fr-FR" dirty="0">
                <a:hlinkClick r:id="rId34" tooltip="Revenu de base"/>
              </a:rPr>
              <a:t>revenu de base</a:t>
            </a:r>
            <a:r>
              <a:rPr lang="fr-FR" dirty="0"/>
              <a:t> ou universel, proche du </a:t>
            </a:r>
            <a:r>
              <a:rPr lang="fr-FR" dirty="0">
                <a:hlinkClick r:id="rId35" tooltip="Revenu minimum d'insertion"/>
              </a:rPr>
              <a:t>revenu minimum</a:t>
            </a:r>
            <a:r>
              <a:rPr lang="fr-FR"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fr-BE"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b="1" dirty="0"/>
              <a:t>Benjamin Franklin</a:t>
            </a:r>
            <a:r>
              <a:rPr lang="fr-FR" dirty="0"/>
              <a:t> </a:t>
            </a:r>
            <a:r>
              <a:rPr lang="fr-FR" dirty="0">
                <a:effectLst/>
                <a:latin typeface="Segoe UI" panose="020B0502040204020203" pitchFamily="34" charset="0"/>
              </a:rPr>
              <a:t>/</a:t>
            </a:r>
            <a:r>
              <a:rPr lang="fr-FR" dirty="0">
                <a:effectLst/>
                <a:latin typeface="Segoe UI" panose="020B0502040204020203" pitchFamily="34" charset="0"/>
                <a:hlinkClick r:id="rId36" tooltip="API ˈ"/>
              </a:rPr>
              <a:t>ˈ</a:t>
            </a:r>
            <a:r>
              <a:rPr lang="fr-FR" dirty="0" err="1">
                <a:effectLst/>
                <a:latin typeface="Segoe UI" panose="020B0502040204020203" pitchFamily="34" charset="0"/>
                <a:hlinkClick r:id="rId37" tooltip="API b"/>
              </a:rPr>
              <a:t>b</a:t>
            </a:r>
            <a:r>
              <a:rPr lang="fr-FR" dirty="0" err="1">
                <a:effectLst/>
                <a:latin typeface="Segoe UI" panose="020B0502040204020203" pitchFamily="34" charset="0"/>
                <a:hlinkClick r:id="rId38" tooltip="API ɛ"/>
              </a:rPr>
              <a:t>ɛ</a:t>
            </a:r>
            <a:r>
              <a:rPr lang="fr-FR" dirty="0" err="1">
                <a:effectLst/>
                <a:latin typeface="Segoe UI" panose="020B0502040204020203" pitchFamily="34" charset="0"/>
                <a:hlinkClick r:id="rId39" tooltip="API n"/>
              </a:rPr>
              <a:t>n</a:t>
            </a:r>
            <a:r>
              <a:rPr lang="fr-FR" dirty="0" err="1">
                <a:effectLst/>
                <a:latin typeface="Segoe UI" panose="020B0502040204020203" pitchFamily="34" charset="0"/>
                <a:hlinkClick r:id="rId40" tooltip="API d͡ʒ"/>
              </a:rPr>
              <a:t>d͡ʒ</a:t>
            </a:r>
            <a:r>
              <a:rPr lang="fr-FR" dirty="0" err="1">
                <a:effectLst/>
                <a:latin typeface="Segoe UI" panose="020B0502040204020203" pitchFamily="34" charset="0"/>
                <a:hlinkClick r:id="rId41" tooltip="API ə"/>
              </a:rPr>
              <a:t>ə</a:t>
            </a:r>
            <a:r>
              <a:rPr lang="fr-FR" dirty="0" err="1">
                <a:effectLst/>
                <a:latin typeface="Segoe UI" panose="020B0502040204020203" pitchFamily="34" charset="0"/>
                <a:hlinkClick r:id="rId42" tooltip="API m"/>
              </a:rPr>
              <a:t>m</a:t>
            </a:r>
            <a:r>
              <a:rPr lang="fr-FR" dirty="0" err="1">
                <a:effectLst/>
                <a:latin typeface="Segoe UI" panose="020B0502040204020203" pitchFamily="34" charset="0"/>
                <a:hlinkClick r:id="rId43" tooltip="API ɪ"/>
              </a:rPr>
              <a:t>ɪ</a:t>
            </a:r>
            <a:r>
              <a:rPr lang="fr-FR" dirty="0" err="1">
                <a:effectLst/>
                <a:latin typeface="Segoe UI" panose="020B0502040204020203" pitchFamily="34" charset="0"/>
                <a:hlinkClick r:id="rId39" tooltip="API n"/>
              </a:rPr>
              <a:t>n</a:t>
            </a:r>
            <a:r>
              <a:rPr lang="fr-FR" dirty="0">
                <a:effectLst/>
                <a:latin typeface="Segoe UI" panose="020B0502040204020203" pitchFamily="34" charset="0"/>
              </a:rPr>
              <a:t> </a:t>
            </a:r>
            <a:r>
              <a:rPr lang="fr-FR" dirty="0">
                <a:effectLst/>
                <a:latin typeface="Segoe UI" panose="020B0502040204020203" pitchFamily="34" charset="0"/>
                <a:hlinkClick r:id="rId36" tooltip="API ˈ"/>
              </a:rPr>
              <a:t>ˈ</a:t>
            </a:r>
            <a:r>
              <a:rPr lang="fr-FR" dirty="0" err="1">
                <a:effectLst/>
                <a:latin typeface="Segoe UI" panose="020B0502040204020203" pitchFamily="34" charset="0"/>
                <a:hlinkClick r:id="rId44" tooltip="API f"/>
              </a:rPr>
              <a:t>f</a:t>
            </a:r>
            <a:r>
              <a:rPr lang="fr-FR" dirty="0" err="1">
                <a:effectLst/>
                <a:latin typeface="Segoe UI" panose="020B0502040204020203" pitchFamily="34" charset="0"/>
                <a:hlinkClick r:id="rId45" tooltip="API ɹ"/>
              </a:rPr>
              <a:t>ɹ</a:t>
            </a:r>
            <a:r>
              <a:rPr lang="fr-FR" dirty="0" err="1">
                <a:effectLst/>
                <a:latin typeface="Segoe UI" panose="020B0502040204020203" pitchFamily="34" charset="0"/>
                <a:hlinkClick r:id="rId46" tooltip="API æ"/>
              </a:rPr>
              <a:t>æ</a:t>
            </a:r>
            <a:r>
              <a:rPr lang="fr-FR" dirty="0" err="1">
                <a:effectLst/>
                <a:latin typeface="Segoe UI" panose="020B0502040204020203" pitchFamily="34" charset="0"/>
                <a:hlinkClick r:id="rId47" tooltip="API ŋ"/>
              </a:rPr>
              <a:t>ŋ</a:t>
            </a:r>
            <a:r>
              <a:rPr lang="fr-FR" dirty="0" err="1">
                <a:effectLst/>
                <a:latin typeface="Segoe UI" panose="020B0502040204020203" pitchFamily="34" charset="0"/>
                <a:hlinkClick r:id="rId48" tooltip="API k"/>
              </a:rPr>
              <a:t>k</a:t>
            </a:r>
            <a:r>
              <a:rPr lang="fr-FR" dirty="0" err="1">
                <a:effectLst/>
                <a:latin typeface="Segoe UI" panose="020B0502040204020203" pitchFamily="34" charset="0"/>
                <a:hlinkClick r:id="rId49" tooltip="API l"/>
              </a:rPr>
              <a:t>l</a:t>
            </a:r>
            <a:r>
              <a:rPr lang="fr-FR" dirty="0" err="1">
                <a:effectLst/>
                <a:latin typeface="Segoe UI" panose="020B0502040204020203" pitchFamily="34" charset="0"/>
                <a:hlinkClick r:id="rId43" tooltip="API ɪ"/>
              </a:rPr>
              <a:t>ɪ</a:t>
            </a:r>
            <a:r>
              <a:rPr lang="fr-FR" dirty="0" err="1">
                <a:effectLst/>
                <a:latin typeface="Segoe UI" panose="020B0502040204020203" pitchFamily="34" charset="0"/>
                <a:hlinkClick r:id="rId39" tooltip="API n"/>
              </a:rPr>
              <a:t>n</a:t>
            </a:r>
            <a:r>
              <a:rPr lang="fr-FR" dirty="0">
                <a:effectLst/>
                <a:latin typeface="Segoe UI" panose="020B0502040204020203" pitchFamily="34" charset="0"/>
              </a:rPr>
              <a:t>/</a:t>
            </a:r>
            <a:r>
              <a:rPr lang="fr-FR" baseline="30000" dirty="0">
                <a:hlinkClick r:id="rId50"/>
              </a:rPr>
              <a:t>1</a:t>
            </a:r>
            <a:r>
              <a:rPr lang="fr-FR" dirty="0"/>
              <a:t>, né le </a:t>
            </a:r>
            <a:r>
              <a:rPr lang="fr-FR" dirty="0">
                <a:hlinkClick r:id="rId51" tooltip="17 janvier"/>
              </a:rPr>
              <a:t>17 janvier</a:t>
            </a:r>
            <a:r>
              <a:rPr lang="fr-FR" dirty="0"/>
              <a:t> </a:t>
            </a:r>
            <a:r>
              <a:rPr lang="fr-FR" dirty="0">
                <a:hlinkClick r:id="rId52" tooltip="1706"/>
              </a:rPr>
              <a:t>1706</a:t>
            </a:r>
            <a:r>
              <a:rPr lang="fr-FR" dirty="0"/>
              <a:t> à </a:t>
            </a:r>
            <a:r>
              <a:rPr lang="fr-FR" dirty="0">
                <a:hlinkClick r:id="rId53" tooltip="Boston"/>
              </a:rPr>
              <a:t>Boston</a:t>
            </a:r>
            <a:r>
              <a:rPr lang="fr-FR" dirty="0"/>
              <a:t> et mort le </a:t>
            </a:r>
            <a:r>
              <a:rPr lang="fr-FR" dirty="0">
                <a:hlinkClick r:id="rId54" tooltip="17 avril"/>
              </a:rPr>
              <a:t>17</a:t>
            </a:r>
            <a:r>
              <a:rPr lang="fr-FR" dirty="0"/>
              <a:t> </a:t>
            </a:r>
            <a:r>
              <a:rPr lang="fr-FR" dirty="0">
                <a:hlinkClick r:id="rId55" tooltip="Avril 1790"/>
              </a:rPr>
              <a:t>avril</a:t>
            </a:r>
            <a:r>
              <a:rPr lang="fr-FR" dirty="0"/>
              <a:t> </a:t>
            </a:r>
            <a:r>
              <a:rPr lang="fr-FR" dirty="0">
                <a:hlinkClick r:id="rId56" tooltip="1790"/>
              </a:rPr>
              <a:t>1790</a:t>
            </a:r>
            <a:r>
              <a:rPr lang="fr-FR" dirty="0"/>
              <a:t> à </a:t>
            </a:r>
            <a:r>
              <a:rPr lang="fr-FR" dirty="0">
                <a:hlinkClick r:id="rId57" tooltip="Philadelphie"/>
              </a:rPr>
              <a:t>Philadelphie</a:t>
            </a:r>
            <a:r>
              <a:rPr lang="fr-FR" dirty="0"/>
              <a:t>, est un </a:t>
            </a:r>
            <a:r>
              <a:rPr lang="fr-FR" dirty="0">
                <a:hlinkClick r:id="rId58" tooltip="Imprimeur"/>
              </a:rPr>
              <a:t>imprimeur</a:t>
            </a:r>
            <a:r>
              <a:rPr lang="fr-FR" dirty="0"/>
              <a:t>, </a:t>
            </a:r>
            <a:r>
              <a:rPr lang="fr-FR" dirty="0">
                <a:hlinkClick r:id="rId59" tooltip="Éditeur (métier)"/>
              </a:rPr>
              <a:t>éditeur</a:t>
            </a:r>
            <a:r>
              <a:rPr lang="fr-FR" dirty="0"/>
              <a:t>, </a:t>
            </a:r>
            <a:r>
              <a:rPr lang="fr-FR" dirty="0">
                <a:hlinkClick r:id="rId60" tooltip="Écrivain"/>
              </a:rPr>
              <a:t>écrivain</a:t>
            </a:r>
            <a:r>
              <a:rPr lang="fr-FR" dirty="0"/>
              <a:t>, </a:t>
            </a:r>
            <a:r>
              <a:rPr lang="fr-FR" dirty="0">
                <a:hlinkClick r:id="rId61" tooltip="Naturaliste"/>
              </a:rPr>
              <a:t>naturaliste</a:t>
            </a:r>
            <a:r>
              <a:rPr lang="fr-FR" dirty="0"/>
              <a:t>, </a:t>
            </a:r>
            <a:r>
              <a:rPr lang="fr-FR" dirty="0">
                <a:hlinkClick r:id="rId62" tooltip="Inventeur"/>
              </a:rPr>
              <a:t>inventeur</a:t>
            </a:r>
            <a:r>
              <a:rPr lang="fr-FR" dirty="0"/>
              <a:t>, </a:t>
            </a:r>
            <a:r>
              <a:rPr lang="fr-FR" dirty="0">
                <a:hlinkClick r:id="rId63" tooltip="Abolitionnisme"/>
              </a:rPr>
              <a:t>abolitionniste</a:t>
            </a:r>
            <a:r>
              <a:rPr lang="fr-FR" dirty="0"/>
              <a:t> et </a:t>
            </a:r>
            <a:r>
              <a:rPr lang="fr-FR" dirty="0">
                <a:hlinkClick r:id="rId64" tooltip="Personnalité politique"/>
              </a:rPr>
              <a:t>homme politique</a:t>
            </a:r>
            <a:r>
              <a:rPr lang="fr-FR" dirty="0"/>
              <a:t> </a:t>
            </a:r>
            <a:r>
              <a:rPr lang="fr-FR" dirty="0">
                <a:hlinkClick r:id="rId14" tooltip="États-Unis"/>
              </a:rPr>
              <a:t>américain</a:t>
            </a:r>
            <a:r>
              <a:rPr lang="fr-FR" dirty="0"/>
              <a:t>. (…) Pendant la </a:t>
            </a:r>
            <a:r>
              <a:rPr lang="fr-FR" dirty="0">
                <a:hlinkClick r:id="rId20" tooltip="Révolution américaine"/>
              </a:rPr>
              <a:t>guerre d'indépendance</a:t>
            </a:r>
            <a:r>
              <a:rPr lang="fr-FR" dirty="0"/>
              <a:t>, il négocie en </a:t>
            </a:r>
            <a:r>
              <a:rPr lang="fr-FR" dirty="0">
                <a:hlinkClick r:id="rId19" tooltip="France"/>
              </a:rPr>
              <a:t>France</a:t>
            </a:r>
            <a:r>
              <a:rPr lang="fr-FR" dirty="0"/>
              <a:t> en tant que diplomate non seulement le </a:t>
            </a:r>
            <a:r>
              <a:rPr lang="fr-FR" dirty="0">
                <a:hlinkClick r:id="rId65" tooltip="Traité d'alliance (1778)"/>
              </a:rPr>
              <a:t>traité d'alliance</a:t>
            </a:r>
            <a:r>
              <a:rPr lang="fr-FR" dirty="0"/>
              <a:t> avec les Français, mais aussi le </a:t>
            </a:r>
            <a:r>
              <a:rPr lang="fr-FR" dirty="0">
                <a:hlinkClick r:id="rId66" tooltip="Traité de Paris (1783)"/>
              </a:rPr>
              <a:t>traité de Paris</a:t>
            </a:r>
            <a:r>
              <a:rPr lang="fr-FR" dirty="0"/>
              <a:t>. Délégué de la </a:t>
            </a:r>
            <a:r>
              <a:rPr lang="fr-FR" dirty="0">
                <a:hlinkClick r:id="rId67" tooltip="Convention de Philadelphie"/>
              </a:rPr>
              <a:t>Convention de Philadelphie</a:t>
            </a:r>
            <a:r>
              <a:rPr lang="fr-FR" dirty="0"/>
              <a:t>, il participe à l'élaboration de la </a:t>
            </a:r>
            <a:r>
              <a:rPr lang="fr-FR" dirty="0">
                <a:hlinkClick r:id="rId68" tooltip="Constitution des États-Unis"/>
              </a:rPr>
              <a:t>Constitution des États-Unis</a:t>
            </a:r>
            <a:r>
              <a:rPr lang="fr-FR" dirty="0"/>
              <a:t>. Il devient ainsi le seul « père fondateur de l'Amérique » (</a:t>
            </a:r>
            <a:r>
              <a:rPr lang="fr-FR" i="1" dirty="0" err="1"/>
              <a:t>founding</a:t>
            </a:r>
            <a:r>
              <a:rPr lang="fr-FR" i="1" dirty="0"/>
              <a:t> </a:t>
            </a:r>
            <a:r>
              <a:rPr lang="fr-FR" i="1" dirty="0" err="1"/>
              <a:t>father</a:t>
            </a:r>
            <a:r>
              <a:rPr lang="fr-FR" dirty="0"/>
              <a:t>) à signer les trois documents fondateurs des États-Unis : la </a:t>
            </a:r>
            <a:r>
              <a:rPr lang="fr-FR" i="1" dirty="0">
                <a:hlinkClick r:id="rId69" tooltip="Déclaration d'indépendance des États-Unis"/>
              </a:rPr>
              <a:t>Déclaration d'Indépendance</a:t>
            </a:r>
            <a:r>
              <a:rPr lang="fr-FR" dirty="0"/>
              <a:t>, le </a:t>
            </a:r>
            <a:r>
              <a:rPr lang="fr-FR" i="1" dirty="0">
                <a:hlinkClick r:id="rId66" tooltip="Traité de Paris (1783)"/>
              </a:rPr>
              <a:t>traité de Paris</a:t>
            </a:r>
            <a:r>
              <a:rPr lang="fr-FR" dirty="0"/>
              <a:t> et la </a:t>
            </a:r>
            <a:r>
              <a:rPr lang="fr-FR" i="1" dirty="0">
                <a:hlinkClick r:id="rId68" tooltip="Constitution des États-Unis"/>
              </a:rPr>
              <a:t>Constitution américaine</a:t>
            </a:r>
            <a:r>
              <a:rPr lang="fr-FR" dirty="0"/>
              <a:t>. </a:t>
            </a:r>
          </a:p>
          <a:p>
            <a:endParaRPr lang="fr-FR" dirty="0"/>
          </a:p>
          <a:p>
            <a:r>
              <a:rPr lang="fr-FR" dirty="0"/>
              <a:t>La vie de Benjamin Franklin est en grande partie caractérisée par la volonté d'aider la communauté. </a:t>
            </a:r>
          </a:p>
          <a:p>
            <a:endParaRPr lang="fr-FR" dirty="0"/>
          </a:p>
          <a:p>
            <a:endParaRPr lang="fr-FR" dirty="0"/>
          </a:p>
          <a:p>
            <a:endParaRPr lang="fr-FR"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fr-BE"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a:p>
            <a:endParaRPr lang="fr-BE" dirty="0"/>
          </a:p>
        </p:txBody>
      </p:sp>
      <p:sp>
        <p:nvSpPr>
          <p:cNvPr id="4" name="Espace réservé du numéro de diapositive 3"/>
          <p:cNvSpPr>
            <a:spLocks noGrp="1"/>
          </p:cNvSpPr>
          <p:nvPr>
            <p:ph type="sldNum" sz="quarter" idx="5"/>
          </p:nvPr>
        </p:nvSpPr>
        <p:spPr/>
        <p:txBody>
          <a:bodyPr/>
          <a:lstStyle/>
          <a:p>
            <a:fld id="{4A4C8E2E-F4A4-4AB5-A22F-A91E5E788DC4}" type="slidenum">
              <a:rPr lang="fr-FR" smtClean="0"/>
              <a:t>12</a:t>
            </a:fld>
            <a:endParaRPr lang="fr-FR"/>
          </a:p>
        </p:txBody>
      </p:sp>
    </p:spTree>
    <p:extLst>
      <p:ext uri="{BB962C8B-B14F-4D97-AF65-F5344CB8AC3E}">
        <p14:creationId xmlns:p14="http://schemas.microsoft.com/office/powerpoint/2010/main" val="28079629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BE" dirty="0">
                <a:hlinkClick r:id="rId3" tooltip="Du contrat social (1762), III, 15"/>
              </a:rPr>
              <a:t>Du contrat social (1762), III, 15</a:t>
            </a:r>
            <a:r>
              <a:rPr lang="fr-BE" dirty="0"/>
              <a:t> de </a:t>
            </a:r>
            <a:r>
              <a:rPr lang="fr-BE" dirty="0">
                <a:effectLst/>
                <a:hlinkClick r:id="rId4" tooltip="Citations de Jean-Jacques Rousseau"/>
              </a:rPr>
              <a:t>Jean-Jacques Rousseau.</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BE" dirty="0">
              <a:effectLst/>
              <a:hlinkClick r:id="rId4" tooltip="Citations de Jean-Jacques Rousseau"/>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BE" dirty="0">
                <a:effectLst/>
                <a:hlinkClick r:id="rId4" tooltip="Citations de Jean-Jacques Rousseau"/>
              </a:rPr>
              <a:t>OK Mais voir dia suivante !!!</a:t>
            </a:r>
          </a:p>
          <a:p>
            <a:pPr marL="0" marR="0" lvl="0" indent="0" algn="l" defTabSz="914400" rtl="0" eaLnBrk="1" fontAlgn="auto" latinLnBrk="0" hangingPunct="1">
              <a:lnSpc>
                <a:spcPct val="100000"/>
              </a:lnSpc>
              <a:spcBef>
                <a:spcPts val="0"/>
              </a:spcBef>
              <a:spcAft>
                <a:spcPts val="0"/>
              </a:spcAft>
              <a:buClrTx/>
              <a:buSzTx/>
              <a:buFontTx/>
              <a:buNone/>
              <a:tabLst/>
              <a:defRPr/>
            </a:pPr>
            <a:r>
              <a:rPr lang="fr-BE" sz="1200" dirty="0">
                <a:latin typeface="Eras Demi ITC" panose="020B0805030504020804" pitchFamily="34" charset="0"/>
              </a:rPr>
              <a:t>Jean-Jacques Rousseau dira de l’idée de représentation qu’« elle nous vient du gouvernement féodal, de cet inique et absurde gouvernement dans lequel l’espèce humaine est dégradée </a:t>
            </a:r>
            <a:endParaRPr lang="fr-FR" sz="1200" dirty="0">
              <a:latin typeface="Eras Demi ITC" panose="020B08050305040208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fr-BE" dirty="0">
              <a:effectLst/>
              <a:hlinkClick r:id="rId4" tooltip="Citations de Jean-Jacques Rousseau"/>
            </a:endParaRPr>
          </a:p>
          <a:p>
            <a:endParaRPr lang="fr-FR" dirty="0"/>
          </a:p>
        </p:txBody>
      </p:sp>
      <p:sp>
        <p:nvSpPr>
          <p:cNvPr id="4" name="Espace réservé du numéro de diapositive 3"/>
          <p:cNvSpPr>
            <a:spLocks noGrp="1"/>
          </p:cNvSpPr>
          <p:nvPr>
            <p:ph type="sldNum" sz="quarter" idx="5"/>
          </p:nvPr>
        </p:nvSpPr>
        <p:spPr/>
        <p:txBody>
          <a:bodyPr/>
          <a:lstStyle/>
          <a:p>
            <a:fld id="{4A4C8E2E-F4A4-4AB5-A22F-A91E5E788DC4}" type="slidenum">
              <a:rPr lang="fr-FR" smtClean="0"/>
              <a:t>13</a:t>
            </a:fld>
            <a:endParaRPr lang="fr-FR"/>
          </a:p>
        </p:txBody>
      </p:sp>
    </p:spTree>
    <p:extLst>
      <p:ext uri="{BB962C8B-B14F-4D97-AF65-F5344CB8AC3E}">
        <p14:creationId xmlns:p14="http://schemas.microsoft.com/office/powerpoint/2010/main" val="16395412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BE" sz="1200" dirty="0">
                <a:latin typeface="Eras Demi ITC" panose="020B0805030504020804" pitchFamily="34" charset="0"/>
              </a:rPr>
              <a:t>Jean-Jacques Rousseau dira de l’idée de représentation qu’« elle nous vient du gouvernement féodal, de cet inique et absurde gouvernement dans lequel l’espèce humaine est dégradée </a:t>
            </a:r>
            <a:endParaRPr lang="fr-FR" sz="1200" dirty="0">
              <a:latin typeface="Eras Demi ITC" panose="020B0805030504020804" pitchFamily="34" charset="0"/>
            </a:endParaRPr>
          </a:p>
          <a:p>
            <a:endParaRPr lang="fr-BE" dirty="0"/>
          </a:p>
        </p:txBody>
      </p:sp>
      <p:sp>
        <p:nvSpPr>
          <p:cNvPr id="4" name="Espace réservé du numéro de diapositive 3"/>
          <p:cNvSpPr>
            <a:spLocks noGrp="1"/>
          </p:cNvSpPr>
          <p:nvPr>
            <p:ph type="sldNum" sz="quarter" idx="5"/>
          </p:nvPr>
        </p:nvSpPr>
        <p:spPr/>
        <p:txBody>
          <a:bodyPr/>
          <a:lstStyle/>
          <a:p>
            <a:fld id="{4A4C8E2E-F4A4-4AB5-A22F-A91E5E788DC4}" type="slidenum">
              <a:rPr lang="fr-FR" smtClean="0"/>
              <a:t>14</a:t>
            </a:fld>
            <a:endParaRPr lang="fr-FR"/>
          </a:p>
        </p:txBody>
      </p:sp>
    </p:spTree>
    <p:extLst>
      <p:ext uri="{BB962C8B-B14F-4D97-AF65-F5344CB8AC3E}">
        <p14:creationId xmlns:p14="http://schemas.microsoft.com/office/powerpoint/2010/main" val="22653090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err="1">
                <a:solidFill>
                  <a:schemeClr val="tx1"/>
                </a:solidFill>
                <a:effectLst/>
                <a:latin typeface="+mn-lt"/>
                <a:ea typeface="+mn-ea"/>
                <a:cs typeface="+mn-cs"/>
              </a:rPr>
              <a:t>Cité</a:t>
            </a:r>
            <a:r>
              <a:rPr lang="en-US" sz="1200" b="0" i="0" u="none" strike="noStrike" kern="1200" dirty="0">
                <a:solidFill>
                  <a:schemeClr val="tx1"/>
                </a:solidFill>
                <a:effectLst/>
                <a:latin typeface="+mn-lt"/>
                <a:ea typeface="+mn-ea"/>
                <a:cs typeface="+mn-cs"/>
              </a:rPr>
              <a:t> par </a:t>
            </a:r>
            <a:r>
              <a:rPr lang="fr-BE" sz="1200" b="0" i="0" u="none" strike="noStrike" kern="1200" dirty="0">
                <a:solidFill>
                  <a:schemeClr val="tx1"/>
                </a:solidFill>
                <a:effectLst/>
                <a:latin typeface="+mn-lt"/>
                <a:ea typeface="+mn-ea"/>
                <a:cs typeface="+mn-cs"/>
              </a:rPr>
              <a:t>Francis Dupuis-</a:t>
            </a:r>
            <a:r>
              <a:rPr lang="fr-BE" sz="1200" b="0" i="0" u="none" strike="noStrike" kern="1200" dirty="0" err="1">
                <a:solidFill>
                  <a:schemeClr val="tx1"/>
                </a:solidFill>
                <a:effectLst/>
                <a:latin typeface="+mn-lt"/>
                <a:ea typeface="+mn-ea"/>
                <a:cs typeface="+mn-cs"/>
              </a:rPr>
              <a:t>Deri</a:t>
            </a:r>
            <a:r>
              <a:rPr lang="fr-BE" sz="1200" b="0" i="0" u="none" strike="noStrike" kern="1200" dirty="0">
                <a:solidFill>
                  <a:schemeClr val="tx1"/>
                </a:solidFill>
                <a:effectLst/>
                <a:latin typeface="+mn-lt"/>
                <a:ea typeface="+mn-ea"/>
                <a:cs typeface="+mn-cs"/>
              </a:rPr>
              <a:t>, “</a:t>
            </a:r>
            <a:r>
              <a:rPr lang="fr-BE" sz="1200" b="1" i="0" u="none" strike="noStrike" kern="1200" dirty="0">
                <a:solidFill>
                  <a:schemeClr val="tx1"/>
                </a:solidFill>
                <a:effectLst/>
                <a:latin typeface="+mn-lt"/>
                <a:ea typeface="+mn-ea"/>
                <a:cs typeface="+mn-cs"/>
              </a:rPr>
              <a:t>L’esprit antidémocratique des fondateurs de la « démocratie » moderne</a:t>
            </a:r>
            <a:r>
              <a:rPr lang="fr-BE" sz="1200" b="0" i="0" u="none" strike="noStrike" kern="1200" dirty="0">
                <a:solidFill>
                  <a:schemeClr val="tx1"/>
                </a:solidFill>
                <a:effectLst/>
                <a:latin typeface="+mn-lt"/>
                <a:ea typeface="+mn-ea"/>
                <a:cs typeface="+mn-cs"/>
              </a:rPr>
              <a:t>.” Un article publié dans la revue AGONE, no 22, septembre 1999, pp. 95-113. [Autorisation accordée par l'auteur de diffuser cet article dans Les Classiques des science sociales le 14 juin 2007.]</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BE" sz="1200" b="0" i="0" u="none" strike="noStrike" kern="1200" dirty="0">
              <a:solidFill>
                <a:schemeClr val="tx1"/>
              </a:solidFill>
              <a:effectLst/>
              <a:latin typeface="+mn-lt"/>
              <a:ea typeface="+mn-ea"/>
              <a:cs typeface="+mn-cs"/>
            </a:endParaRPr>
          </a:p>
          <a:p>
            <a:r>
              <a:rPr lang="fr-BE" sz="1200" b="0" i="0" u="none" strike="noStrike" kern="1200" dirty="0">
                <a:solidFill>
                  <a:schemeClr val="tx1"/>
                </a:solidFill>
                <a:effectLst/>
                <a:latin typeface="+mn-lt"/>
                <a:ea typeface="+mn-ea"/>
                <a:cs typeface="+mn-cs"/>
              </a:rPr>
              <a:t>« </a:t>
            </a:r>
            <a:r>
              <a:rPr lang="fr-BE" sz="1200" kern="1200" dirty="0">
                <a:solidFill>
                  <a:schemeClr val="tx1"/>
                </a:solidFill>
                <a:latin typeface="+mn-lt"/>
                <a:ea typeface="+mn-ea"/>
                <a:cs typeface="+mn-cs"/>
              </a:rPr>
              <a:t>En France, c’est sans doute Babeuf qui incarna avec le plus de force la lutte démocratique des pauvres contre les riches aristocrates. Pour Babeuf, il y a en France un camp élitiste et un camp populaire qui désirent tous deux la république. Mais, alors que « l’un la désire bourgeoise et aristocratique, l’autre entend l’avoir faite et qu’elle demeure toute populaire et démocratique </a:t>
            </a:r>
            <a:r>
              <a:rPr lang="fr-BE" sz="1200" kern="1200" dirty="0">
                <a:solidFill>
                  <a:schemeClr val="tx1"/>
                </a:solidFill>
                <a:latin typeface="+mn-lt"/>
                <a:ea typeface="+mn-ea"/>
                <a:cs typeface="+mn-cs"/>
                <a:hlinkClick r:id="rId3"/>
              </a:rPr>
              <a:t>[35]</a:t>
            </a:r>
            <a:r>
              <a:rPr lang="fr-BE" sz="1200" kern="1200" dirty="0">
                <a:solidFill>
                  <a:schemeClr val="tx1"/>
                </a:solidFill>
                <a:latin typeface="+mn-lt"/>
                <a:ea typeface="+mn-ea"/>
                <a:cs typeface="+mn-cs"/>
              </a:rPr>
              <a:t> ». Dans </a:t>
            </a:r>
            <a:r>
              <a:rPr lang="fr-BE" sz="1200" i="1" kern="1200" dirty="0">
                <a:solidFill>
                  <a:schemeClr val="tx1"/>
                </a:solidFill>
                <a:latin typeface="+mn-lt"/>
                <a:ea typeface="+mn-ea"/>
                <a:cs typeface="+mn-cs"/>
              </a:rPr>
              <a:t>Le Tribun du peuple </a:t>
            </a:r>
            <a:r>
              <a:rPr lang="fr-BE" sz="1200" kern="1200" dirty="0">
                <a:solidFill>
                  <a:schemeClr val="tx1"/>
                </a:solidFill>
                <a:latin typeface="+mn-lt"/>
                <a:ea typeface="+mn-ea"/>
                <a:cs typeface="+mn-cs"/>
              </a:rPr>
              <a:t>(29 novembre 1795), rejetant une proposition qui invite les républicains à se liguer contre la monarchie, Babeuf en profite pour se distinguer – lui le démocrate – de ses pseudo-alliés républicains : « Vous ne </a:t>
            </a:r>
            <a:r>
              <a:rPr lang="fr-BE" sz="1200" kern="1200" dirty="0" err="1">
                <a:solidFill>
                  <a:schemeClr val="tx1"/>
                </a:solidFill>
                <a:latin typeface="+mn-lt"/>
                <a:ea typeface="+mn-ea"/>
                <a:cs typeface="+mn-cs"/>
              </a:rPr>
              <a:t>paraîssez</a:t>
            </a:r>
            <a:r>
              <a:rPr lang="fr-BE" sz="1200" kern="1200" dirty="0">
                <a:solidFill>
                  <a:schemeClr val="tx1"/>
                </a:solidFill>
                <a:latin typeface="+mn-lt"/>
                <a:ea typeface="+mn-ea"/>
                <a:cs typeface="+mn-cs"/>
              </a:rPr>
              <a:t> réunir autour de vous que des </a:t>
            </a:r>
            <a:r>
              <a:rPr lang="fr-BE" sz="1200" i="1" kern="1200" dirty="0">
                <a:solidFill>
                  <a:schemeClr val="tx1"/>
                </a:solidFill>
                <a:latin typeface="+mn-lt"/>
                <a:ea typeface="+mn-ea"/>
                <a:cs typeface="+mn-cs"/>
              </a:rPr>
              <a:t>républicains</a:t>
            </a:r>
            <a:r>
              <a:rPr lang="fr-BE" sz="1200" kern="1200" dirty="0">
                <a:solidFill>
                  <a:schemeClr val="tx1"/>
                </a:solidFill>
                <a:latin typeface="+mn-lt"/>
                <a:ea typeface="+mn-ea"/>
                <a:cs typeface="+mn-cs"/>
              </a:rPr>
              <a:t>, titre banal et fort équivoque : donc vous ne prêchez </a:t>
            </a:r>
            <a:r>
              <a:rPr lang="fr-BE" sz="1200" i="1" kern="1200" dirty="0">
                <a:solidFill>
                  <a:schemeClr val="tx1"/>
                </a:solidFill>
                <a:latin typeface="+mn-lt"/>
                <a:ea typeface="+mn-ea"/>
                <a:cs typeface="+mn-cs"/>
              </a:rPr>
              <a:t>que la république quelconque</a:t>
            </a:r>
            <a:r>
              <a:rPr lang="fr-BE" sz="1200" kern="1200" dirty="0">
                <a:solidFill>
                  <a:schemeClr val="tx1"/>
                </a:solidFill>
                <a:latin typeface="+mn-lt"/>
                <a:ea typeface="+mn-ea"/>
                <a:cs typeface="+mn-cs"/>
              </a:rPr>
              <a:t>. Nous, nous rassemblons tous les démocrates et les plébéiens, dénominations qui, sans doute, présentent un sens plus positif : nos dogmes sont la démocratie pu[re], l’égalité sans tâche et sans réserve </a:t>
            </a:r>
            <a:r>
              <a:rPr lang="fr-BE" sz="1200" kern="1200" dirty="0">
                <a:solidFill>
                  <a:schemeClr val="tx1"/>
                </a:solidFill>
                <a:latin typeface="+mn-lt"/>
                <a:ea typeface="+mn-ea"/>
                <a:cs typeface="+mn-cs"/>
                <a:hlinkClick r:id="rId4"/>
              </a:rPr>
              <a:t>[36]</a:t>
            </a:r>
            <a:r>
              <a:rPr lang="fr-BE" sz="1200" kern="1200" dirty="0">
                <a:solidFill>
                  <a:schemeClr val="tx1"/>
                </a:solidFill>
                <a:latin typeface="+mn-lt"/>
                <a:ea typeface="+mn-ea"/>
                <a:cs typeface="+mn-cs"/>
              </a:rPr>
              <a:t> ». Babeuf n’est toutefois pas seul à parler de guerre économique et à identifier les antidémocrates aux ennemis des classes défavorisées. Sylvain Maréchal, prenant le parti des pauvres, écrit en 1791 : « Le bourgeois n’est point démocrate […] c’est donc aux bourgeois que nous avons à faire en ce moment ; eux seuls nous font ouvertement la guerre. […] Ce sont les pauvres qui ont fait la révolution, mais ils ne l’ont pas faite à leur profit ; […] ils sont à peu près ce qu’ils étaient avant le 14 juillet 1789 » </a:t>
            </a:r>
            <a:r>
              <a:rPr lang="fr-BE" sz="1200" kern="1200" dirty="0">
                <a:solidFill>
                  <a:schemeClr val="tx1"/>
                </a:solidFill>
                <a:latin typeface="+mn-lt"/>
                <a:ea typeface="+mn-ea"/>
                <a:cs typeface="+mn-cs"/>
                <a:hlinkClick r:id="rId5"/>
              </a:rPr>
              <a:t>[37]</a:t>
            </a:r>
            <a:r>
              <a:rPr lang="fr-BE" sz="1200" kern="1200" dirty="0">
                <a:solidFill>
                  <a:schemeClr val="tx1"/>
                </a:solidFill>
                <a:latin typeface="+mn-lt"/>
                <a:ea typeface="+mn-ea"/>
                <a:cs typeface="+mn-cs"/>
              </a:rPr>
              <a:t>. </a:t>
            </a:r>
            <a:endParaRPr lang="fr-BE" dirty="0"/>
          </a:p>
          <a:p>
            <a:r>
              <a:rPr lang="fr-BE" sz="1200" kern="1200" dirty="0">
                <a:solidFill>
                  <a:schemeClr val="tx1"/>
                </a:solidFill>
                <a:latin typeface="+mn-lt"/>
                <a:ea typeface="+mn-ea"/>
                <a:cs typeface="+mn-cs"/>
              </a:rPr>
              <a:t>De telles déclarations inquiétaient les patriotes plus conservateurs des deux côtés de l’Atlantique – qui parvinrent dans l’ensemble à contrôler, marginaliser et étouffer les tendances les plus égalitaires. Antidémocratisme et </a:t>
            </a:r>
            <a:r>
              <a:rPr lang="fr-BE" sz="1200" kern="1200" dirty="0" err="1">
                <a:solidFill>
                  <a:schemeClr val="tx1"/>
                </a:solidFill>
                <a:latin typeface="+mn-lt"/>
                <a:ea typeface="+mn-ea"/>
                <a:cs typeface="+mn-cs"/>
              </a:rPr>
              <a:t>anti-égalitarisme</a:t>
            </a:r>
            <a:r>
              <a:rPr lang="fr-BE" sz="1200" kern="1200" dirty="0">
                <a:solidFill>
                  <a:schemeClr val="tx1"/>
                </a:solidFill>
                <a:latin typeface="+mn-lt"/>
                <a:ea typeface="+mn-ea"/>
                <a:cs typeface="+mn-cs"/>
              </a:rPr>
              <a:t> étaient donc bien liés, faisant de l’impératif de représentation du peuple par l’élite patriotique le pendant de la défense de la propriété privée. Comme le dit Alexandre Hamilton dans le premier des </a:t>
            </a:r>
            <a:r>
              <a:rPr lang="fr-BE" sz="1200" i="1" kern="1200" dirty="0" err="1">
                <a:solidFill>
                  <a:schemeClr val="tx1"/>
                </a:solidFill>
                <a:latin typeface="+mn-lt"/>
                <a:ea typeface="+mn-ea"/>
                <a:cs typeface="+mn-cs"/>
              </a:rPr>
              <a:t>Federalist</a:t>
            </a:r>
            <a:r>
              <a:rPr lang="fr-BE" sz="1200" i="1" kern="1200" dirty="0">
                <a:solidFill>
                  <a:schemeClr val="tx1"/>
                </a:solidFill>
                <a:latin typeface="+mn-lt"/>
                <a:ea typeface="+mn-ea"/>
                <a:cs typeface="+mn-cs"/>
              </a:rPr>
              <a:t> Papers :</a:t>
            </a:r>
            <a:r>
              <a:rPr lang="fr-BE" sz="1200" kern="1200" dirty="0">
                <a:solidFill>
                  <a:schemeClr val="tx1"/>
                </a:solidFill>
                <a:latin typeface="+mn-lt"/>
                <a:ea typeface="+mn-ea"/>
                <a:cs typeface="+mn-cs"/>
              </a:rPr>
              <a:t> l’adoption de la constitution fédérale offrirait des garanties supérieures « </a:t>
            </a:r>
            <a:r>
              <a:rPr lang="fr-BE" sz="1200" i="1" kern="1200" dirty="0">
                <a:solidFill>
                  <a:schemeClr val="tx1"/>
                </a:solidFill>
                <a:latin typeface="+mn-lt"/>
                <a:ea typeface="+mn-ea"/>
                <a:cs typeface="+mn-cs"/>
              </a:rPr>
              <a:t>à la préservation </a:t>
            </a:r>
            <a:r>
              <a:rPr lang="fr-BE" sz="1200" kern="1200" dirty="0">
                <a:solidFill>
                  <a:schemeClr val="tx1"/>
                </a:solidFill>
                <a:latin typeface="+mn-lt"/>
                <a:ea typeface="+mn-ea"/>
                <a:cs typeface="+mn-cs"/>
              </a:rPr>
              <a:t>[…] </a:t>
            </a:r>
            <a:r>
              <a:rPr lang="fr-BE" sz="1200" i="1" kern="1200" dirty="0">
                <a:solidFill>
                  <a:schemeClr val="tx1"/>
                </a:solidFill>
                <a:latin typeface="+mn-lt"/>
                <a:ea typeface="+mn-ea"/>
                <a:cs typeface="+mn-cs"/>
              </a:rPr>
              <a:t>de la liberté et de la propriété</a:t>
            </a:r>
            <a:r>
              <a:rPr lang="fr-BE" sz="1200" kern="1200" dirty="0">
                <a:solidFill>
                  <a:schemeClr val="tx1"/>
                </a:solidFill>
                <a:latin typeface="+mn-lt"/>
                <a:ea typeface="+mn-ea"/>
                <a:cs typeface="+mn-cs"/>
              </a:rPr>
              <a:t> </a:t>
            </a:r>
            <a:r>
              <a:rPr lang="fr-BE" sz="1200" kern="1200" dirty="0">
                <a:solidFill>
                  <a:schemeClr val="tx1"/>
                </a:solidFill>
                <a:latin typeface="+mn-lt"/>
                <a:ea typeface="+mn-ea"/>
                <a:cs typeface="+mn-cs"/>
                <a:hlinkClick r:id="rId6"/>
              </a:rPr>
              <a:t>[38]</a:t>
            </a:r>
            <a:r>
              <a:rPr lang="fr-BE" sz="1200" kern="1200" dirty="0">
                <a:solidFill>
                  <a:schemeClr val="tx1"/>
                </a:solidFill>
                <a:latin typeface="+mn-lt"/>
                <a:ea typeface="+mn-ea"/>
                <a:cs typeface="+mn-cs"/>
              </a:rPr>
              <a:t> ». </a:t>
            </a:r>
            <a:endParaRPr lang="fr-BE"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fr-BE" sz="1200" b="0" i="0" u="none" strike="noStrike"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fr-BE" sz="1200" b="0" i="0" u="none" strike="noStrike" kern="1200" dirty="0">
              <a:solidFill>
                <a:schemeClr val="tx1"/>
              </a:solidFill>
              <a:effectLst/>
              <a:latin typeface="+mn-lt"/>
              <a:ea typeface="+mn-ea"/>
              <a:cs typeface="+mn-cs"/>
            </a:endParaRPr>
          </a:p>
          <a:p>
            <a:r>
              <a:rPr lang="fr-BE" b="1" dirty="0"/>
              <a:t>Wikipédia:</a:t>
            </a:r>
          </a:p>
          <a:p>
            <a:endParaRPr lang="fr-BE" b="1" dirty="0"/>
          </a:p>
          <a:p>
            <a:r>
              <a:rPr lang="fr-BE" b="1" dirty="0"/>
              <a:t>François Noël Babeuf</a:t>
            </a:r>
            <a:r>
              <a:rPr lang="fr-BE" dirty="0"/>
              <a:t>, connu sous le nom de </a:t>
            </a:r>
            <a:r>
              <a:rPr lang="fr-BE" b="1" dirty="0"/>
              <a:t>Gracchus Babeuf</a:t>
            </a:r>
            <a:r>
              <a:rPr lang="fr-BE" dirty="0"/>
              <a:t>, né le </a:t>
            </a:r>
            <a:r>
              <a:rPr lang="fr-BE" dirty="0">
                <a:hlinkClick r:id="rId7" tooltip="23 novembre"/>
              </a:rPr>
              <a:t>23 novembre</a:t>
            </a:r>
            <a:r>
              <a:rPr lang="fr-BE" dirty="0"/>
              <a:t> </a:t>
            </a:r>
            <a:r>
              <a:rPr lang="fr-BE" dirty="0">
                <a:hlinkClick r:id="rId8" tooltip="1760"/>
              </a:rPr>
              <a:t>1760</a:t>
            </a:r>
            <a:r>
              <a:rPr lang="fr-BE" dirty="0"/>
              <a:t> à </a:t>
            </a:r>
            <a:r>
              <a:rPr lang="fr-BE" dirty="0">
                <a:hlinkClick r:id="rId9" tooltip="Saint-Quentin"/>
              </a:rPr>
              <a:t>Saint-Quentin</a:t>
            </a:r>
            <a:r>
              <a:rPr lang="fr-BE" dirty="0"/>
              <a:t> et mort guillotiné à </a:t>
            </a:r>
            <a:r>
              <a:rPr lang="fr-BE" dirty="0">
                <a:hlinkClick r:id="rId10" tooltip="Vendôme"/>
              </a:rPr>
              <a:t>Vendôme</a:t>
            </a:r>
            <a:r>
              <a:rPr lang="fr-BE" dirty="0"/>
              <a:t> le </a:t>
            </a:r>
            <a:r>
              <a:rPr lang="fr-BE" dirty="0">
                <a:hlinkClick r:id="rId11" tooltip="27 mai"/>
              </a:rPr>
              <a:t>27</a:t>
            </a:r>
            <a:r>
              <a:rPr lang="fr-BE" dirty="0"/>
              <a:t> </a:t>
            </a:r>
            <a:r>
              <a:rPr lang="fr-BE" dirty="0">
                <a:hlinkClick r:id="rId12" tooltip="Mai 1797"/>
              </a:rPr>
              <a:t>mai</a:t>
            </a:r>
            <a:r>
              <a:rPr lang="fr-BE" dirty="0"/>
              <a:t> </a:t>
            </a:r>
            <a:r>
              <a:rPr lang="fr-BE" dirty="0">
                <a:hlinkClick r:id="rId13" tooltip="1797"/>
              </a:rPr>
              <a:t>1797</a:t>
            </a:r>
            <a:r>
              <a:rPr lang="fr-BE" dirty="0"/>
              <a:t> (8 </a:t>
            </a:r>
            <a:r>
              <a:rPr lang="fr-BE" dirty="0">
                <a:hlinkClick r:id="rId14" tooltip="Prairial"/>
              </a:rPr>
              <a:t>prairial</a:t>
            </a:r>
            <a:r>
              <a:rPr lang="fr-BE" dirty="0"/>
              <a:t> </a:t>
            </a:r>
            <a:r>
              <a:rPr lang="fr-BE" dirty="0">
                <a:hlinkClick r:id="rId15" tooltip="An V"/>
              </a:rPr>
              <a:t>an V</a:t>
            </a:r>
            <a:r>
              <a:rPr lang="fr-BE" dirty="0"/>
              <a:t>), est un </a:t>
            </a:r>
            <a:r>
              <a:rPr lang="fr-BE" dirty="0">
                <a:hlinkClick r:id="rId16" tooltip="Révolution française"/>
              </a:rPr>
              <a:t>révolutionnaire</a:t>
            </a:r>
            <a:r>
              <a:rPr lang="fr-BE" dirty="0"/>
              <a:t> </a:t>
            </a:r>
            <a:r>
              <a:rPr lang="fr-BE" dirty="0">
                <a:hlinkClick r:id="rId17" tooltip="France"/>
              </a:rPr>
              <a:t>français</a:t>
            </a:r>
            <a:r>
              <a:rPr lang="fr-BE" dirty="0"/>
              <a:t>. </a:t>
            </a:r>
          </a:p>
          <a:p>
            <a:r>
              <a:rPr lang="fr-BE" dirty="0"/>
              <a:t>Il forma la « </a:t>
            </a:r>
            <a:r>
              <a:rPr lang="fr-BE" dirty="0">
                <a:hlinkClick r:id="rId18" tooltip="Conjuration des Égaux"/>
              </a:rPr>
              <a:t>Conjuration des Égaux</a:t>
            </a:r>
            <a:r>
              <a:rPr lang="fr-BE" dirty="0"/>
              <a:t> » contre le </a:t>
            </a:r>
            <a:r>
              <a:rPr lang="fr-BE" dirty="0">
                <a:hlinkClick r:id="rId19" tooltip="Directoire"/>
              </a:rPr>
              <a:t>Directoire</a:t>
            </a:r>
            <a:r>
              <a:rPr lang="fr-BE" dirty="0"/>
              <a:t> et fut exécuté. Ses idées inspirent un courant de pensée, le « babouvisme », qui préfigure le </a:t>
            </a:r>
            <a:r>
              <a:rPr lang="fr-BE" dirty="0">
                <a:hlinkClick r:id="rId20" tooltip="Communisme"/>
              </a:rPr>
              <a:t>communisme</a:t>
            </a:r>
            <a:r>
              <a:rPr lang="fr-BE" dirty="0"/>
              <a:t> et l'</a:t>
            </a:r>
            <a:r>
              <a:rPr lang="fr-BE" dirty="0">
                <a:hlinkClick r:id="rId21" tooltip="Anarchisme"/>
              </a:rPr>
              <a:t>anarchisme</a:t>
            </a:r>
            <a:r>
              <a:rPr lang="fr-BE" baseline="30000" dirty="0">
                <a:hlinkClick r:id="rId22"/>
              </a:rPr>
              <a:t>1</a:t>
            </a:r>
            <a:r>
              <a:rPr lang="fr-BE"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a:p>
            <a:r>
              <a:rPr lang="fr-FR" b="1" dirty="0"/>
              <a:t>Commentaire</a:t>
            </a:r>
          </a:p>
          <a:p>
            <a:pPr marL="0" marR="0" lvl="0" indent="0" algn="l" defTabSz="914400" rtl="0" eaLnBrk="1" fontAlgn="auto" latinLnBrk="0" hangingPunct="1">
              <a:lnSpc>
                <a:spcPct val="100000"/>
              </a:lnSpc>
              <a:spcBef>
                <a:spcPts val="0"/>
              </a:spcBef>
              <a:spcAft>
                <a:spcPts val="0"/>
              </a:spcAft>
              <a:buClrTx/>
              <a:buSzTx/>
              <a:buFontTx/>
              <a:buNone/>
              <a:tabLst/>
              <a:defRPr/>
            </a:pPr>
            <a:r>
              <a:rPr lang="fr-BE" sz="1200" dirty="0">
                <a:latin typeface="Eras Demi ITC" panose="020B0805030504020804" pitchFamily="34" charset="0"/>
              </a:rPr>
              <a:t>Babeuf en profite pour se distinguer – lui le </a:t>
            </a:r>
            <a:r>
              <a:rPr lang="fr-BE" sz="1200" dirty="0">
                <a:solidFill>
                  <a:srgbClr val="800000"/>
                </a:solidFill>
                <a:latin typeface="Eras Demi ITC" panose="020B0805030504020804" pitchFamily="34" charset="0"/>
              </a:rPr>
              <a:t>démocrate</a:t>
            </a:r>
            <a:r>
              <a:rPr lang="fr-BE" sz="1200" dirty="0">
                <a:latin typeface="Eras Demi ITC" panose="020B0805030504020804" pitchFamily="34" charset="0"/>
              </a:rPr>
              <a:t> – de ses pseudo-alliés </a:t>
            </a:r>
            <a:r>
              <a:rPr lang="fr-BE" sz="1200" dirty="0">
                <a:solidFill>
                  <a:srgbClr val="800000"/>
                </a:solidFill>
                <a:latin typeface="Eras Demi ITC" panose="020B0805030504020804" pitchFamily="34" charset="0"/>
              </a:rPr>
              <a:t>républicains.</a:t>
            </a:r>
            <a:r>
              <a:rPr lang="fr-BE" sz="1200" dirty="0">
                <a:latin typeface="Eras Demi ITC" panose="020B0805030504020804" pitchFamily="34" charset="0"/>
              </a:rPr>
              <a:t> </a:t>
            </a:r>
          </a:p>
          <a:p>
            <a:endParaRPr lang="fr-FR" dirty="0"/>
          </a:p>
        </p:txBody>
      </p:sp>
      <p:sp>
        <p:nvSpPr>
          <p:cNvPr id="4" name="Espace réservé du numéro de diapositive 3"/>
          <p:cNvSpPr>
            <a:spLocks noGrp="1"/>
          </p:cNvSpPr>
          <p:nvPr>
            <p:ph type="sldNum" sz="quarter" idx="5"/>
          </p:nvPr>
        </p:nvSpPr>
        <p:spPr/>
        <p:txBody>
          <a:bodyPr/>
          <a:lstStyle/>
          <a:p>
            <a:fld id="{4A4C8E2E-F4A4-4AB5-A22F-A91E5E788DC4}" type="slidenum">
              <a:rPr lang="fr-FR" smtClean="0"/>
              <a:t>15</a:t>
            </a:fld>
            <a:endParaRPr lang="fr-FR"/>
          </a:p>
        </p:txBody>
      </p:sp>
    </p:spTree>
    <p:extLst>
      <p:ext uri="{BB962C8B-B14F-4D97-AF65-F5344CB8AC3E}">
        <p14:creationId xmlns:p14="http://schemas.microsoft.com/office/powerpoint/2010/main" val="41597529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BE" i="1" dirty="0"/>
              <a:t>Discours du 7 septembre 1789</a:t>
            </a:r>
          </a:p>
          <a:p>
            <a:pPr marL="0" marR="0" lvl="0" indent="0" algn="l" defTabSz="914400" rtl="0" eaLnBrk="1" fontAlgn="auto" latinLnBrk="0" hangingPunct="1">
              <a:lnSpc>
                <a:spcPct val="100000"/>
              </a:lnSpc>
              <a:spcBef>
                <a:spcPts val="0"/>
              </a:spcBef>
              <a:spcAft>
                <a:spcPts val="0"/>
              </a:spcAft>
              <a:buClrTx/>
              <a:buSzTx/>
              <a:buFontTx/>
              <a:buNone/>
              <a:tabLst/>
              <a:defRPr/>
            </a:pPr>
            <a:r>
              <a:rPr lang="fr-BE" sz="1200" kern="1200" dirty="0">
                <a:solidFill>
                  <a:schemeClr val="tx1"/>
                </a:solidFill>
                <a:latin typeface="+mn-lt"/>
                <a:ea typeface="+mn-ea"/>
                <a:cs typeface="+mn-cs"/>
              </a:rPr>
              <a:t>« Sur l’organisation du pouvoir législatif et la sanction royale », in </a:t>
            </a:r>
            <a:r>
              <a:rPr lang="fr-BE" sz="1200" i="1" kern="1200" dirty="0">
                <a:solidFill>
                  <a:schemeClr val="tx1"/>
                </a:solidFill>
                <a:latin typeface="+mn-lt"/>
                <a:ea typeface="+mn-ea"/>
                <a:cs typeface="+mn-cs"/>
              </a:rPr>
              <a:t>Les orateurs de la Révolution française. Les Constituants</a:t>
            </a:r>
            <a:r>
              <a:rPr lang="fr-BE" sz="1200" kern="1200" dirty="0">
                <a:solidFill>
                  <a:schemeClr val="tx1"/>
                </a:solidFill>
                <a:latin typeface="+mn-lt"/>
                <a:ea typeface="+mn-ea"/>
                <a:cs typeface="+mn-cs"/>
              </a:rPr>
              <a:t>, Tome I, Paris, Gallimard, 1989, p. 1025 et 1027.</a:t>
            </a:r>
            <a:endParaRPr lang="fr-BE" dirty="0">
              <a:latin typeface="Verdana, Arial, Helvetica, sans-serif"/>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fr-BE" dirty="0">
              <a:latin typeface="Verdana, Arial, Helvetica, sans-serif"/>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BE" dirty="0">
                <a:latin typeface="Verdana, Arial, Helvetica, sans-serif"/>
              </a:rPr>
              <a:t>Sieyès faisant écho à Brissot, car les représentants sont « bien plus capables [que le peuple] de connaître l’intérêt général » ; et de conclure que « la France n’est point, ne peut pas être une </a:t>
            </a:r>
            <a:r>
              <a:rPr lang="fr-BE" i="1" dirty="0">
                <a:latin typeface="Verdana, Arial, Helvetica, sans-serif"/>
              </a:rPr>
              <a:t>démocratie »</a:t>
            </a:r>
            <a:r>
              <a:rPr lang="fr-BE" dirty="0">
                <a:latin typeface="Verdana, Arial, Helvetica, sans-serif"/>
              </a:rPr>
              <a:t> car le « peuple, je le répète, dans un pays qui n’est pas une démocratie (et la France ne saurait l’être), le peuple ne peut parler, ne peut agir que par ses représentants. </a:t>
            </a:r>
            <a:r>
              <a:rPr lang="fr-BE" dirty="0">
                <a:latin typeface="Verdana, Arial, Helvetica, sans-serif"/>
                <a:hlinkClick r:id="rId3"/>
              </a:rPr>
              <a:t>[25]</a:t>
            </a:r>
            <a:r>
              <a:rPr lang="fr-BE" dirty="0">
                <a:latin typeface="Verdana, Arial, Helvetica, sans-serif"/>
              </a:rPr>
              <a:t> » </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BE" dirty="0">
              <a:latin typeface="Verdana, Arial, Helvetica, sans-serif"/>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BE" dirty="0">
                <a:latin typeface="Verdana, Arial, Helvetica, sans-serif"/>
              </a:rPr>
              <a:t>Commentaire critique : </a:t>
            </a:r>
          </a:p>
          <a:p>
            <a:pPr marL="0" marR="0" lvl="0" indent="0" algn="l" defTabSz="914400" rtl="0" eaLnBrk="1" fontAlgn="auto" latinLnBrk="0" hangingPunct="1">
              <a:lnSpc>
                <a:spcPct val="100000"/>
              </a:lnSpc>
              <a:spcBef>
                <a:spcPts val="0"/>
              </a:spcBef>
              <a:spcAft>
                <a:spcPts val="0"/>
              </a:spcAft>
              <a:buClrTx/>
              <a:buSzTx/>
              <a:buFontTx/>
              <a:buNone/>
              <a:tabLst/>
              <a:defRPr/>
            </a:pPr>
            <a:r>
              <a:rPr lang="fr-BE" sz="1200" kern="1200" dirty="0">
                <a:solidFill>
                  <a:schemeClr val="tx1"/>
                </a:solidFill>
                <a:latin typeface="+mn-lt"/>
                <a:ea typeface="+mn-ea"/>
                <a:cs typeface="+mn-cs"/>
              </a:rPr>
              <a:t>John Adams et James Madison en Amérique, Sieyès, Brissot et Robespierre en France seront parmi les plus importants propagandistes du système représentatif, qu’ils entendent légitimer, mais aussi contrôler. Voilà une belle brochette de représentants du peuple dont les efforts sont surtout consacrés à justifier leur propre fonction. Faite de membres autoproclamés de l’« aristocratie naturelle », cette élite serait nécessaire, estime Sieyès faisant écho à Brissot, car les représentants sont « bien plus capables [que le peuple] de connaître l’intérêt général » ; et de conclure que « la France n’est point, ne peut pas être une </a:t>
            </a:r>
            <a:r>
              <a:rPr lang="fr-BE" sz="1200" i="1" kern="1200" dirty="0">
                <a:solidFill>
                  <a:schemeClr val="tx1"/>
                </a:solidFill>
                <a:latin typeface="+mn-lt"/>
                <a:ea typeface="+mn-ea"/>
                <a:cs typeface="+mn-cs"/>
              </a:rPr>
              <a:t>démocratie »</a:t>
            </a:r>
            <a:r>
              <a:rPr lang="fr-BE" sz="1200" kern="1200" dirty="0">
                <a:solidFill>
                  <a:schemeClr val="tx1"/>
                </a:solidFill>
                <a:latin typeface="+mn-lt"/>
                <a:ea typeface="+mn-ea"/>
                <a:cs typeface="+mn-cs"/>
              </a:rPr>
              <a:t> car le « peuple, je le répète, dans un pays qui n’est pas une démocratie (et la France ne saurait l’être), le peuple ne peut parler, ne peut agir que par ses représentants. </a:t>
            </a:r>
            <a:r>
              <a:rPr lang="fr-BE" sz="1200" kern="1200" dirty="0">
                <a:solidFill>
                  <a:schemeClr val="tx1"/>
                </a:solidFill>
                <a:latin typeface="+mn-lt"/>
                <a:ea typeface="+mn-ea"/>
                <a:cs typeface="+mn-cs"/>
                <a:hlinkClick r:id="rId3"/>
              </a:rPr>
              <a:t>[25]</a:t>
            </a:r>
            <a:r>
              <a:rPr lang="fr-BE" sz="1200" kern="1200" dirty="0">
                <a:solidFill>
                  <a:schemeClr val="tx1"/>
                </a:solidFill>
                <a:latin typeface="+mn-lt"/>
                <a:ea typeface="+mn-ea"/>
                <a:cs typeface="+mn-cs"/>
              </a:rPr>
              <a:t> » Doit-on s’étonner que Sieyès soit lui-même un représentant et que ces déclarations soient faites à l’Assemblée nationale ? </a:t>
            </a:r>
            <a:endParaRPr lang="fr-FR" dirty="0"/>
          </a:p>
          <a:p>
            <a:endParaRPr lang="fr-FR" dirty="0"/>
          </a:p>
        </p:txBody>
      </p:sp>
      <p:sp>
        <p:nvSpPr>
          <p:cNvPr id="4" name="Espace réservé du numéro de diapositive 3"/>
          <p:cNvSpPr>
            <a:spLocks noGrp="1"/>
          </p:cNvSpPr>
          <p:nvPr>
            <p:ph type="sldNum" sz="quarter" idx="5"/>
          </p:nvPr>
        </p:nvSpPr>
        <p:spPr/>
        <p:txBody>
          <a:bodyPr/>
          <a:lstStyle/>
          <a:p>
            <a:fld id="{4A4C8E2E-F4A4-4AB5-A22F-A91E5E788DC4}" type="slidenum">
              <a:rPr lang="fr-FR" smtClean="0"/>
              <a:t>16</a:t>
            </a:fld>
            <a:endParaRPr lang="fr-FR"/>
          </a:p>
        </p:txBody>
      </p:sp>
    </p:spTree>
    <p:extLst>
      <p:ext uri="{BB962C8B-B14F-4D97-AF65-F5344CB8AC3E}">
        <p14:creationId xmlns:p14="http://schemas.microsoft.com/office/powerpoint/2010/main" val="11861842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BE" b="1" dirty="0">
                <a:solidFill>
                  <a:schemeClr val="tx1"/>
                </a:solidFill>
                <a:effectLst/>
                <a:latin typeface="+mn-lt"/>
              </a:rPr>
              <a:t>Benjamin Constant, </a:t>
            </a:r>
            <a:r>
              <a:rPr lang="fr-BE" b="1" i="1" dirty="0">
                <a:solidFill>
                  <a:schemeClr val="tx1"/>
                </a:solidFill>
                <a:effectLst/>
                <a:latin typeface="+mn-lt"/>
              </a:rPr>
              <a:t>Principes de politique</a:t>
            </a:r>
            <a:r>
              <a:rPr lang="fr-BE" b="1" dirty="0">
                <a:solidFill>
                  <a:schemeClr val="tx1"/>
                </a:solidFill>
                <a:effectLst/>
                <a:latin typeface="+mn-lt"/>
              </a:rPr>
              <a:t>, 1806. Chapitre 1 : </a:t>
            </a:r>
            <a:r>
              <a:rPr lang="fr-BE" dirty="0">
                <a:solidFill>
                  <a:schemeClr val="tx1"/>
                </a:solidFill>
                <a:effectLst/>
                <a:latin typeface="+mn-lt"/>
              </a:rPr>
              <a:t>De la souveraineté du peuple.</a:t>
            </a:r>
            <a:endParaRPr lang="fr-BE" b="1" dirty="0">
              <a:solidFill>
                <a:schemeClr val="tx1"/>
              </a:solidFill>
              <a:effectLst/>
              <a:latin typeface="+mn-lt"/>
            </a:endParaRPr>
          </a:p>
          <a:p>
            <a:r>
              <a:rPr lang="fr-BE" b="0" dirty="0">
                <a:solidFill>
                  <a:schemeClr val="tx1"/>
                </a:solidFill>
                <a:effectLst/>
                <a:latin typeface="+mn-lt"/>
              </a:rPr>
              <a:t>Auteur libéral français, engagé en politique de 1795 jusqu’à sa mort en 1830, il a traversé plusieurs régimes. Associé à l’héritage des Lumières, il s’oppose aux propositions de J. – J. Rousseau, leur reprochant de préparer une forme de despotisme populaire menaçant la liberté.</a:t>
            </a:r>
          </a:p>
          <a:p>
            <a:endParaRPr lang="fr-BE" b="1" dirty="0">
              <a:solidFill>
                <a:schemeClr val="tx1"/>
              </a:solidFill>
              <a:effectLst/>
              <a:latin typeface="+mn-lt"/>
            </a:endParaRPr>
          </a:p>
          <a:p>
            <a:r>
              <a:rPr lang="fr-BE" b="1" dirty="0">
                <a:solidFill>
                  <a:schemeClr val="tx1"/>
                </a:solidFill>
                <a:effectLst/>
                <a:latin typeface="+mn-lt"/>
              </a:rPr>
              <a:t>Présentation critique, sur Wikipédia, consultation le 03/12/2019. (URL : </a:t>
            </a:r>
          </a:p>
          <a:p>
            <a:r>
              <a:rPr lang="fr-BE" dirty="0"/>
              <a:t>Les commentateurs ont longtemps tenu le </a:t>
            </a:r>
            <a:r>
              <a:rPr lang="fr-BE" dirty="0">
                <a:hlinkClick r:id="rId3" tooltip="Libéralisme"/>
              </a:rPr>
              <a:t>libéralisme</a:t>
            </a:r>
            <a:r>
              <a:rPr lang="fr-BE" dirty="0"/>
              <a:t> de Constant pour une simple rationalisation de l'égoïsme et de l'intérêt matériel ou comme un écran idéologique au triomphe d'un gouvernement élitiste. Ces reproches, comme ceux qui associent Constant à une girouette, datent de l'époque même de Constant, et l'historien polémiste </a:t>
            </a:r>
            <a:r>
              <a:rPr lang="fr-BE" dirty="0">
                <a:hlinkClick r:id="rId4" tooltip="Henri Guillemin"/>
              </a:rPr>
              <a:t>Henri Guillemin</a:t>
            </a:r>
            <a:r>
              <a:rPr lang="fr-BE" dirty="0"/>
              <a:t> s'en est fait l'un des plus bruyants porte-parole. </a:t>
            </a:r>
          </a:p>
          <a:p>
            <a:r>
              <a:rPr lang="fr-BE" dirty="0"/>
              <a:t>Depuis une trentaine d'années cependant, les travaux sur les écrits, les manuscrits et la pensée de Constant ont complètement invalidé cette vision. L'édition des </a:t>
            </a:r>
            <a:r>
              <a:rPr lang="fr-BE" i="1" dirty="0"/>
              <a:t>Principes de politique</a:t>
            </a:r>
            <a:r>
              <a:rPr lang="fr-BE" dirty="0"/>
              <a:t> (1806-1810), manuscrit resté inédit jusqu'en 1980, a constitué un moment important à cet égard. On s'est de même rendu compte de l'unité de l'œuvre de Constant, loin des images de girouette : tant que les principes qu'il promeut peuvent être appliqués, peu lui importe en somme le mode de gouvernement (république, Empire ou monarchie constitutionnelle), d'où cette image qui lui a longtemps collé à la peau de serviteur déloyal aux régimes qui l'emploient. </a:t>
            </a:r>
          </a:p>
          <a:p>
            <a:endParaRPr lang="fr-BE" dirty="0">
              <a:solidFill>
                <a:schemeClr val="tx1"/>
              </a:solidFill>
              <a:effectLst/>
              <a:latin typeface="+mn-lt"/>
            </a:endParaRPr>
          </a:p>
        </p:txBody>
      </p:sp>
      <p:sp>
        <p:nvSpPr>
          <p:cNvPr id="4" name="Espace réservé du numéro de diapositive 3"/>
          <p:cNvSpPr>
            <a:spLocks noGrp="1"/>
          </p:cNvSpPr>
          <p:nvPr>
            <p:ph type="sldNum" sz="quarter" idx="5"/>
          </p:nvPr>
        </p:nvSpPr>
        <p:spPr/>
        <p:txBody>
          <a:bodyPr/>
          <a:lstStyle/>
          <a:p>
            <a:fld id="{4A4C8E2E-F4A4-4AB5-A22F-A91E5E788DC4}" type="slidenum">
              <a:rPr lang="fr-FR" smtClean="0"/>
              <a:t>17</a:t>
            </a:fld>
            <a:endParaRPr lang="fr-FR"/>
          </a:p>
        </p:txBody>
      </p:sp>
    </p:spTree>
    <p:extLst>
      <p:ext uri="{BB962C8B-B14F-4D97-AF65-F5344CB8AC3E}">
        <p14:creationId xmlns:p14="http://schemas.microsoft.com/office/powerpoint/2010/main" val="18353282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BE" b="1" dirty="0"/>
              <a:t>Louis Jean Joseph Blanc</a:t>
            </a:r>
            <a:r>
              <a:rPr lang="fr-BE" dirty="0"/>
              <a:t> (né à </a:t>
            </a:r>
            <a:r>
              <a:rPr lang="fr-BE" dirty="0">
                <a:hlinkClick r:id="rId3" tooltip="Madrid"/>
              </a:rPr>
              <a:t>Madrid</a:t>
            </a:r>
            <a:r>
              <a:rPr lang="fr-BE" dirty="0"/>
              <a:t> le </a:t>
            </a:r>
            <a:r>
              <a:rPr lang="fr-BE" dirty="0">
                <a:hlinkClick r:id="rId4" tooltip="29 octobre"/>
              </a:rPr>
              <a:t>29</a:t>
            </a:r>
            <a:r>
              <a:rPr lang="fr-BE" dirty="0"/>
              <a:t> </a:t>
            </a:r>
            <a:r>
              <a:rPr lang="fr-BE" dirty="0">
                <a:hlinkClick r:id="rId5" tooltip="Octobre 1811"/>
              </a:rPr>
              <a:t>octobre</a:t>
            </a:r>
            <a:r>
              <a:rPr lang="fr-BE" dirty="0"/>
              <a:t> </a:t>
            </a:r>
            <a:r>
              <a:rPr lang="fr-BE" dirty="0">
                <a:hlinkClick r:id="rId6" tooltip="1811"/>
              </a:rPr>
              <a:t>1811</a:t>
            </a:r>
            <a:r>
              <a:rPr lang="fr-BE" dirty="0"/>
              <a:t> - mort à </a:t>
            </a:r>
            <a:r>
              <a:rPr lang="fr-BE" dirty="0">
                <a:hlinkClick r:id="rId7" tooltip="Cannes"/>
              </a:rPr>
              <a:t>Cannes</a:t>
            </a:r>
            <a:r>
              <a:rPr lang="fr-BE" dirty="0"/>
              <a:t> le </a:t>
            </a:r>
            <a:r>
              <a:rPr lang="fr-BE" dirty="0">
                <a:hlinkClick r:id="rId8" tooltip="6 décembre"/>
              </a:rPr>
              <a:t>6</a:t>
            </a:r>
            <a:r>
              <a:rPr lang="fr-BE" dirty="0"/>
              <a:t> </a:t>
            </a:r>
            <a:r>
              <a:rPr lang="fr-BE" dirty="0">
                <a:hlinkClick r:id="rId9" tooltip="Décembre 1882"/>
              </a:rPr>
              <a:t>décembre</a:t>
            </a:r>
            <a:r>
              <a:rPr lang="fr-BE" dirty="0"/>
              <a:t> </a:t>
            </a:r>
            <a:r>
              <a:rPr lang="fr-BE" dirty="0">
                <a:hlinkClick r:id="rId10" tooltip="1882"/>
              </a:rPr>
              <a:t>1882</a:t>
            </a:r>
            <a:r>
              <a:rPr lang="fr-BE" dirty="0"/>
              <a:t>) est un </a:t>
            </a:r>
            <a:r>
              <a:rPr lang="fr-BE" dirty="0">
                <a:hlinkClick r:id="rId11" tooltip="Journaliste"/>
              </a:rPr>
              <a:t>journaliste</a:t>
            </a:r>
            <a:r>
              <a:rPr lang="fr-BE" dirty="0"/>
              <a:t> et </a:t>
            </a:r>
            <a:r>
              <a:rPr lang="fr-BE" dirty="0">
                <a:hlinkClick r:id="rId12" tooltip="Historien"/>
              </a:rPr>
              <a:t>historien</a:t>
            </a:r>
            <a:r>
              <a:rPr lang="fr-BE" dirty="0"/>
              <a:t> </a:t>
            </a:r>
            <a:r>
              <a:rPr lang="fr-BE" dirty="0">
                <a:hlinkClick r:id="rId13" tooltip="France"/>
              </a:rPr>
              <a:t>français</a:t>
            </a:r>
            <a:r>
              <a:rPr lang="fr-BE" dirty="0"/>
              <a:t>, qui fut membre du </a:t>
            </a:r>
            <a:r>
              <a:rPr lang="fr-BE" dirty="0">
                <a:hlinkClick r:id="rId14" tooltip="Gouvernement provisoire de 1848"/>
              </a:rPr>
              <a:t>gouvernement provisoire de 1848</a:t>
            </a:r>
            <a:r>
              <a:rPr lang="fr-BE" dirty="0"/>
              <a:t> et député sous la </a:t>
            </a:r>
            <a:r>
              <a:rPr lang="fr-BE" dirty="0">
                <a:hlinkClick r:id="rId15" tooltip="Troisième République (France)"/>
              </a:rPr>
              <a:t>Troisième République</a:t>
            </a:r>
            <a:r>
              <a:rPr lang="fr-BE" dirty="0"/>
              <a:t>. </a:t>
            </a:r>
          </a:p>
          <a:p>
            <a:endParaRPr lang="fr-BE" dirty="0"/>
          </a:p>
          <a:p>
            <a:r>
              <a:rPr lang="fr-BE" b="1" dirty="0"/>
              <a:t>Commentaire critique : </a:t>
            </a:r>
          </a:p>
          <a:p>
            <a:endParaRPr lang="fr-BE" b="1" dirty="0"/>
          </a:p>
          <a:p>
            <a:r>
              <a:rPr lang="fr-BE" b="1" dirty="0"/>
              <a:t>Olivier </a:t>
            </a:r>
            <a:r>
              <a:rPr lang="fr-BE" b="1" dirty="0" err="1"/>
              <a:t>Ihl</a:t>
            </a:r>
            <a:r>
              <a:rPr lang="fr-BE" dirty="0"/>
              <a:t>, « La civilité électorale : vote et forclusion de la violence en France (Partie 1) », </a:t>
            </a:r>
            <a:r>
              <a:rPr lang="fr-BE" i="1" dirty="0"/>
              <a:t>Cultures &amp; Conflits</a:t>
            </a:r>
            <a:r>
              <a:rPr lang="fr-BE" dirty="0"/>
              <a:t> [En ligne], 09-10 | printemps-été 1993, mis en ligne le 27 janvier 2003, consulté le 06 décembre 2019. URL : http://journals.openedition.org/conflits/408 ; DOI : 10.4000/conflits.408 </a:t>
            </a:r>
          </a:p>
          <a:p>
            <a:endParaRPr lang="fr-BE" dirty="0"/>
          </a:p>
          <a:p>
            <a:pPr marL="0" marR="0" lvl="0" indent="0" algn="l" defTabSz="914400" rtl="0" eaLnBrk="1" fontAlgn="auto" latinLnBrk="0" hangingPunct="1">
              <a:lnSpc>
                <a:spcPct val="100000"/>
              </a:lnSpc>
              <a:spcBef>
                <a:spcPts val="0"/>
              </a:spcBef>
              <a:spcAft>
                <a:spcPts val="0"/>
              </a:spcAft>
              <a:buClrTx/>
              <a:buSzTx/>
              <a:buFontTx/>
              <a:buNone/>
              <a:tabLst/>
              <a:defRPr/>
            </a:pPr>
            <a:r>
              <a:rPr lang="fr-BE" dirty="0"/>
              <a:t>« Avec l'affirmation de normes comme l'individualisme électoral ou l'égalité numérique des voix s'impose une métamorphose des formes d'expression traditionnelles. Les plus violentes sont considérées désormais comme illégitimes parce que contraires à l'idée d'ordre social et politique. Louis Blanc, ancien quarante-huitard, se fait en 1874 l'avocat d'une telle évolution devant la représentation nationale : "Dire que le suffrage universel transforme les gouvernants en mandataires du peuple et les force comme tels à servir les besoins et à s'associer aux idées que le mouvement graduel de la civilisation apporte aux sociétés, c'est assez dire que le suffrage universel est un instrument de progrès ; mais il est aussi un instrument d'ordre. Je me trompe, il est l'instrument d'ordre par excellence. (Bravos à gauche). Et pourquoi ? Parce qu'en faisant de la loi l'</a:t>
            </a:r>
            <a:r>
              <a:rPr lang="fr-BE" dirty="0" err="1"/>
              <a:t>oeuvre</a:t>
            </a:r>
            <a:r>
              <a:rPr lang="fr-BE" dirty="0"/>
              <a:t> de tous, il l'impose au respect de tous... (nouveaux bravos à gauche) ; parce qu'en permettant à chacun de poursuivre sans violence le redressement de ses griefs, il désarme la violence... (très bien ! très bien ! à gauche) ; parce qu'il investit le pouvoir émané de lui d'une force morale immense et qui rend toute entreprise factieuse impossible.(...) Je répète : parce qu'il rend toute entreprise factieuse impossible et dispense de recourir à l'emploi de la force matérielle. »</a:t>
            </a:r>
            <a:endParaRPr lang="fr-FR" dirty="0"/>
          </a:p>
          <a:p>
            <a:endParaRPr lang="fr-FR" dirty="0"/>
          </a:p>
        </p:txBody>
      </p:sp>
      <p:sp>
        <p:nvSpPr>
          <p:cNvPr id="4" name="Espace réservé du numéro de diapositive 3"/>
          <p:cNvSpPr>
            <a:spLocks noGrp="1"/>
          </p:cNvSpPr>
          <p:nvPr>
            <p:ph type="sldNum" sz="quarter" idx="5"/>
          </p:nvPr>
        </p:nvSpPr>
        <p:spPr/>
        <p:txBody>
          <a:bodyPr/>
          <a:lstStyle/>
          <a:p>
            <a:fld id="{4A4C8E2E-F4A4-4AB5-A22F-A91E5E788DC4}" type="slidenum">
              <a:rPr lang="fr-FR" smtClean="0"/>
              <a:t>18</a:t>
            </a:fld>
            <a:endParaRPr lang="fr-FR"/>
          </a:p>
        </p:txBody>
      </p:sp>
    </p:spTree>
    <p:extLst>
      <p:ext uri="{BB962C8B-B14F-4D97-AF65-F5344CB8AC3E}">
        <p14:creationId xmlns:p14="http://schemas.microsoft.com/office/powerpoint/2010/main" val="35756138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BE" sz="1200" kern="1200" dirty="0" err="1">
                <a:solidFill>
                  <a:schemeClr val="tx1"/>
                </a:solidFill>
                <a:effectLst/>
                <a:latin typeface="+mn-lt"/>
                <a:ea typeface="+mn-ea"/>
                <a:cs typeface="+mn-cs"/>
              </a:rPr>
              <a:t>Stengers</a:t>
            </a:r>
            <a:r>
              <a:rPr lang="fr-BE" sz="1200" kern="1200" dirty="0">
                <a:solidFill>
                  <a:schemeClr val="tx1"/>
                </a:solidFill>
                <a:effectLst/>
                <a:latin typeface="+mn-lt"/>
                <a:ea typeface="+mn-ea"/>
                <a:cs typeface="+mn-cs"/>
              </a:rPr>
              <a:t> Jean. Histoire de la législation électorale en Belgique. In: Revue belge de philologie et d'histoire, tome 82, fasc. 1-2,2004. Belgique - Europe - Afrique. Deux siècles d'histoire contemporaine. Méthode et réflexions. Recueil d'articles de </a:t>
            </a:r>
            <a:r>
              <a:rPr lang="fr-BE" sz="1200" kern="1200" dirty="0" err="1">
                <a:solidFill>
                  <a:schemeClr val="tx1"/>
                </a:solidFill>
                <a:effectLst/>
                <a:latin typeface="+mn-lt"/>
                <a:ea typeface="+mn-ea"/>
                <a:cs typeface="+mn-cs"/>
              </a:rPr>
              <a:t>JeanStengers</a:t>
            </a:r>
            <a:r>
              <a:rPr lang="fr-BE" sz="1200" kern="1200" dirty="0">
                <a:solidFill>
                  <a:schemeClr val="tx1"/>
                </a:solidFill>
                <a:effectLst/>
                <a:latin typeface="+mn-lt"/>
                <a:ea typeface="+mn-ea"/>
                <a:cs typeface="+mn-cs"/>
              </a:rPr>
              <a:t>. pp. 247-270;doi : https://doi.org/10.3406/rbph.2004.4826https://www.persee.fr/doc/rbph_0035-0818_2004_num_82_1_482</a:t>
            </a:r>
            <a:endParaRPr lang="fr-FR" dirty="0"/>
          </a:p>
        </p:txBody>
      </p:sp>
      <p:sp>
        <p:nvSpPr>
          <p:cNvPr id="4" name="Espace réservé du numéro de diapositive 3"/>
          <p:cNvSpPr>
            <a:spLocks noGrp="1"/>
          </p:cNvSpPr>
          <p:nvPr>
            <p:ph type="sldNum" sz="quarter" idx="5"/>
          </p:nvPr>
        </p:nvSpPr>
        <p:spPr/>
        <p:txBody>
          <a:bodyPr/>
          <a:lstStyle/>
          <a:p>
            <a:fld id="{4A4C8E2E-F4A4-4AB5-A22F-A91E5E788DC4}" type="slidenum">
              <a:rPr lang="fr-FR" smtClean="0"/>
              <a:t>19</a:t>
            </a:fld>
            <a:endParaRPr lang="fr-FR"/>
          </a:p>
        </p:txBody>
      </p:sp>
    </p:spTree>
    <p:extLst>
      <p:ext uri="{BB962C8B-B14F-4D97-AF65-F5344CB8AC3E}">
        <p14:creationId xmlns:p14="http://schemas.microsoft.com/office/powerpoint/2010/main" val="35073708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Kroll, 23 janvier 2023.</a:t>
            </a:r>
            <a:br>
              <a:rPr lang="fr-FR" dirty="0"/>
            </a:br>
            <a:r>
              <a:rPr lang="fr-FR" dirty="0"/>
              <a:t>Pour illustrer la publication de l’enquête Noir Jaune Blues qui constate la séduction toujours plu </a:t>
            </a:r>
            <a:r>
              <a:rPr lang="fr-FR" dirty="0" err="1"/>
              <a:t>sgrande</a:t>
            </a:r>
            <a:r>
              <a:rPr lang="fr-FR" dirty="0"/>
              <a:t> des Belges pour le tribalisme, l’autoritarisme, le repli identitaire, le rejet de la démocratie et des corps intermédiaires.</a:t>
            </a:r>
          </a:p>
        </p:txBody>
      </p:sp>
      <p:sp>
        <p:nvSpPr>
          <p:cNvPr id="4" name="Espace réservé du numéro de diapositive 3"/>
          <p:cNvSpPr>
            <a:spLocks noGrp="1"/>
          </p:cNvSpPr>
          <p:nvPr>
            <p:ph type="sldNum" sz="quarter" idx="5"/>
          </p:nvPr>
        </p:nvSpPr>
        <p:spPr/>
        <p:txBody>
          <a:bodyPr/>
          <a:lstStyle/>
          <a:p>
            <a:fld id="{4A4C8E2E-F4A4-4AB5-A22F-A91E5E788DC4}" type="slidenum">
              <a:rPr lang="fr-FR" smtClean="0"/>
              <a:t>2</a:t>
            </a:fld>
            <a:endParaRPr lang="fr-FR"/>
          </a:p>
        </p:txBody>
      </p:sp>
    </p:spTree>
    <p:extLst>
      <p:ext uri="{BB962C8B-B14F-4D97-AF65-F5344CB8AC3E}">
        <p14:creationId xmlns:p14="http://schemas.microsoft.com/office/powerpoint/2010/main" val="342985343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BE" dirty="0"/>
              <a:t>Trace du passé collectée et présentée par le manuel </a:t>
            </a:r>
            <a:r>
              <a:rPr lang="fr-BE" i="1" dirty="0"/>
              <a:t>Construire l’Histoire, </a:t>
            </a:r>
            <a:r>
              <a:rPr lang="fr-BE" sz="1400" i="1" dirty="0" err="1"/>
              <a:t>Jadoulle</a:t>
            </a:r>
            <a:r>
              <a:rPr lang="fr-BE" sz="1400" i="1" dirty="0"/>
              <a:t> J. – L., Georges J. </a:t>
            </a:r>
            <a:r>
              <a:rPr lang="fr-BE" i="1" dirty="0"/>
              <a:t>(</a:t>
            </a:r>
            <a:r>
              <a:rPr lang="fr-BE" i="1" dirty="0" err="1"/>
              <a:t>dir</a:t>
            </a:r>
            <a:r>
              <a:rPr lang="fr-BE" i="1" dirty="0"/>
              <a:t>.), vol. 3, Namur, 2008. Pour utilisation pédagogique.</a:t>
            </a:r>
            <a:endParaRPr lang="fr-FR" dirty="0"/>
          </a:p>
          <a:p>
            <a:endParaRPr lang="fr-FR" dirty="0"/>
          </a:p>
        </p:txBody>
      </p:sp>
      <p:sp>
        <p:nvSpPr>
          <p:cNvPr id="4" name="Espace réservé du numéro de diapositive 3"/>
          <p:cNvSpPr>
            <a:spLocks noGrp="1"/>
          </p:cNvSpPr>
          <p:nvPr>
            <p:ph type="sldNum" sz="quarter" idx="5"/>
          </p:nvPr>
        </p:nvSpPr>
        <p:spPr/>
        <p:txBody>
          <a:bodyPr/>
          <a:lstStyle/>
          <a:p>
            <a:fld id="{4A4C8E2E-F4A4-4AB5-A22F-A91E5E788DC4}" type="slidenum">
              <a:rPr lang="fr-FR" smtClean="0"/>
              <a:t>20</a:t>
            </a:fld>
            <a:endParaRPr lang="fr-FR"/>
          </a:p>
        </p:txBody>
      </p:sp>
    </p:spTree>
    <p:extLst>
      <p:ext uri="{BB962C8B-B14F-4D97-AF65-F5344CB8AC3E}">
        <p14:creationId xmlns:p14="http://schemas.microsoft.com/office/powerpoint/2010/main" val="90728249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Biographie sur Wikipédia :</a:t>
            </a:r>
          </a:p>
          <a:p>
            <a:endParaRPr lang="fr-FR" dirty="0"/>
          </a:p>
          <a:p>
            <a:r>
              <a:rPr lang="fr-FR" b="1" dirty="0"/>
              <a:t>Alexis-Henri-Charles </a:t>
            </a:r>
            <a:r>
              <a:rPr lang="fr-FR" b="1" dirty="0" err="1"/>
              <a:t>Clérel</a:t>
            </a:r>
            <a:r>
              <a:rPr lang="fr-FR" b="1" dirty="0"/>
              <a:t>, comte de Tocqueville</a:t>
            </a:r>
            <a:r>
              <a:rPr lang="fr-FR" b="1" baseline="30000" dirty="0">
                <a:hlinkClick r:id="rId3"/>
              </a:rPr>
              <a:t>3</a:t>
            </a:r>
            <a:r>
              <a:rPr lang="fr-FR" dirty="0"/>
              <a:t>, ou </a:t>
            </a:r>
            <a:r>
              <a:rPr lang="fr-FR" b="1" dirty="0"/>
              <a:t>Alexis de Tocqueville</a:t>
            </a:r>
            <a:r>
              <a:rPr lang="fr-FR" dirty="0"/>
              <a:t>, né le </a:t>
            </a:r>
            <a:r>
              <a:rPr lang="fr-FR" dirty="0">
                <a:hlinkClick r:id="rId4" tooltip="29 juillet"/>
              </a:rPr>
              <a:t>29</a:t>
            </a:r>
            <a:r>
              <a:rPr lang="fr-FR" dirty="0"/>
              <a:t> </a:t>
            </a:r>
            <a:r>
              <a:rPr lang="fr-FR" dirty="0">
                <a:hlinkClick r:id="rId5" tooltip="Juillet 1805"/>
              </a:rPr>
              <a:t>juillet</a:t>
            </a:r>
            <a:r>
              <a:rPr lang="fr-FR" dirty="0"/>
              <a:t> </a:t>
            </a:r>
            <a:r>
              <a:rPr lang="fr-FR" dirty="0">
                <a:hlinkClick r:id="rId6" tooltip="1805"/>
              </a:rPr>
              <a:t>1805</a:t>
            </a:r>
            <a:r>
              <a:rPr lang="fr-FR" dirty="0"/>
              <a:t> à </a:t>
            </a:r>
            <a:r>
              <a:rPr lang="fr-FR" dirty="0">
                <a:hlinkClick r:id="rId7" tooltip="Paris"/>
              </a:rPr>
              <a:t>Paris</a:t>
            </a:r>
            <a:r>
              <a:rPr lang="fr-FR" dirty="0"/>
              <a:t> et mort le </a:t>
            </a:r>
            <a:r>
              <a:rPr lang="fr-FR" dirty="0">
                <a:hlinkClick r:id="rId8" tooltip="16 avril"/>
              </a:rPr>
              <a:t>16</a:t>
            </a:r>
            <a:r>
              <a:rPr lang="fr-FR" dirty="0"/>
              <a:t> </a:t>
            </a:r>
            <a:r>
              <a:rPr lang="fr-FR" dirty="0">
                <a:hlinkClick r:id="rId9" tooltip="Avril 1859"/>
              </a:rPr>
              <a:t>avril</a:t>
            </a:r>
            <a:r>
              <a:rPr lang="fr-FR" dirty="0"/>
              <a:t> </a:t>
            </a:r>
            <a:r>
              <a:rPr lang="fr-FR" dirty="0">
                <a:hlinkClick r:id="rId10" tooltip="1859"/>
              </a:rPr>
              <a:t>1859</a:t>
            </a:r>
            <a:r>
              <a:rPr lang="fr-FR" dirty="0"/>
              <a:t> à </a:t>
            </a:r>
            <a:r>
              <a:rPr lang="fr-FR" dirty="0">
                <a:hlinkClick r:id="rId11" tooltip="Cannes"/>
              </a:rPr>
              <a:t>Cannes</a:t>
            </a:r>
            <a:r>
              <a:rPr lang="fr-FR" baseline="30000" dirty="0">
                <a:hlinkClick r:id="rId12"/>
              </a:rPr>
              <a:t>4</a:t>
            </a:r>
            <a:r>
              <a:rPr lang="fr-FR" dirty="0"/>
              <a:t>, est un </a:t>
            </a:r>
            <a:r>
              <a:rPr lang="fr-FR" dirty="0">
                <a:hlinkClick r:id="rId13" tooltip="Philosophe"/>
              </a:rPr>
              <a:t>philosophe</a:t>
            </a:r>
            <a:r>
              <a:rPr lang="fr-FR" dirty="0"/>
              <a:t> </a:t>
            </a:r>
            <a:r>
              <a:rPr lang="fr-FR" dirty="0">
                <a:hlinkClick r:id="rId14" tooltip="Politique"/>
              </a:rPr>
              <a:t>politique</a:t>
            </a:r>
            <a:r>
              <a:rPr lang="fr-FR" dirty="0"/>
              <a:t>, </a:t>
            </a:r>
            <a:r>
              <a:rPr lang="fr-FR" dirty="0">
                <a:hlinkClick r:id="rId15" tooltip="Politiste"/>
              </a:rPr>
              <a:t>politiste</a:t>
            </a:r>
            <a:r>
              <a:rPr lang="fr-FR" dirty="0"/>
              <a:t>, précurseur de la </a:t>
            </a:r>
            <a:r>
              <a:rPr lang="fr-FR" dirty="0">
                <a:hlinkClick r:id="rId16" tooltip="Sociologie"/>
              </a:rPr>
              <a:t>sociologie</a:t>
            </a:r>
            <a:r>
              <a:rPr lang="fr-FR" dirty="0"/>
              <a:t> et </a:t>
            </a:r>
            <a:r>
              <a:rPr lang="fr-FR" dirty="0">
                <a:hlinkClick r:id="rId17" tooltip="Personnalité politique"/>
              </a:rPr>
              <a:t>homme politique</a:t>
            </a:r>
            <a:r>
              <a:rPr lang="fr-FR" dirty="0"/>
              <a:t> </a:t>
            </a:r>
            <a:r>
              <a:rPr lang="fr-FR" dirty="0">
                <a:hlinkClick r:id="rId18" tooltip="France"/>
              </a:rPr>
              <a:t>français</a:t>
            </a:r>
            <a:r>
              <a:rPr lang="fr-FR" dirty="0"/>
              <a:t>. Né dans une vieille famille de la </a:t>
            </a:r>
            <a:r>
              <a:rPr lang="fr-FR" dirty="0">
                <a:hlinkClick r:id="rId19" tooltip="Noblesse"/>
              </a:rPr>
              <a:t>noblesse</a:t>
            </a:r>
            <a:r>
              <a:rPr lang="fr-FR" dirty="0"/>
              <a:t> de </a:t>
            </a:r>
            <a:r>
              <a:rPr lang="fr-FR" dirty="0">
                <a:hlinkClick r:id="rId20" tooltip="Normandie"/>
              </a:rPr>
              <a:t>Normandie</a:t>
            </a:r>
            <a:r>
              <a:rPr lang="fr-FR" dirty="0"/>
              <a:t>, il suit des études de droit et devient magistrat en 1827. Dès 1825, il est persuadé que la poussée démocratique en France est inéluctable. En 1830, il obtient une mission du ministère pour aller étudier le système </a:t>
            </a:r>
            <a:r>
              <a:rPr lang="fr-FR" dirty="0">
                <a:hlinkClick r:id="rId21" tooltip="Prison en France"/>
              </a:rPr>
              <a:t>pénitentiaire</a:t>
            </a:r>
            <a:r>
              <a:rPr lang="fr-FR" dirty="0"/>
              <a:t> américain, ce qui constitue son passeport pour aller découvrir les </a:t>
            </a:r>
            <a:r>
              <a:rPr lang="fr-FR" dirty="0">
                <a:hlinkClick r:id="rId22" tooltip="États-Unis"/>
              </a:rPr>
              <a:t>États-Unis</a:t>
            </a:r>
            <a:r>
              <a:rPr lang="fr-FR" dirty="0"/>
              <a:t> et comprendre ce qu'il tient pour le meilleur exemple disponible de </a:t>
            </a:r>
            <a:r>
              <a:rPr lang="fr-FR" dirty="0">
                <a:hlinkClick r:id="rId23" tooltip="Démocratie"/>
              </a:rPr>
              <a:t>démocratie</a:t>
            </a:r>
            <a:r>
              <a:rPr lang="fr-FR" dirty="0"/>
              <a:t>. De ce séjour de près d'un an, il tire </a:t>
            </a:r>
            <a:r>
              <a:rPr lang="fr-FR" i="1" dirty="0">
                <a:hlinkClick r:id="rId24" tooltip="De la démocratie en Amérique"/>
              </a:rPr>
              <a:t>De la démocratie en Amérique</a:t>
            </a:r>
            <a:r>
              <a:rPr lang="fr-FR" dirty="0"/>
              <a:t>, une analyse du système démocratique en général (de ses vertus, de ses risques et de sa dynamique) et de son illustration particulière américaine, qui connaît un immense succès à sa publication en 1835 et 1840.</a:t>
            </a:r>
          </a:p>
          <a:p>
            <a:endParaRPr lang="fr-FR" dirty="0"/>
          </a:p>
          <a:p>
            <a:r>
              <a:rPr lang="fr-FR" dirty="0"/>
              <a:t>(…) Durant son séjour aux </a:t>
            </a:r>
            <a:r>
              <a:rPr lang="fr-FR" dirty="0">
                <a:hlinkClick r:id="rId22" tooltip="États-Unis"/>
              </a:rPr>
              <a:t>États-Unis</a:t>
            </a:r>
            <a:r>
              <a:rPr lang="fr-FR" dirty="0"/>
              <a:t>, Tocqueville s'interroge sur les fondements de la </a:t>
            </a:r>
            <a:r>
              <a:rPr lang="fr-FR" dirty="0">
                <a:hlinkClick r:id="rId23" tooltip="Démocratie"/>
              </a:rPr>
              <a:t>démocratie</a:t>
            </a:r>
            <a:r>
              <a:rPr lang="fr-FR" dirty="0"/>
              <a:t>. À la différence de </a:t>
            </a:r>
            <a:r>
              <a:rPr lang="fr-FR" dirty="0">
                <a:hlinkClick r:id="rId25" tooltip="François Guizot"/>
              </a:rPr>
              <a:t>Guizot</a:t>
            </a:r>
            <a:r>
              <a:rPr lang="fr-FR" dirty="0"/>
              <a:t>, qui voit l'histoire de France comme une longue émancipation des </a:t>
            </a:r>
            <a:r>
              <a:rPr lang="fr-FR" dirty="0">
                <a:hlinkClick r:id="rId26" tooltip="Classes moyennes"/>
              </a:rPr>
              <a:t>classes moyennes</a:t>
            </a:r>
            <a:r>
              <a:rPr lang="fr-FR" dirty="0"/>
              <a:t>, il pense que la tendance générale et inévitable des peuples est la démocratie. Selon lui, celle-ci ne doit pas seulement être entendue dans son sens </a:t>
            </a:r>
            <a:r>
              <a:rPr lang="fr-FR" dirty="0">
                <a:hlinkClick r:id="rId27" tooltip="Étymologie"/>
              </a:rPr>
              <a:t>étymologique</a:t>
            </a:r>
            <a:r>
              <a:rPr lang="fr-FR" dirty="0"/>
              <a:t> et </a:t>
            </a:r>
            <a:r>
              <a:rPr lang="fr-FR" dirty="0">
                <a:hlinkClick r:id="rId14" tooltip="Politique"/>
              </a:rPr>
              <a:t>politique</a:t>
            </a:r>
            <a:r>
              <a:rPr lang="fr-FR" dirty="0"/>
              <a:t> (pouvoir du peuple), mais aussi et surtout dans un sens social. </a:t>
            </a:r>
          </a:p>
          <a:p>
            <a:endParaRPr lang="fr-FR" dirty="0"/>
          </a:p>
          <a:p>
            <a:r>
              <a:rPr lang="fr-FR" dirty="0"/>
              <a:t>« </a:t>
            </a:r>
            <a:r>
              <a:rPr lang="fr-FR" i="1" dirty="0"/>
              <a:t>Armé du bras droit de déclarer les lois inconstitutionnelles, le magistrat américain pénètre sans cesse dans les affaires politiques. Il ne peut pas forcer le peuple à faire des lois, mais du moins il le contraint à ne point être infidèle à ses propres lois et à rester d'accord avec lui-même</a:t>
            </a:r>
            <a:r>
              <a:rPr lang="fr-FR" dirty="0"/>
              <a:t>. » </a:t>
            </a:r>
          </a:p>
          <a:p>
            <a:pPr marR="0"/>
            <a:r>
              <a:rPr lang="fr-FR" dirty="0">
                <a:effectLst/>
              </a:rPr>
              <a:t>— Alexis de Tocqueville dans </a:t>
            </a:r>
            <a:r>
              <a:rPr lang="fr-FR" i="1" dirty="0">
                <a:effectLst/>
              </a:rPr>
              <a:t>Démocratie en Amérique</a:t>
            </a:r>
            <a:r>
              <a:rPr lang="fr-FR" dirty="0">
                <a:effectLst/>
              </a:rPr>
              <a:t> (</a:t>
            </a:r>
            <a:r>
              <a:rPr lang="fr-FR" i="1" dirty="0">
                <a:effectLst/>
              </a:rPr>
              <a:t>Œuvre complète</a:t>
            </a:r>
            <a:r>
              <a:rPr lang="fr-FR" dirty="0">
                <a:effectLst/>
              </a:rPr>
              <a:t>, vol. </a:t>
            </a:r>
            <a:r>
              <a:rPr lang="fr-FR" cap="all" dirty="0">
                <a:effectLst/>
              </a:rPr>
              <a:t>I</a:t>
            </a:r>
            <a:r>
              <a:rPr lang="fr-FR" dirty="0">
                <a:effectLst/>
              </a:rPr>
              <a:t>, p. 280)</a:t>
            </a:r>
          </a:p>
          <a:p>
            <a:pPr marR="0"/>
            <a:endParaRPr lang="fr-FR" dirty="0">
              <a:effectLst/>
            </a:endParaRPr>
          </a:p>
          <a:p>
            <a:r>
              <a:rPr lang="fr-FR" dirty="0">
                <a:effectLst/>
              </a:rPr>
              <a:t>(…) </a:t>
            </a:r>
            <a:r>
              <a:rPr lang="fr-FR" dirty="0"/>
              <a:t>Après la chute de la Monarchie de Juillet, Tocqueville est élu à l'</a:t>
            </a:r>
            <a:r>
              <a:rPr lang="fr-FR" dirty="0">
                <a:hlinkClick r:id="rId28" tooltip="Assemblée nationale (1848)"/>
              </a:rPr>
              <a:t>Assemblée constituante de 1848</a:t>
            </a:r>
            <a:r>
              <a:rPr lang="fr-FR" dirty="0"/>
              <a:t>. C'est une personnalité éminente du </a:t>
            </a:r>
            <a:r>
              <a:rPr lang="fr-FR" dirty="0">
                <a:hlinkClick r:id="rId29" tooltip="Parti de l'Ordre"/>
              </a:rPr>
              <a:t>parti de l'Ordre</a:t>
            </a:r>
            <a:r>
              <a:rPr lang="fr-FR" dirty="0"/>
              <a:t>, un parti pourtant résolument </a:t>
            </a:r>
            <a:r>
              <a:rPr lang="fr-FR" dirty="0">
                <a:hlinkClick r:id="rId30" tooltip="Conservatisme"/>
              </a:rPr>
              <a:t>conservateur</a:t>
            </a:r>
            <a:r>
              <a:rPr lang="fr-FR" dirty="0"/>
              <a:t>. Même s'il a envisagé au sein de la </a:t>
            </a:r>
            <a:r>
              <a:rPr lang="fr-FR" i="1" dirty="0"/>
              <a:t>Jeune Gauche</a:t>
            </a:r>
            <a:r>
              <a:rPr lang="fr-FR" dirty="0"/>
              <a:t> un programme économique et social très avancé, il est totalement opposé aux bouleversements qu'amènerait le socialisme</a:t>
            </a:r>
            <a:r>
              <a:rPr lang="fr-FR" baseline="30000" dirty="0">
                <a:hlinkClick r:id="rId31"/>
              </a:rPr>
              <a:t>32</a:t>
            </a:r>
            <a:r>
              <a:rPr lang="fr-FR" dirty="0"/>
              <a:t>. Prenant conscience du poids de la </a:t>
            </a:r>
            <a:r>
              <a:rPr lang="fr-FR" dirty="0">
                <a:hlinkClick r:id="rId32" tooltip="Classe ouvrière"/>
              </a:rPr>
              <a:t>classe ouvrière</a:t>
            </a:r>
            <a:r>
              <a:rPr lang="fr-FR" dirty="0"/>
              <a:t> et de l'émergence du </a:t>
            </a:r>
            <a:r>
              <a:rPr lang="fr-FR" dirty="0">
                <a:hlinkClick r:id="rId33" tooltip="Socialisme"/>
              </a:rPr>
              <a:t>socialisme</a:t>
            </a:r>
            <a:r>
              <a:rPr lang="fr-FR" dirty="0"/>
              <a:t> avec la </a:t>
            </a:r>
            <a:r>
              <a:rPr lang="fr-FR" dirty="0">
                <a:hlinkClick r:id="rId34" tooltip="Révolution française de 1848"/>
              </a:rPr>
              <a:t>Révolution française de 1848</a:t>
            </a:r>
            <a:r>
              <a:rPr lang="fr-FR" dirty="0"/>
              <a:t>, qu'il considère comme une trahison de la révolution de 1789, il approuvera la répression des </a:t>
            </a:r>
            <a:r>
              <a:rPr lang="fr-FR" dirty="0">
                <a:hlinkClick r:id="rId35" tooltip="Journées de Juin"/>
              </a:rPr>
              <a:t>Journées de Juin</a:t>
            </a:r>
            <a:r>
              <a:rPr lang="fr-FR" dirty="0"/>
              <a:t>. </a:t>
            </a:r>
          </a:p>
          <a:p>
            <a:r>
              <a:rPr lang="fr-FR" dirty="0"/>
              <a:t>Il est membre de la Commission chargée de la rédaction de la </a:t>
            </a:r>
            <a:r>
              <a:rPr lang="fr-FR" dirty="0">
                <a:hlinkClick r:id="rId36" tooltip="Constitution française de 1848"/>
              </a:rPr>
              <a:t>Constitution française de 1848</a:t>
            </a:r>
            <a:r>
              <a:rPr lang="fr-FR" dirty="0"/>
              <a:t>. Il y défend surtout les institutions libérales, le </a:t>
            </a:r>
            <a:r>
              <a:rPr lang="fr-FR" dirty="0">
                <a:hlinkClick r:id="rId37" tooltip="Bicamérisme"/>
              </a:rPr>
              <a:t>bicamérisme</a:t>
            </a:r>
            <a:r>
              <a:rPr lang="fr-FR" dirty="0"/>
              <a:t>, l'élection du </a:t>
            </a:r>
            <a:r>
              <a:rPr lang="fr-FR" dirty="0">
                <a:hlinkClick r:id="rId38" tooltip="Président de la République"/>
              </a:rPr>
              <a:t>président de la République</a:t>
            </a:r>
            <a:r>
              <a:rPr lang="fr-FR" dirty="0"/>
              <a:t> par le peuple, et la </a:t>
            </a:r>
            <a:r>
              <a:rPr lang="fr-FR" dirty="0">
                <a:hlinkClick r:id="rId39" tooltip="Décentralisation"/>
              </a:rPr>
              <a:t>décentralisation</a:t>
            </a:r>
            <a:r>
              <a:rPr lang="fr-FR" dirty="0"/>
              <a:t>. Il est élu en 1849 à l'</a:t>
            </a:r>
            <a:r>
              <a:rPr lang="fr-FR" dirty="0">
                <a:hlinkClick r:id="rId40" tooltip="Assemblée législative (1849)"/>
              </a:rPr>
              <a:t>Assemblée législative</a:t>
            </a:r>
            <a:r>
              <a:rPr lang="fr-FR" dirty="0"/>
              <a:t>, dont il devient l'un des vice-présidents</a:t>
            </a:r>
            <a:r>
              <a:rPr lang="fr-FR" baseline="30000" dirty="0">
                <a:hlinkClick r:id="rId41"/>
              </a:rPr>
              <a:t>33</a:t>
            </a:r>
            <a:r>
              <a:rPr lang="fr-FR" dirty="0"/>
              <a:t>. Dans les débats précédant l'adoption d'une constitution pour la seconde république, Il dénonce « l’irresponsabilité » des républicains qui souhaitent reconnaitre le droit de vote des domestiques, des soldats et des pauvres</a:t>
            </a:r>
            <a:r>
              <a:rPr lang="fr-FR" baseline="30000" dirty="0">
                <a:hlinkClick r:id="rId42"/>
              </a:rPr>
              <a:t>34</a:t>
            </a:r>
            <a:endParaRPr lang="fr-FR" baseline="30000" dirty="0"/>
          </a:p>
          <a:p>
            <a:endParaRPr lang="fr-FR" baseline="30000" dirty="0"/>
          </a:p>
          <a:p>
            <a:r>
              <a:rPr lang="fr-FR" baseline="30000" dirty="0"/>
              <a:t>(…) </a:t>
            </a:r>
            <a:r>
              <a:rPr lang="fr-FR" dirty="0"/>
              <a:t>Se fondant sur l'observation des interactions sociales et l'analyse de leurs déterminants et de leurs effets, Tocqueville défend la </a:t>
            </a:r>
            <a:r>
              <a:rPr lang="fr-FR" dirty="0">
                <a:hlinkClick r:id="rId43" tooltip="Libertés fondamentales"/>
              </a:rPr>
              <a:t>liberté individuelle</a:t>
            </a:r>
            <a:r>
              <a:rPr lang="fr-FR" dirty="0"/>
              <a:t> et l'</a:t>
            </a:r>
            <a:r>
              <a:rPr lang="fr-FR" dirty="0">
                <a:hlinkClick r:id="rId44" tooltip="wikt:égalité"/>
              </a:rPr>
              <a:t>égalité</a:t>
            </a:r>
            <a:r>
              <a:rPr lang="fr-FR" dirty="0"/>
              <a:t> en </a:t>
            </a:r>
            <a:r>
              <a:rPr lang="fr-FR" dirty="0">
                <a:hlinkClick r:id="rId14" tooltip="Politique"/>
              </a:rPr>
              <a:t>politique</a:t>
            </a:r>
            <a:r>
              <a:rPr lang="fr-FR" dirty="0"/>
              <a:t>, les deux concepts étant à son sens indissociables, sauf à provoquer des effets très négatifs</a:t>
            </a:r>
            <a:r>
              <a:rPr lang="fr-FR" baseline="30000" dirty="0">
                <a:hlinkClick r:id="rId45"/>
              </a:rPr>
              <a:t>35</a:t>
            </a:r>
            <a:r>
              <a:rPr lang="fr-FR" dirty="0"/>
              <a:t>. Il défend la </a:t>
            </a:r>
            <a:r>
              <a:rPr lang="fr-FR" dirty="0">
                <a:hlinkClick r:id="rId23" tooltip="Démocratie"/>
              </a:rPr>
              <a:t>démocratie</a:t>
            </a:r>
            <a:r>
              <a:rPr lang="fr-FR" dirty="0"/>
              <a:t> tout en identifiant les risques de dérive qui lui sont inhérents. Tocqueville souligne notamment l'évolution possible de la </a:t>
            </a:r>
            <a:r>
              <a:rPr lang="fr-FR" dirty="0">
                <a:hlinkClick r:id="rId23" tooltip="Démocratie"/>
              </a:rPr>
              <a:t>démocratie</a:t>
            </a:r>
            <a:r>
              <a:rPr lang="fr-FR" dirty="0"/>
              <a:t> vers une </a:t>
            </a:r>
            <a:r>
              <a:rPr lang="fr-FR" dirty="0">
                <a:hlinkClick r:id="rId46" tooltip="Dictature"/>
              </a:rPr>
              <a:t>dictature</a:t>
            </a:r>
            <a:r>
              <a:rPr lang="fr-FR" dirty="0"/>
              <a:t> de la majorité au nom de l'égalité et rejette nettement à ce titre toute orientation </a:t>
            </a:r>
            <a:r>
              <a:rPr lang="fr-FR" dirty="0">
                <a:hlinkClick r:id="rId33" tooltip="Socialisme"/>
              </a:rPr>
              <a:t>socialiste</a:t>
            </a:r>
            <a:r>
              <a:rPr lang="fr-FR" dirty="0"/>
              <a:t>. Il insiste aussi sur le rôle fondamental des corps intermédiaires et la décentralisation des pouvoirs et se positionne en opposition au </a:t>
            </a:r>
            <a:r>
              <a:rPr lang="fr-FR" dirty="0">
                <a:hlinkClick r:id="rId47" tooltip="Jacobinisme"/>
              </a:rPr>
              <a:t>jacobinisme</a:t>
            </a:r>
            <a:r>
              <a:rPr lang="fr-FR" dirty="0"/>
              <a:t> centralisateur. Il identifie enfin le fait que la démocratie peut favoriser, par perte du lien social, les comportements </a:t>
            </a:r>
            <a:r>
              <a:rPr lang="fr-FR" dirty="0">
                <a:hlinkClick r:id="rId48" tooltip="Individualisme"/>
              </a:rPr>
              <a:t>individualistes</a:t>
            </a:r>
            <a:r>
              <a:rPr lang="fr-FR" dirty="0"/>
              <a:t> contraires aux intérêts de la société dans son ensemble. Tocqueville est l'une des plus grandes références de la </a:t>
            </a:r>
            <a:r>
              <a:rPr lang="fr-FR" dirty="0">
                <a:hlinkClick r:id="rId49" tooltip="Philosophie politique"/>
              </a:rPr>
              <a:t>philosophie politique</a:t>
            </a:r>
            <a:r>
              <a:rPr lang="fr-FR" dirty="0"/>
              <a:t> </a:t>
            </a:r>
            <a:r>
              <a:rPr lang="fr-FR" dirty="0">
                <a:hlinkClick r:id="rId50" tooltip="Libéralisme"/>
              </a:rPr>
              <a:t>libérale</a:t>
            </a:r>
            <a:r>
              <a:rPr lang="fr-FR" dirty="0"/>
              <a:t>. </a:t>
            </a:r>
          </a:p>
          <a:p>
            <a:r>
              <a:rPr lang="fr-FR" dirty="0"/>
              <a:t>Partisan du </a:t>
            </a:r>
            <a:r>
              <a:rPr lang="fr-FR" dirty="0">
                <a:hlinkClick r:id="rId51" tooltip="Colonialisme"/>
              </a:rPr>
              <a:t>colonialisme</a:t>
            </a:r>
            <a:r>
              <a:rPr lang="fr-FR" dirty="0"/>
              <a:t>, légitimant l'expansion française en </a:t>
            </a:r>
            <a:r>
              <a:rPr lang="fr-FR" dirty="0">
                <a:hlinkClick r:id="rId52" tooltip="Afrique du Nord"/>
              </a:rPr>
              <a:t>Afrique du Nord</a:t>
            </a:r>
            <a:r>
              <a:rPr lang="fr-FR" dirty="0"/>
              <a:t> (1841-1846) dans de nombreux écrits tels que Travail sur l'Algérie (1841)</a:t>
            </a:r>
            <a:r>
              <a:rPr lang="fr-FR" baseline="30000" dirty="0">
                <a:hlinkClick r:id="rId53"/>
              </a:rPr>
              <a:t>36</a:t>
            </a:r>
            <a:r>
              <a:rPr lang="fr-FR" dirty="0"/>
              <a:t> et Rapport sur l'Algérie (1847)</a:t>
            </a:r>
            <a:r>
              <a:rPr lang="fr-FR" baseline="30000" dirty="0">
                <a:hlinkClick r:id="rId54"/>
              </a:rPr>
              <a:t>37</a:t>
            </a:r>
            <a:r>
              <a:rPr lang="fr-FR" dirty="0"/>
              <a:t>, il s'oppose à l'application du régime militaire en Algérie (1848) et critique fermement les excès de la colonisation</a:t>
            </a:r>
            <a:r>
              <a:rPr lang="fr-FR" baseline="30000" dirty="0">
                <a:hlinkClick r:id="rId55"/>
              </a:rPr>
              <a:t>38</a:t>
            </a:r>
            <a:r>
              <a:rPr lang="fr-FR" dirty="0"/>
              <a:t>. Il défend l'</a:t>
            </a:r>
            <a:r>
              <a:rPr lang="fr-FR" dirty="0">
                <a:hlinkClick r:id="rId56" tooltip="Abolition de l'esclavage"/>
              </a:rPr>
              <a:t>abolition de l'esclavage</a:t>
            </a:r>
            <a:r>
              <a:rPr lang="fr-FR" dirty="0"/>
              <a:t> dans les colonies (1839)</a:t>
            </a:r>
            <a:r>
              <a:rPr lang="fr-FR" baseline="30000" dirty="0">
                <a:hlinkClick r:id="rId57"/>
              </a:rPr>
              <a:t>39</a:t>
            </a:r>
            <a:r>
              <a:rPr lang="fr-FR" dirty="0"/>
              <a:t>, sous réserve de l'indemnisation des propriétaires d'esclaves</a:t>
            </a:r>
            <a:r>
              <a:rPr lang="fr-FR" baseline="30000" dirty="0">
                <a:hlinkClick r:id="rId58"/>
              </a:rPr>
              <a:t>40</a:t>
            </a:r>
            <a:r>
              <a:rPr lang="fr-FR" dirty="0"/>
              <a:t>. Parallèlement, Tocqueville refuse les considérations de la thèse de </a:t>
            </a:r>
            <a:r>
              <a:rPr lang="fr-FR" dirty="0">
                <a:hlinkClick r:id="rId59" tooltip="Joseph Arthur de Gobineau"/>
              </a:rPr>
              <a:t>Joseph Arthur de Gobineau</a:t>
            </a:r>
            <a:r>
              <a:rPr lang="fr-FR" baseline="30000" dirty="0">
                <a:hlinkClick r:id="rId60"/>
              </a:rPr>
              <a:t>41</a:t>
            </a:r>
            <a:r>
              <a:rPr lang="fr-FR" dirty="0"/>
              <a:t> (</a:t>
            </a:r>
            <a:r>
              <a:rPr lang="fr-FR" i="1" dirty="0"/>
              <a:t>Essai sur l'inégalité des races humaines</a:t>
            </a:r>
            <a:r>
              <a:rPr lang="fr-FR" dirty="0"/>
              <a:t>). Sceptique et hanté par la corruption de la démocratie et le déclin des valeurs aristocratiques, il défendra aussi une vision « de la puissance et de la grandeur nationale », annonçant le « nationalisme du siècle suivant »</a:t>
            </a:r>
            <a:r>
              <a:rPr lang="fr-FR" baseline="30000" dirty="0">
                <a:hlinkClick r:id="rId61"/>
              </a:rPr>
              <a:t>42</a:t>
            </a:r>
            <a:endParaRPr lang="fr-FR" dirty="0"/>
          </a:p>
          <a:p>
            <a:endParaRPr lang="fr-FR" dirty="0"/>
          </a:p>
          <a:p>
            <a:pPr marR="0"/>
            <a:endParaRPr lang="fr-FR" dirty="0">
              <a:effectLst/>
            </a:endParaRPr>
          </a:p>
          <a:p>
            <a:endParaRPr lang="fr-FR" dirty="0"/>
          </a:p>
        </p:txBody>
      </p:sp>
      <p:sp>
        <p:nvSpPr>
          <p:cNvPr id="4" name="Espace réservé du numéro de diapositive 3"/>
          <p:cNvSpPr>
            <a:spLocks noGrp="1"/>
          </p:cNvSpPr>
          <p:nvPr>
            <p:ph type="sldNum" sz="quarter" idx="5"/>
          </p:nvPr>
        </p:nvSpPr>
        <p:spPr/>
        <p:txBody>
          <a:bodyPr/>
          <a:lstStyle/>
          <a:p>
            <a:fld id="{4A4C8E2E-F4A4-4AB5-A22F-A91E5E788DC4}" type="slidenum">
              <a:rPr lang="fr-FR" smtClean="0"/>
              <a:t>21</a:t>
            </a:fld>
            <a:endParaRPr lang="fr-FR"/>
          </a:p>
        </p:txBody>
      </p:sp>
    </p:spTree>
    <p:extLst>
      <p:ext uri="{BB962C8B-B14F-4D97-AF65-F5344CB8AC3E}">
        <p14:creationId xmlns:p14="http://schemas.microsoft.com/office/powerpoint/2010/main" val="37901305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BE" b="1" dirty="0"/>
              <a:t>Sources.</a:t>
            </a:r>
          </a:p>
          <a:p>
            <a:endParaRPr lang="fr-BE" b="1" dirty="0"/>
          </a:p>
          <a:p>
            <a:r>
              <a:rPr lang="fr-BE" b="1" dirty="0"/>
              <a:t>*</a:t>
            </a:r>
            <a:r>
              <a:rPr lang="fr-BE" b="1" dirty="0" err="1"/>
              <a:t>Duplat</a:t>
            </a:r>
            <a:r>
              <a:rPr lang="fr-BE" b="1" dirty="0"/>
              <a:t> (G.), </a:t>
            </a:r>
            <a:r>
              <a:rPr lang="fr-BE" b="1" i="1" dirty="0"/>
              <a:t>Tocqueville ou la passion de la liberté, La Libre Belgique,</a:t>
            </a:r>
            <a:r>
              <a:rPr lang="fr-BE" dirty="0"/>
              <a:t> publié le jeudi 12 mai 2005. (URL : https://www.lalibre.be/archive/tocqueville-ou-la-passion-de-la-liberte-51b889e2e4b0de6db9ac113c). Cet extrait est tiré de sa correspondance.</a:t>
            </a:r>
          </a:p>
          <a:p>
            <a:endParaRPr lang="fr-BE" dirty="0"/>
          </a:p>
          <a:p>
            <a:r>
              <a:rPr lang="fr-FR" i="1" dirty="0"/>
              <a:t>*Caricature d’Alexis de Tocqueville par </a:t>
            </a:r>
            <a:r>
              <a:rPr lang="fr-FR" b="1" i="1" u="none" strike="noStrike" dirty="0">
                <a:effectLst/>
                <a:hlinkClick r:id="rId3"/>
              </a:rPr>
              <a:t>Honoré Daumier</a:t>
            </a:r>
            <a:endParaRPr lang="fr-BE" dirty="0"/>
          </a:p>
          <a:p>
            <a:endParaRPr lang="fr-FR" dirty="0"/>
          </a:p>
        </p:txBody>
      </p:sp>
      <p:sp>
        <p:nvSpPr>
          <p:cNvPr id="4" name="Espace réservé du numéro de diapositive 3"/>
          <p:cNvSpPr>
            <a:spLocks noGrp="1"/>
          </p:cNvSpPr>
          <p:nvPr>
            <p:ph type="sldNum" sz="quarter" idx="5"/>
          </p:nvPr>
        </p:nvSpPr>
        <p:spPr/>
        <p:txBody>
          <a:bodyPr/>
          <a:lstStyle/>
          <a:p>
            <a:fld id="{4A4C8E2E-F4A4-4AB5-A22F-A91E5E788DC4}" type="slidenum">
              <a:rPr lang="fr-FR" smtClean="0"/>
              <a:t>22</a:t>
            </a:fld>
            <a:endParaRPr lang="fr-FR"/>
          </a:p>
        </p:txBody>
      </p:sp>
    </p:spTree>
    <p:extLst>
      <p:ext uri="{BB962C8B-B14F-4D97-AF65-F5344CB8AC3E}">
        <p14:creationId xmlns:p14="http://schemas.microsoft.com/office/powerpoint/2010/main" val="47992708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BE" dirty="0"/>
              <a:t>Considéré comme un économiste hors-norme, F. List, promoteur du Zollverein allemand, était un critique d’Adam Smith et du </a:t>
            </a:r>
            <a:r>
              <a:rPr lang="fr-BE" i="1" dirty="0"/>
              <a:t>laissez-faire</a:t>
            </a:r>
            <a:r>
              <a:rPr lang="fr-BE" i="0" dirty="0"/>
              <a:t> complet. La théorie de A. Smith reposait selon lui sur une fiction cosmopolite qui ignorait les spécificités nationales. Son travail a parfois été instrumentalisé à des fins nationalistes et protectionnistes idéologiques. </a:t>
            </a:r>
          </a:p>
          <a:p>
            <a:endParaRPr lang="fr-BE" i="0" dirty="0"/>
          </a:p>
          <a:p>
            <a:r>
              <a:rPr lang="fr-BE" i="0" dirty="0"/>
              <a:t>Sur Wikipédia :</a:t>
            </a:r>
          </a:p>
          <a:p>
            <a:r>
              <a:rPr lang="fr-BE" b="1" dirty="0"/>
              <a:t>Friedrich List</a:t>
            </a:r>
            <a:r>
              <a:rPr lang="fr-BE" dirty="0"/>
              <a:t> (</a:t>
            </a:r>
            <a:r>
              <a:rPr lang="fr-BE" dirty="0">
                <a:hlinkClick r:id="rId3" tooltip="6 août"/>
              </a:rPr>
              <a:t>6</a:t>
            </a:r>
            <a:r>
              <a:rPr lang="fr-BE" dirty="0"/>
              <a:t> </a:t>
            </a:r>
            <a:r>
              <a:rPr lang="fr-BE" dirty="0">
                <a:hlinkClick r:id="rId4" tooltip="Août 1789"/>
              </a:rPr>
              <a:t>août</a:t>
            </a:r>
            <a:r>
              <a:rPr lang="fr-BE" dirty="0"/>
              <a:t> </a:t>
            </a:r>
            <a:r>
              <a:rPr lang="fr-BE" dirty="0">
                <a:hlinkClick r:id="rId5" tooltip="1789"/>
              </a:rPr>
              <a:t>1789</a:t>
            </a:r>
            <a:r>
              <a:rPr lang="fr-BE" dirty="0"/>
              <a:t>, </a:t>
            </a:r>
            <a:r>
              <a:rPr lang="fr-BE" dirty="0">
                <a:hlinkClick r:id="rId6" tooltip="Reutlingen"/>
              </a:rPr>
              <a:t>Reutlingen</a:t>
            </a:r>
            <a:r>
              <a:rPr lang="fr-BE" dirty="0"/>
              <a:t> – </a:t>
            </a:r>
            <a:r>
              <a:rPr lang="fr-BE" dirty="0">
                <a:hlinkClick r:id="rId7" tooltip="30 novembre"/>
              </a:rPr>
              <a:t>30</a:t>
            </a:r>
            <a:r>
              <a:rPr lang="fr-BE" dirty="0"/>
              <a:t> </a:t>
            </a:r>
            <a:r>
              <a:rPr lang="fr-BE" dirty="0">
                <a:hlinkClick r:id="rId8" tooltip="Novembre 1846"/>
              </a:rPr>
              <a:t>novembre</a:t>
            </a:r>
            <a:r>
              <a:rPr lang="fr-BE" dirty="0"/>
              <a:t> </a:t>
            </a:r>
            <a:r>
              <a:rPr lang="fr-BE" dirty="0">
                <a:hlinkClick r:id="rId9" tooltip="1846"/>
              </a:rPr>
              <a:t>1846</a:t>
            </a:r>
            <a:r>
              <a:rPr lang="fr-BE" dirty="0"/>
              <a:t> (à 57 ans), </a:t>
            </a:r>
            <a:r>
              <a:rPr lang="fr-BE" dirty="0">
                <a:hlinkClick r:id="rId10" tooltip="Kufstein"/>
              </a:rPr>
              <a:t>Kufstein</a:t>
            </a:r>
            <a:r>
              <a:rPr lang="fr-BE" dirty="0"/>
              <a:t>) est un </a:t>
            </a:r>
            <a:r>
              <a:rPr lang="fr-BE" dirty="0">
                <a:hlinkClick r:id="rId11" tooltip="Économiste"/>
              </a:rPr>
              <a:t>économiste</a:t>
            </a:r>
            <a:r>
              <a:rPr lang="fr-BE" dirty="0"/>
              <a:t> </a:t>
            </a:r>
            <a:r>
              <a:rPr lang="fr-BE" dirty="0">
                <a:hlinkClick r:id="rId12" tooltip="Allemagne"/>
              </a:rPr>
              <a:t>allemand</a:t>
            </a:r>
            <a:r>
              <a:rPr lang="fr-BE" dirty="0"/>
              <a:t>. Critique d'</a:t>
            </a:r>
            <a:r>
              <a:rPr lang="fr-BE" dirty="0">
                <a:hlinkClick r:id="rId13" tooltip="Adam Smith"/>
              </a:rPr>
              <a:t>Adam Smith</a:t>
            </a:r>
            <a:r>
              <a:rPr lang="fr-BE" dirty="0"/>
              <a:t>, il était partisan et théoricien du « </a:t>
            </a:r>
            <a:r>
              <a:rPr lang="fr-BE" dirty="0">
                <a:hlinkClick r:id="rId14" tooltip="Protectionnisme"/>
              </a:rPr>
              <a:t>protectionnisme éducateur</a:t>
            </a:r>
            <a:r>
              <a:rPr lang="fr-BE" dirty="0"/>
              <a:t> » ainsi que du </a:t>
            </a:r>
            <a:r>
              <a:rPr lang="fr-BE" i="1" dirty="0">
                <a:hlinkClick r:id="rId15" tooltip="Zollverein"/>
              </a:rPr>
              <a:t>Zollverein</a:t>
            </a:r>
            <a:r>
              <a:rPr lang="fr-BE" dirty="0"/>
              <a:t>, l'union douanière allemande. Néanmoins </a:t>
            </a:r>
            <a:r>
              <a:rPr lang="fr-BE" dirty="0">
                <a:hlinkClick r:id="rId16" tooltip="Libéralisme"/>
              </a:rPr>
              <a:t>libéral</a:t>
            </a:r>
            <a:r>
              <a:rPr lang="fr-BE" dirty="0"/>
              <a:t> tant en politique qu'en économie, le protectionnisme ne devant être qu'une phase dans le développement industriel des nations, il a également été considéré comme l'un des pères du nationalisme germanique.</a:t>
            </a:r>
          </a:p>
          <a:p>
            <a:endParaRPr lang="fr-BE" dirty="0"/>
          </a:p>
        </p:txBody>
      </p:sp>
      <p:sp>
        <p:nvSpPr>
          <p:cNvPr id="4" name="Espace réservé du numéro de diapositive 3"/>
          <p:cNvSpPr>
            <a:spLocks noGrp="1"/>
          </p:cNvSpPr>
          <p:nvPr>
            <p:ph type="sldNum" sz="quarter" idx="5"/>
          </p:nvPr>
        </p:nvSpPr>
        <p:spPr/>
        <p:txBody>
          <a:bodyPr/>
          <a:lstStyle/>
          <a:p>
            <a:fld id="{4A4C8E2E-F4A4-4AB5-A22F-A91E5E788DC4}" type="slidenum">
              <a:rPr lang="fr-FR" smtClean="0"/>
              <a:t>23</a:t>
            </a:fld>
            <a:endParaRPr lang="fr-FR"/>
          </a:p>
        </p:txBody>
      </p:sp>
    </p:spTree>
    <p:extLst>
      <p:ext uri="{BB962C8B-B14F-4D97-AF65-F5344CB8AC3E}">
        <p14:creationId xmlns:p14="http://schemas.microsoft.com/office/powerpoint/2010/main" val="370625955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BE" sz="1200" b="0" i="0" u="none" strike="noStrike" kern="1200" dirty="0">
                <a:solidFill>
                  <a:schemeClr val="tx1"/>
                </a:solidFill>
                <a:effectLst/>
                <a:latin typeface="+mn-lt"/>
                <a:ea typeface="+mn-ea"/>
                <a:cs typeface="+mn-cs"/>
              </a:rPr>
              <a:t>Francis Dupuis-</a:t>
            </a:r>
            <a:r>
              <a:rPr lang="fr-BE" sz="1200" b="0" i="0" u="none" strike="noStrike" kern="1200" dirty="0" err="1">
                <a:solidFill>
                  <a:schemeClr val="tx1"/>
                </a:solidFill>
                <a:effectLst/>
                <a:latin typeface="+mn-lt"/>
                <a:ea typeface="+mn-ea"/>
                <a:cs typeface="+mn-cs"/>
              </a:rPr>
              <a:t>Deri</a:t>
            </a:r>
            <a:r>
              <a:rPr lang="fr-BE" sz="1200" b="0" i="0" u="none" strike="noStrike" kern="1200" dirty="0">
                <a:solidFill>
                  <a:schemeClr val="tx1"/>
                </a:solidFill>
                <a:effectLst/>
                <a:latin typeface="+mn-lt"/>
                <a:ea typeface="+mn-ea"/>
                <a:cs typeface="+mn-cs"/>
              </a:rPr>
              <a:t>, “</a:t>
            </a:r>
            <a:r>
              <a:rPr lang="fr-BE" sz="1200" b="1" i="0" u="none" strike="noStrike" kern="1200" dirty="0">
                <a:solidFill>
                  <a:schemeClr val="tx1"/>
                </a:solidFill>
                <a:effectLst/>
                <a:latin typeface="+mn-lt"/>
                <a:ea typeface="+mn-ea"/>
                <a:cs typeface="+mn-cs"/>
              </a:rPr>
              <a:t>L’esprit antidémocratique des fondateurs de la « démocratie » moderne</a:t>
            </a:r>
            <a:r>
              <a:rPr lang="fr-BE" sz="1200" b="0" i="0" u="none" strike="noStrike" kern="1200" dirty="0">
                <a:solidFill>
                  <a:schemeClr val="tx1"/>
                </a:solidFill>
                <a:effectLst/>
                <a:latin typeface="+mn-lt"/>
                <a:ea typeface="+mn-ea"/>
                <a:cs typeface="+mn-cs"/>
              </a:rPr>
              <a:t>.” Un article publié dans la revue AGONE, no 22, septembre 1999, pp. 95-113. [Autorisation accordée par l'auteur de diffuser cet article dans Les Classiques des science sociales le 14 juin 2007.]</a:t>
            </a:r>
          </a:p>
          <a:p>
            <a:endParaRPr lang="fr-BE" sz="1200" b="0" i="0" u="none" strike="noStrike" kern="1200" dirty="0">
              <a:solidFill>
                <a:schemeClr val="tx1"/>
              </a:solidFill>
              <a:effectLst/>
              <a:latin typeface="+mn-lt"/>
              <a:ea typeface="+mn-ea"/>
              <a:cs typeface="+mn-cs"/>
            </a:endParaRPr>
          </a:p>
          <a:p>
            <a:r>
              <a:rPr lang="fr-BE" sz="1200" b="1" i="0" u="none" strike="noStrike" kern="1200" dirty="0">
                <a:solidFill>
                  <a:schemeClr val="tx1"/>
                </a:solidFill>
                <a:effectLst/>
                <a:latin typeface="+mn-lt"/>
                <a:ea typeface="+mn-ea"/>
                <a:cs typeface="+mn-cs"/>
              </a:rPr>
              <a:t>Poursuivre la réflexion ? </a:t>
            </a:r>
          </a:p>
          <a:p>
            <a:r>
              <a:rPr lang="fr-BE" sz="1200" b="0" i="0" u="none" strike="noStrike" kern="1200" dirty="0">
                <a:solidFill>
                  <a:schemeClr val="tx1"/>
                </a:solidFill>
                <a:effectLst/>
                <a:latin typeface="+mn-lt"/>
                <a:ea typeface="+mn-ea"/>
                <a:cs typeface="+mn-cs"/>
              </a:rPr>
              <a:t>Interview synthétique, par l’Université du Québec. </a:t>
            </a:r>
            <a:r>
              <a:rPr lang="fr-BE" sz="1200" b="0" i="1" u="none" strike="noStrike" kern="1200" dirty="0">
                <a:solidFill>
                  <a:schemeClr val="tx1"/>
                </a:solidFill>
                <a:effectLst/>
                <a:latin typeface="+mn-lt"/>
                <a:ea typeface="+mn-ea"/>
                <a:cs typeface="+mn-cs"/>
              </a:rPr>
              <a:t>Démocratie. Histoire d’un malentendu, 2013.</a:t>
            </a:r>
            <a:endParaRPr lang="fr-BE" sz="1200" b="0" i="0" u="none" strike="noStrike" kern="1200" dirty="0">
              <a:solidFill>
                <a:schemeClr val="tx1"/>
              </a:solidFill>
              <a:effectLst/>
              <a:latin typeface="+mn-lt"/>
              <a:ea typeface="+mn-ea"/>
              <a:cs typeface="+mn-cs"/>
            </a:endParaRPr>
          </a:p>
          <a:p>
            <a:r>
              <a:rPr lang="fr-BE" sz="1200" b="0" i="0" u="none" strike="noStrike" kern="1200" dirty="0">
                <a:solidFill>
                  <a:schemeClr val="tx1"/>
                </a:solidFill>
                <a:effectLst/>
                <a:latin typeface="+mn-lt"/>
                <a:ea typeface="+mn-ea"/>
                <a:cs typeface="+mn-cs"/>
              </a:rPr>
              <a:t>Présentation : « </a:t>
            </a:r>
            <a:r>
              <a:rPr lang="fr-BE" dirty="0"/>
              <a:t>Pour Francis Dupuis-</a:t>
            </a:r>
            <a:r>
              <a:rPr lang="fr-BE" dirty="0" err="1"/>
              <a:t>Déri</a:t>
            </a:r>
            <a:r>
              <a:rPr lang="fr-BE" dirty="0"/>
              <a:t>, la démocratie n'est pas celle que l'on croit et son histoire est encore plus méconnue. Détestée et ridiculisée pendant des siècles, la démocratie était vue comme le pire des régimes pendant des générations en Occident. Dans Démocratie. Histoire politique d'un mot (Lux éditeur, 2013), le </a:t>
            </a:r>
            <a:r>
              <a:rPr lang="fr-BE" b="1" dirty="0"/>
              <a:t>professeur au Département de science politique </a:t>
            </a:r>
            <a:r>
              <a:rPr lang="fr-BE" dirty="0"/>
              <a:t>de l'UQAM conclut avec fracas : le Canada n'est pas une démocratie et ne l'a jamais été. » &gt;&gt;&gt; URL : https://www.youtube.com/watch?v=KVW5ogGDlts</a:t>
            </a:r>
          </a:p>
          <a:p>
            <a:endParaRPr lang="fr-FR" dirty="0"/>
          </a:p>
        </p:txBody>
      </p:sp>
      <p:sp>
        <p:nvSpPr>
          <p:cNvPr id="4" name="Espace réservé du numéro de diapositive 3"/>
          <p:cNvSpPr>
            <a:spLocks noGrp="1"/>
          </p:cNvSpPr>
          <p:nvPr>
            <p:ph type="sldNum" sz="quarter" idx="5"/>
          </p:nvPr>
        </p:nvSpPr>
        <p:spPr/>
        <p:txBody>
          <a:bodyPr/>
          <a:lstStyle/>
          <a:p>
            <a:fld id="{4A4C8E2E-F4A4-4AB5-A22F-A91E5E788DC4}" type="slidenum">
              <a:rPr lang="fr-FR" smtClean="0"/>
              <a:t>24</a:t>
            </a:fld>
            <a:endParaRPr lang="fr-FR"/>
          </a:p>
        </p:txBody>
      </p:sp>
    </p:spTree>
    <p:extLst>
      <p:ext uri="{BB962C8B-B14F-4D97-AF65-F5344CB8AC3E}">
        <p14:creationId xmlns:p14="http://schemas.microsoft.com/office/powerpoint/2010/main" val="273008017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4A4C8E2E-F4A4-4AB5-A22F-A91E5E788DC4}" type="slidenum">
              <a:rPr lang="fr-FR" smtClean="0"/>
              <a:t>25</a:t>
            </a:fld>
            <a:endParaRPr lang="fr-FR"/>
          </a:p>
        </p:txBody>
      </p:sp>
    </p:spTree>
    <p:extLst>
      <p:ext uri="{BB962C8B-B14F-4D97-AF65-F5344CB8AC3E}">
        <p14:creationId xmlns:p14="http://schemas.microsoft.com/office/powerpoint/2010/main" val="217301939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BE" b="1" dirty="0"/>
              <a:t>Commentaire critique </a:t>
            </a:r>
            <a:r>
              <a:rPr lang="fr-BE" dirty="0"/>
              <a:t>:</a:t>
            </a:r>
          </a:p>
          <a:p>
            <a:r>
              <a:rPr lang="fr-BE" dirty="0"/>
              <a:t>Danielle TARTAKOWSKY, « Capitaliste et " salopard en casquette " », </a:t>
            </a:r>
            <a:r>
              <a:rPr lang="fr-BE" i="1" dirty="0"/>
              <a:t>Histoire par l'image</a:t>
            </a:r>
            <a:r>
              <a:rPr lang="fr-BE" dirty="0"/>
              <a:t> [en ligne], consulté le 06 décembre 2019. URL : http://www.histoire-image.org/fr/etudes/capitaliste-salopard-casquette</a:t>
            </a:r>
          </a:p>
          <a:p>
            <a:endParaRPr lang="fr-BE" dirty="0"/>
          </a:p>
          <a:p>
            <a:r>
              <a:rPr lang="fr-BE" dirty="0"/>
              <a:t>« (…) Le 22 avril 1927, le ministre de l’Intérieur radical Albert </a:t>
            </a:r>
            <a:r>
              <a:rPr lang="fr-BE" dirty="0" err="1"/>
              <a:t>Sarrault</a:t>
            </a:r>
            <a:r>
              <a:rPr lang="fr-BE" dirty="0"/>
              <a:t> prononce un violent réquisitoire contre ce parti, que résume sa formule « le communisme, voilà l’ennemi ». L’affiche occupe alors une place de premier plan dans la propagande politique. Les adversaires du parti communiste déclinent ici la formule avec variation : « le voilà, le communiste !  ». Les communistes se l’approprient textuellement, pour la subvertir. Ils mobilisent ainsi des procédés classiques de la propagande.</a:t>
            </a:r>
          </a:p>
          <a:p>
            <a:r>
              <a:rPr lang="fr-BE" b="1" dirty="0"/>
              <a:t>« Le communisme, voilà l’ennemi »</a:t>
            </a:r>
          </a:p>
          <a:p>
            <a:r>
              <a:rPr lang="fr-BE" dirty="0"/>
              <a:t>Le Centre de propagande des républicains nationaux a été créé en 1927 par Henri de </a:t>
            </a:r>
            <a:r>
              <a:rPr lang="fr-BE" dirty="0" err="1"/>
              <a:t>Kérillis</a:t>
            </a:r>
            <a:r>
              <a:rPr lang="fr-BE" dirty="0"/>
              <a:t> pour satisfaire aux besoins de l’Alliance démocratique et de la Fédération républicaine en la matière. L’affiche de Galland, destinée à la prochaine campagne électorale, constitue une de ses premières réalisations. Un prolétaire identifiable à sa mise crache sur ce que la France des années 20 a de plus sacré : le tombeau du Soldat inconnu au pied de l’Arc de triomphe et la flamme qui symbolise tous les morts de la Grande Guerre. C’est ce geste et lui seul qui le spécifie comme « communiste », désigné comme tel par le texte à l’avant-plan, tandis qu’à l’arrière plan se profile une manifestation aux allures d’émeute. Le noir et le rouge dramatisent la scène à l’excès. Elle peut faire référence à une récente « profanation » de l’Arc de triomphe advenue au terme d’une manifestation consécutive à l’exécution de Sacco et de </a:t>
            </a:r>
            <a:r>
              <a:rPr lang="fr-BE" dirty="0" err="1"/>
              <a:t>Vanzetti</a:t>
            </a:r>
            <a:r>
              <a:rPr lang="fr-BE" dirty="0"/>
              <a:t> et violemment dénoncée par la grande presse. Mais sa portée se veut plus générale : le communisme, c’est le désordre, la violence ; plus grave, c’est le sacrilège. (…°</a:t>
            </a:r>
          </a:p>
          <a:p>
            <a:endParaRPr lang="fr-FR" dirty="0"/>
          </a:p>
        </p:txBody>
      </p:sp>
      <p:sp>
        <p:nvSpPr>
          <p:cNvPr id="4" name="Espace réservé du numéro de diapositive 3"/>
          <p:cNvSpPr>
            <a:spLocks noGrp="1"/>
          </p:cNvSpPr>
          <p:nvPr>
            <p:ph type="sldNum" sz="quarter" idx="5"/>
          </p:nvPr>
        </p:nvSpPr>
        <p:spPr/>
        <p:txBody>
          <a:bodyPr/>
          <a:lstStyle/>
          <a:p>
            <a:fld id="{4A4C8E2E-F4A4-4AB5-A22F-A91E5E788DC4}" type="slidenum">
              <a:rPr lang="fr-FR" smtClean="0"/>
              <a:t>26</a:t>
            </a:fld>
            <a:endParaRPr lang="fr-FR"/>
          </a:p>
        </p:txBody>
      </p:sp>
    </p:spTree>
    <p:extLst>
      <p:ext uri="{BB962C8B-B14F-4D97-AF65-F5344CB8AC3E}">
        <p14:creationId xmlns:p14="http://schemas.microsoft.com/office/powerpoint/2010/main" val="250308973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rtl="0"/>
            <a:r>
              <a:rPr lang="fr-BE" b="1" dirty="0"/>
              <a:t>Auguste</a:t>
            </a:r>
            <a:r>
              <a:rPr lang="fr-BE" dirty="0"/>
              <a:t> Gérardin, </a:t>
            </a:r>
            <a:r>
              <a:rPr lang="fr-BE" i="1" dirty="0"/>
              <a:t>Jumet - L'incendie et le pillage de la verrerie et du château de M. </a:t>
            </a:r>
            <a:r>
              <a:rPr lang="fr-BE" i="1" dirty="0" err="1"/>
              <a:t>Baudoux</a:t>
            </a:r>
            <a:r>
              <a:rPr lang="fr-BE" dirty="0"/>
              <a:t>. (D'après le croquis de M. Dick), </a:t>
            </a:r>
            <a:r>
              <a:rPr lang="fr-BE" dirty="0">
                <a:effectLst/>
              </a:rPr>
              <a:t>10 avril 1886</a:t>
            </a:r>
            <a:r>
              <a:rPr lang="fr-BE" dirty="0"/>
              <a:t> dans </a:t>
            </a:r>
            <a:r>
              <a:rPr lang="fr-BE" i="1" dirty="0"/>
              <a:t>Le Monde illustré</a:t>
            </a:r>
            <a:r>
              <a:rPr lang="fr-BE" dirty="0"/>
              <a:t>, n° 1515, 10 avril 1886.  (Wikipédia)  </a:t>
            </a:r>
          </a:p>
          <a:p>
            <a:pPr rtl="0"/>
            <a:endParaRPr lang="fr-BE" dirty="0"/>
          </a:p>
          <a:p>
            <a:r>
              <a:rPr lang="fr-FR" dirty="0"/>
              <a:t>Le château de M. </a:t>
            </a:r>
            <a:r>
              <a:rPr lang="fr-FR" dirty="0" err="1"/>
              <a:t>Baudoux</a:t>
            </a:r>
            <a:r>
              <a:rPr lang="fr-FR" dirty="0"/>
              <a:t>, situé au limite de </a:t>
            </a:r>
            <a:r>
              <a:rPr lang="fr-FR" dirty="0" err="1"/>
              <a:t>Ransaty</a:t>
            </a:r>
            <a:r>
              <a:rPr lang="fr-FR" dirty="0"/>
              <a:t> et de Jumet-</a:t>
            </a:r>
            <a:r>
              <a:rPr lang="fr-FR" dirty="0" err="1"/>
              <a:t>Hamendes</a:t>
            </a:r>
            <a:r>
              <a:rPr lang="fr-FR" dirty="0"/>
              <a:t>. Résultat de l'incendie provoqué lors de la révolte de mars 1886. La baisse des salaires de +- 10% et de 20% chez les verriers a déclenchée l'émeute. La commune de Jumet payera l'ensemble des dégâts à Mr </a:t>
            </a:r>
            <a:r>
              <a:rPr lang="fr-FR" dirty="0" err="1"/>
              <a:t>Baudoux</a:t>
            </a:r>
            <a:r>
              <a:rPr lang="fr-FR" dirty="0"/>
              <a:t>.</a:t>
            </a:r>
          </a:p>
          <a:p>
            <a:pPr rtl="0"/>
            <a:endParaRPr lang="fr-BE" dirty="0"/>
          </a:p>
          <a:p>
            <a:pPr rtl="0"/>
            <a:endParaRPr lang="fr-BE"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b="1" dirty="0"/>
              <a:t>En savoir plus ? </a:t>
            </a:r>
            <a:r>
              <a:rPr lang="fr-FR" b="0" dirty="0"/>
              <a:t>&gt; Un épisode emblématique des conflits sociaux sous l’angle de la littérature : l’incendie du château </a:t>
            </a:r>
            <a:r>
              <a:rPr lang="fr-FR" b="0" dirty="0" err="1"/>
              <a:t>Baudoux</a:t>
            </a:r>
            <a:r>
              <a:rPr lang="fr-FR" b="0" dirty="0"/>
              <a:t> en 1886 : https://www.academia.edu/30615593/Un_%C3%A9pisode_embl%C3%A9matique_des_conflits_sociaux_sous_l_angle_de_la_litt%C3%A9rature_l_incendie_du_ch%C3%A2teau_Baudoux_en_1886.</a:t>
            </a:r>
          </a:p>
          <a:p>
            <a:pPr rtl="0"/>
            <a:endParaRPr lang="fr-BE" dirty="0"/>
          </a:p>
          <a:p>
            <a:endParaRPr lang="fr-FR" dirty="0"/>
          </a:p>
        </p:txBody>
      </p:sp>
      <p:sp>
        <p:nvSpPr>
          <p:cNvPr id="4" name="Espace réservé du numéro de diapositive 3"/>
          <p:cNvSpPr>
            <a:spLocks noGrp="1"/>
          </p:cNvSpPr>
          <p:nvPr>
            <p:ph type="sldNum" sz="quarter" idx="5"/>
          </p:nvPr>
        </p:nvSpPr>
        <p:spPr/>
        <p:txBody>
          <a:bodyPr/>
          <a:lstStyle/>
          <a:p>
            <a:fld id="{4A4C8E2E-F4A4-4AB5-A22F-A91E5E788DC4}" type="slidenum">
              <a:rPr lang="fr-FR" smtClean="0"/>
              <a:t>27</a:t>
            </a:fld>
            <a:endParaRPr lang="fr-FR"/>
          </a:p>
        </p:txBody>
      </p:sp>
    </p:spTree>
    <p:extLst>
      <p:ext uri="{BB962C8B-B14F-4D97-AF65-F5344CB8AC3E}">
        <p14:creationId xmlns:p14="http://schemas.microsoft.com/office/powerpoint/2010/main" val="395186673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BE" dirty="0"/>
              <a:t>La « fusillade de Roux » du 29 mars 1886 (</a:t>
            </a:r>
            <a:r>
              <a:rPr lang="fr-BE" i="1" dirty="0">
                <a:hlinkClick r:id="rId3" tooltip="Le Monde illustré"/>
              </a:rPr>
              <a:t>Le Monde illustré</a:t>
            </a:r>
            <a:r>
              <a:rPr lang="fr-BE" dirty="0"/>
              <a:t> du 10 avril 1886).</a:t>
            </a:r>
          </a:p>
          <a:p>
            <a:endParaRPr lang="fr-BE" dirty="0"/>
          </a:p>
          <a:p>
            <a:r>
              <a:rPr lang="fr-FR" b="1" dirty="0"/>
              <a:t>27 mars 1886 : 12 morts et 12 blessés à Roux</a:t>
            </a:r>
          </a:p>
          <a:p>
            <a:r>
              <a:rPr lang="fr-FR" dirty="0">
                <a:effectLst/>
              </a:rPr>
              <a:t>Intervention des chasseurs à pied contre les manifestants à Roux.</a:t>
            </a:r>
          </a:p>
          <a:p>
            <a:r>
              <a:rPr lang="fr-FR" dirty="0"/>
              <a:t>La révolte ouvrière qui s’étend à l’ensemble du pays wallon au printemps 1886 connaît une journée particulière le 27 mars : alors que 9.000 soldats sont arrivés à Charleroi par trains spéciaux, une fusillade éclate à Roux, provoquant 12 morts et 12 blessés.</a:t>
            </a:r>
          </a:p>
          <a:p>
            <a:endParaRPr lang="fr-FR" dirty="0"/>
          </a:p>
        </p:txBody>
      </p:sp>
      <p:sp>
        <p:nvSpPr>
          <p:cNvPr id="4" name="Espace réservé du numéro de diapositive 3"/>
          <p:cNvSpPr>
            <a:spLocks noGrp="1"/>
          </p:cNvSpPr>
          <p:nvPr>
            <p:ph type="sldNum" sz="quarter" idx="5"/>
          </p:nvPr>
        </p:nvSpPr>
        <p:spPr/>
        <p:txBody>
          <a:bodyPr/>
          <a:lstStyle/>
          <a:p>
            <a:fld id="{4A4C8E2E-F4A4-4AB5-A22F-A91E5E788DC4}" type="slidenum">
              <a:rPr lang="fr-FR" smtClean="0"/>
              <a:t>28</a:t>
            </a:fld>
            <a:endParaRPr lang="fr-FR"/>
          </a:p>
        </p:txBody>
      </p:sp>
    </p:spTree>
    <p:extLst>
      <p:ext uri="{BB962C8B-B14F-4D97-AF65-F5344CB8AC3E}">
        <p14:creationId xmlns:p14="http://schemas.microsoft.com/office/powerpoint/2010/main" val="377155281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BE" dirty="0"/>
              <a:t>Titraille et illustration de l’article de </a:t>
            </a:r>
            <a:r>
              <a:rPr lang="fr-BE" b="1" dirty="0"/>
              <a:t>Paul </a:t>
            </a:r>
            <a:r>
              <a:rPr lang="fr-BE" b="1" dirty="0" err="1"/>
              <a:t>Hanebrink</a:t>
            </a:r>
            <a:r>
              <a:rPr lang="fr-BE" dirty="0"/>
              <a:t>, </a:t>
            </a:r>
            <a:r>
              <a:rPr lang="fr-BE" sz="900" i="1" dirty="0">
                <a:latin typeface="Eras Demi ITC" panose="020B0805030504020804" pitchFamily="34" charset="0"/>
              </a:rPr>
              <a:t>Le judéo-bolchevisme, histoire d’un amalgame meurtrier</a:t>
            </a:r>
          </a:p>
          <a:p>
            <a:r>
              <a:rPr lang="fr-BE" sz="1200" b="0" i="1" dirty="0">
                <a:solidFill>
                  <a:srgbClr val="AD2B1E"/>
                </a:solidFill>
                <a:latin typeface="Eras Demi ITC" panose="020B0805030504020804" pitchFamily="34" charset="0"/>
              </a:rPr>
              <a:t>Quand la haine du communisme alimentait l’antisémitisme</a:t>
            </a:r>
            <a:r>
              <a:rPr lang="fr-BE" sz="1200" b="1" i="1" dirty="0">
                <a:solidFill>
                  <a:srgbClr val="AD2B1E"/>
                </a:solidFill>
                <a:effectLst/>
                <a:latin typeface="Eras Demi ITC" panose="020B0805030504020804" pitchFamily="34" charset="0"/>
              </a:rPr>
              <a:t>, </a:t>
            </a:r>
            <a:r>
              <a:rPr lang="fr-BE" sz="1200" b="0" i="0" dirty="0">
                <a:solidFill>
                  <a:srgbClr val="AD2B1E"/>
                </a:solidFill>
                <a:effectLst/>
                <a:latin typeface="Eras Demi ITC" panose="020B0805030504020804" pitchFamily="34" charset="0"/>
              </a:rPr>
              <a:t>Le Monde diplomatique, décembre 2019, </a:t>
            </a:r>
            <a:r>
              <a:rPr lang="fr-BE" dirty="0"/>
              <a:t>pp. 20-21. (URL : https://www.monde-diplomatique.fr/2019/12/HANEBRINK/61130).</a:t>
            </a:r>
          </a:p>
          <a:p>
            <a:endParaRPr lang="fr-BE" dirty="0"/>
          </a:p>
          <a:p>
            <a:r>
              <a:rPr lang="fr-FR" dirty="0"/>
              <a:t>Professeur d’histoire à l’université </a:t>
            </a:r>
            <a:r>
              <a:rPr lang="fr-FR" dirty="0" err="1"/>
              <a:t>Rutgers</a:t>
            </a:r>
            <a:r>
              <a:rPr lang="fr-FR" dirty="0"/>
              <a:t> (New Jersey). Auteur de l’ouvrage </a:t>
            </a:r>
            <a:r>
              <a:rPr lang="fr-FR" i="1" dirty="0"/>
              <a:t>A </a:t>
            </a:r>
            <a:r>
              <a:rPr lang="fr-FR" i="1" dirty="0" err="1"/>
              <a:t>Specter</a:t>
            </a:r>
            <a:r>
              <a:rPr lang="fr-FR" i="1" dirty="0"/>
              <a:t> </a:t>
            </a:r>
            <a:r>
              <a:rPr lang="fr-FR" i="1" dirty="0" err="1"/>
              <a:t>Haunting</a:t>
            </a:r>
            <a:r>
              <a:rPr lang="fr-FR" i="1" dirty="0"/>
              <a:t> Europe : The </a:t>
            </a:r>
            <a:r>
              <a:rPr lang="fr-FR" i="1" dirty="0" err="1"/>
              <a:t>Myth</a:t>
            </a:r>
            <a:r>
              <a:rPr lang="fr-FR" i="1" dirty="0"/>
              <a:t> of </a:t>
            </a:r>
            <a:r>
              <a:rPr lang="fr-FR" i="1" dirty="0" err="1"/>
              <a:t>Judeo-Bolshevism</a:t>
            </a:r>
            <a:r>
              <a:rPr lang="fr-FR" i="1" dirty="0"/>
              <a:t>,</a:t>
            </a:r>
            <a:r>
              <a:rPr lang="fr-FR" dirty="0"/>
              <a:t> </a:t>
            </a:r>
            <a:r>
              <a:rPr lang="fr-FR" dirty="0" err="1"/>
              <a:t>Belknap</a:t>
            </a:r>
            <a:r>
              <a:rPr lang="fr-FR" dirty="0"/>
              <a:t> </a:t>
            </a:r>
            <a:r>
              <a:rPr lang="fr-FR" dirty="0" err="1"/>
              <a:t>Press</a:t>
            </a:r>
            <a:r>
              <a:rPr lang="fr-FR" dirty="0"/>
              <a:t>, Cambridge, 2018. </a:t>
            </a:r>
          </a:p>
        </p:txBody>
      </p:sp>
      <p:sp>
        <p:nvSpPr>
          <p:cNvPr id="4" name="Espace réservé du numéro de diapositive 3"/>
          <p:cNvSpPr>
            <a:spLocks noGrp="1"/>
          </p:cNvSpPr>
          <p:nvPr>
            <p:ph type="sldNum" sz="quarter" idx="5"/>
          </p:nvPr>
        </p:nvSpPr>
        <p:spPr/>
        <p:txBody>
          <a:bodyPr/>
          <a:lstStyle/>
          <a:p>
            <a:fld id="{4A4C8E2E-F4A4-4AB5-A22F-A91E5E788DC4}" type="slidenum">
              <a:rPr lang="fr-FR" smtClean="0"/>
              <a:t>29</a:t>
            </a:fld>
            <a:endParaRPr lang="fr-FR"/>
          </a:p>
        </p:txBody>
      </p:sp>
    </p:spTree>
    <p:extLst>
      <p:ext uri="{BB962C8B-B14F-4D97-AF65-F5344CB8AC3E}">
        <p14:creationId xmlns:p14="http://schemas.microsoft.com/office/powerpoint/2010/main" val="25433279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1" dirty="0"/>
              <a:t>Biographie sur Wikipédia :</a:t>
            </a:r>
          </a:p>
          <a:p>
            <a:endParaRPr lang="fr-FR" dirty="0"/>
          </a:p>
          <a:p>
            <a:r>
              <a:rPr lang="fr-FR" b="1" dirty="0"/>
              <a:t>John Winthrop</a:t>
            </a:r>
            <a:r>
              <a:rPr lang="fr-FR" dirty="0"/>
              <a:t> (12 janvier 1588–26 mars 1649) est un avocat </a:t>
            </a:r>
            <a:r>
              <a:rPr lang="fr-FR" dirty="0">
                <a:hlinkClick r:id="rId3" tooltip="Puritain"/>
              </a:rPr>
              <a:t>puritain</a:t>
            </a:r>
            <a:r>
              <a:rPr lang="fr-FR" dirty="0"/>
              <a:t>, né à </a:t>
            </a:r>
            <a:r>
              <a:rPr lang="fr-FR" dirty="0" err="1">
                <a:hlinkClick r:id="rId4" tooltip="Edwardstone"/>
              </a:rPr>
              <a:t>Edwardstone</a:t>
            </a:r>
            <a:r>
              <a:rPr lang="fr-FR" dirty="0"/>
              <a:t>, </a:t>
            </a:r>
            <a:r>
              <a:rPr lang="fr-FR" dirty="0">
                <a:hlinkClick r:id="rId5" tooltip="Suffolk"/>
              </a:rPr>
              <a:t>Suffolk</a:t>
            </a:r>
            <a:r>
              <a:rPr lang="fr-FR" dirty="0"/>
              <a:t>, </a:t>
            </a:r>
            <a:r>
              <a:rPr lang="fr-FR" dirty="0">
                <a:hlinkClick r:id="rId6" tooltip="Angleterre"/>
              </a:rPr>
              <a:t>Angleterre</a:t>
            </a:r>
            <a:r>
              <a:rPr lang="fr-FR" dirty="0"/>
              <a:t>, le fils d’Adam Winthrop (1548–1623) et d'Anne Browne. Il est connu comme l'un des fondateurs de la </a:t>
            </a:r>
            <a:r>
              <a:rPr lang="fr-FR" dirty="0">
                <a:hlinkClick r:id="rId7" tooltip="Colonie de la baie du Massachusetts"/>
              </a:rPr>
              <a:t>colonie de la baie du Massachusetts</a:t>
            </a:r>
            <a:r>
              <a:rPr lang="fr-FR" dirty="0"/>
              <a:t>. </a:t>
            </a:r>
          </a:p>
          <a:p>
            <a:endParaRPr lang="fr-FR" dirty="0"/>
          </a:p>
          <a:p>
            <a:r>
              <a:rPr lang="fr-FR" dirty="0"/>
              <a:t>Extrait : Bien que </a:t>
            </a:r>
            <a:r>
              <a:rPr lang="fr-FR" dirty="0">
                <a:hlinkClick r:id="rId8" tooltip="Personnalité politique"/>
              </a:rPr>
              <a:t>politicien</a:t>
            </a:r>
            <a:r>
              <a:rPr lang="fr-FR" dirty="0"/>
              <a:t> respecté, il fut critiqué pour son opposition à la formation d’une assemblée générale de la colonie, sorte de parlement, en 1634. </a:t>
            </a:r>
          </a:p>
          <a:p>
            <a:endParaRPr lang="fr-FR" dirty="0"/>
          </a:p>
          <a:p>
            <a:r>
              <a:rPr lang="fr-FR" dirty="0"/>
              <a:t>Extrait : </a:t>
            </a:r>
            <a:r>
              <a:rPr lang="fr-FR" b="1" dirty="0"/>
              <a:t>« La cité sur la colline », 1639.</a:t>
            </a:r>
          </a:p>
          <a:p>
            <a:r>
              <a:rPr lang="fr-FR" dirty="0"/>
              <a:t>Winthrop donna le célèbre sermon « A Model of Christian </a:t>
            </a:r>
            <a:r>
              <a:rPr lang="fr-FR" dirty="0" err="1"/>
              <a:t>Charity</a:t>
            </a:r>
            <a:r>
              <a:rPr lang="fr-FR" dirty="0"/>
              <a:t> » à l'occasion de la traversée d’Angleterre vers le </a:t>
            </a:r>
            <a:r>
              <a:rPr lang="fr-FR" dirty="0">
                <a:hlinkClick r:id="rId9" tooltip="Nouveau Monde"/>
              </a:rPr>
              <a:t>Nouveau Monde</a:t>
            </a:r>
            <a:r>
              <a:rPr lang="fr-FR" baseline="30000" dirty="0">
                <a:hlinkClick r:id="rId10"/>
              </a:rPr>
              <a:t>1</a:t>
            </a:r>
            <a:r>
              <a:rPr lang="fr-FR" dirty="0"/>
              <a:t>. Dans ce sermon il déclare que les puritains du Nouveau Monde ont un pacte spécial avec Dieu et prononce la célèbre phrase sur la Cité sur la colline (</a:t>
            </a:r>
            <a:r>
              <a:rPr lang="fr-FR" i="1" dirty="0">
                <a:hlinkClick r:id="rId11" tooltip="City upon a Hill (page inexistante)"/>
              </a:rPr>
              <a:t>The City </a:t>
            </a:r>
            <a:r>
              <a:rPr lang="fr-FR" i="1" dirty="0" err="1">
                <a:hlinkClick r:id="rId11" tooltip="City upon a Hill (page inexistante)"/>
              </a:rPr>
              <a:t>upon</a:t>
            </a:r>
            <a:r>
              <a:rPr lang="fr-FR" i="1" dirty="0">
                <a:hlinkClick r:id="rId11" tooltip="City upon a Hill (page inexistante)"/>
              </a:rPr>
              <a:t> a Hill</a:t>
            </a:r>
            <a:r>
              <a:rPr lang="fr-FR" dirty="0"/>
              <a:t> </a:t>
            </a:r>
            <a:r>
              <a:rPr lang="fr-FR" dirty="0">
                <a:hlinkClick r:id="rId12" tooltip="en:City upon a Hill"/>
              </a:rPr>
              <a:t>(en)</a:t>
            </a:r>
            <a:r>
              <a:rPr lang="fr-FR" dirty="0"/>
              <a:t>), reprise par nombre d'hommes politiques américains : « Nous serons la cité qui luit au loin sur la colline »</a:t>
            </a:r>
            <a:r>
              <a:rPr lang="fr-FR" baseline="30000" dirty="0">
                <a:hlinkClick r:id="rId13"/>
              </a:rPr>
              <a:t>2</a:t>
            </a:r>
            <a:r>
              <a:rPr lang="fr-FR" dirty="0"/>
              <a:t>. </a:t>
            </a:r>
          </a:p>
          <a:p>
            <a:r>
              <a:rPr lang="fr-FR" dirty="0"/>
              <a:t>Ce discours qui résumait des notions surtout connues dans la communauté puritaine, et qui parle également des devoirs des riches envers les pauvres, est aujourd'hui regardé comme fondateur du thème de la </a:t>
            </a:r>
            <a:r>
              <a:rPr lang="fr-FR" i="1" dirty="0">
                <a:hlinkClick r:id="rId14" tooltip="Destinée manifeste"/>
              </a:rPr>
              <a:t>Destinée manifeste</a:t>
            </a:r>
            <a:r>
              <a:rPr lang="fr-FR" dirty="0"/>
              <a:t> américaine. </a:t>
            </a:r>
          </a:p>
          <a:p>
            <a:r>
              <a:rPr lang="fr-FR" b="1" dirty="0"/>
              <a:t>Source :</a:t>
            </a:r>
            <a:r>
              <a:rPr lang="fr-FR" dirty="0"/>
              <a:t> </a:t>
            </a:r>
            <a:r>
              <a:rPr lang="fr-FR" dirty="0" err="1"/>
              <a:t>Lauric</a:t>
            </a:r>
            <a:r>
              <a:rPr lang="fr-FR" dirty="0"/>
              <a:t> </a:t>
            </a:r>
            <a:r>
              <a:rPr lang="fr-FR" dirty="0" err="1"/>
              <a:t>Henneton</a:t>
            </a:r>
            <a:r>
              <a:rPr lang="fr-FR" dirty="0"/>
              <a:t>, </a:t>
            </a:r>
            <a:r>
              <a:rPr lang="fr-FR" i="1" dirty="0"/>
              <a:t>Histoire religieuse des </a:t>
            </a:r>
            <a:r>
              <a:rPr lang="fr-FR" i="1" dirty="0" err="1"/>
              <a:t>Ètats-Unis</a:t>
            </a:r>
            <a:r>
              <a:rPr lang="fr-FR" dirty="0"/>
              <a:t>, Flammarion 2012, p. 73.</a:t>
            </a:r>
          </a:p>
        </p:txBody>
      </p:sp>
      <p:sp>
        <p:nvSpPr>
          <p:cNvPr id="4" name="Espace réservé du numéro de diapositive 3"/>
          <p:cNvSpPr>
            <a:spLocks noGrp="1"/>
          </p:cNvSpPr>
          <p:nvPr>
            <p:ph type="sldNum" sz="quarter" idx="5"/>
          </p:nvPr>
        </p:nvSpPr>
        <p:spPr/>
        <p:txBody>
          <a:bodyPr/>
          <a:lstStyle/>
          <a:p>
            <a:fld id="{4A4C8E2E-F4A4-4AB5-A22F-A91E5E788DC4}" type="slidenum">
              <a:rPr lang="fr-FR" smtClean="0"/>
              <a:t>3</a:t>
            </a:fld>
            <a:endParaRPr lang="fr-FR"/>
          </a:p>
        </p:txBody>
      </p:sp>
    </p:spTree>
    <p:extLst>
      <p:ext uri="{BB962C8B-B14F-4D97-AF65-F5344CB8AC3E}">
        <p14:creationId xmlns:p14="http://schemas.microsoft.com/office/powerpoint/2010/main" val="408602432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BE" dirty="0"/>
              <a:t>Utilisation pédagogique seulement.</a:t>
            </a:r>
          </a:p>
          <a:p>
            <a:endParaRPr lang="fr-BE" dirty="0"/>
          </a:p>
          <a:p>
            <a:r>
              <a:rPr lang="fr-BE" dirty="0"/>
              <a:t>Lire que ces deux dirigeants des partis dits progressistes sur la question du suffrage universel ont entrepris politiquement de délégitimer le vote féminin. Il faut sans doute chercher les raisons de cette opposition conservatrice dans un calcul stratégique contre le Parti Catholique. Mais les mots pour le dire sont pourtant de type conservateur qui délégitiment l’émancipation au profit du calcul politicien et ses enjeux de pouvoir un poil phallocrate.</a:t>
            </a:r>
          </a:p>
          <a:p>
            <a:endParaRPr lang="fr-BE" dirty="0"/>
          </a:p>
          <a:p>
            <a:r>
              <a:rPr lang="fr-BE" dirty="0"/>
              <a:t>Pour le contexte et la critique des citations, lire l’historien Jean </a:t>
            </a:r>
            <a:r>
              <a:rPr lang="fr-BE" sz="1400" dirty="0" err="1"/>
              <a:t>Stengers</a:t>
            </a:r>
            <a:r>
              <a:rPr lang="fr-BE" sz="1400" dirty="0"/>
              <a:t>, </a:t>
            </a:r>
            <a:r>
              <a:rPr lang="fr-BE" sz="1400" i="1" dirty="0"/>
              <a:t>Histoire de la législation électorale en Belgique</a:t>
            </a:r>
            <a:r>
              <a:rPr lang="fr-BE" sz="1400" i="0" dirty="0"/>
              <a:t>, 2004 :</a:t>
            </a:r>
            <a:endParaRPr lang="fr-BE" dirty="0"/>
          </a:p>
          <a:p>
            <a:endParaRPr lang="fr-BE" dirty="0"/>
          </a:p>
          <a:p>
            <a:r>
              <a:rPr lang="fr-BE" sz="1200" kern="1200" dirty="0">
                <a:solidFill>
                  <a:schemeClr val="tx1"/>
                </a:solidFill>
                <a:effectLst/>
                <a:latin typeface="+mn-lt"/>
                <a:ea typeface="+mn-ea"/>
                <a:cs typeface="+mn-cs"/>
              </a:rPr>
              <a:t>« Pour instaurer le S.U. pur et simple, il aurait fallu, pour respecter la Constitution, procéder tout d'abord à une révision constitutionnelle. Ceci apparut comme une impossibilité morale: il était impensable que des jeunes Belges revenant du front puissent n'avoir qu'une seule voix et même ne pas être électeurs, s'ils avaient moins de 25 ans, alors que des gens qui avaient passé la guerre paisiblement, éventuellement en s 'enrichissant, auraient eu 2 ou 3 voix. La nécessité imposa donc de violer la Constitution: le S.U. pur et simple à 21 ans fut établi en 1919 par une simple loi. La révision constitutionnelle de 1920-1921 régularisera la situation. Si le S.U. des hommes, à cette époque, ne souleva guère de difficultés, il en fut autrement du vote des femmes: l'affrontement, à cet égard, fut très vif entre catholiques d'une part, libéraux et socialistes de l'autre. Libéraux et socialistes avaient du vote des femmes une vision presque apocalyptique: étant donné l'influence du Clergé sur les femmes, ils craignaient le pire. «Le suffrage des femmes», déclarait un leader libéral en 1 902, «chevillerait le parti catholique au pouvoir pendant un temps indéterminé». «Si vous établissez le suffrage universel des femmes», s'écrirait Paul Janson, «vous aurez donné à chaque confesseur à peu près autant de voix qu'il y a de pénitentes». Emile Vandervelde, bien que rallié en principe au vote des femmes, déclarait sur le plan pratique, en parlant des socialistes: «Nos femmes nous échappent aujourd'hui parce que le prêtre les tient». Quelque peu embarrassés sur le plan des principes, des socialistes justifiaient leur opposition au vote des femmes en retrouvant les vieux accents de l'électorat-fonction: les femmes, disaient-ils, n'étaient pas encore «préparées» à accéder à des responsabilités politiques, il fallait faire «l'éducation de la citoyenne belge». Les catholiques, dont l'intérêt électoral, en la matière, était évident, considéraient évidemment cette éducation comme achevée. En 1919, il fallut trouver un compromis. Il consista à donner le vote aux femmes, mais uniquement aux élections communales. D'autre part, la Constitution révisée </a:t>
            </a:r>
            <a:endParaRPr lang="fr-BE" dirty="0">
              <a:effectLst/>
            </a:endParaRPr>
          </a:p>
          <a:p>
            <a:r>
              <a:rPr lang="fr-BE" sz="1200" kern="1200" dirty="0">
                <a:solidFill>
                  <a:schemeClr val="tx1"/>
                </a:solidFill>
                <a:effectLst/>
                <a:latin typeface="+mn-lt"/>
                <a:ea typeface="+mn-ea"/>
                <a:cs typeface="+mn-cs"/>
              </a:rPr>
              <a:t>HISTOIRE DE LA LÉGISLATION ÉLECTORALE EN BELGIQUE255 prévit qu'une loi, votée à la majorité des deux tiers suffirait - sans révision constitutionnelle, donc - pour introduire le vote féminin aux élections législatives. 4)1948: Le vote des femmes L'entre-deux-guerres reste marquée par la très vive opposition des libéraux et des socialistes au vote des femmes (la question se posant à plusieurs reprises sur le plan pratique à propos de l'électorat provincial). «Si vous votez le vote féminin», s'écrierait en 1923 un socialiste hennuyer, «il n'y a plus de guerre scolaire, et dans dix ans, plus d'école officielle, la Belgique sera une vaste capucinière». </a:t>
            </a:r>
          </a:p>
          <a:p>
            <a:endParaRPr lang="fr-BE" sz="1200" kern="1200" dirty="0">
              <a:solidFill>
                <a:schemeClr val="tx1"/>
              </a:solidFill>
              <a:effectLst/>
              <a:latin typeface="+mn-lt"/>
              <a:ea typeface="+mn-ea"/>
              <a:cs typeface="+mn-cs"/>
            </a:endParaRPr>
          </a:p>
          <a:p>
            <a:r>
              <a:rPr lang="fr-BE" sz="1200" b="1" kern="1200" dirty="0" err="1">
                <a:solidFill>
                  <a:schemeClr val="tx1"/>
                </a:solidFill>
                <a:effectLst/>
                <a:latin typeface="+mn-lt"/>
                <a:ea typeface="+mn-ea"/>
                <a:cs typeface="+mn-cs"/>
              </a:rPr>
              <a:t>Stengers</a:t>
            </a:r>
            <a:r>
              <a:rPr lang="fr-BE" sz="1200" b="1" kern="1200" dirty="0">
                <a:solidFill>
                  <a:schemeClr val="tx1"/>
                </a:solidFill>
                <a:effectLst/>
                <a:latin typeface="+mn-lt"/>
                <a:ea typeface="+mn-ea"/>
                <a:cs typeface="+mn-cs"/>
              </a:rPr>
              <a:t> Jean. Histoire de la législation électorale en Belgique. In: Revue belge de philologie et d'histoire, tome 82, fasc. 1-2,2004. Belgique - Europe - Afrique. Deux siècles d'histoire contemporaine. Méthode et réflexions. Recueil d'articles de </a:t>
            </a:r>
            <a:r>
              <a:rPr lang="fr-BE" sz="1200" b="1" kern="1200" dirty="0" err="1">
                <a:solidFill>
                  <a:schemeClr val="tx1"/>
                </a:solidFill>
                <a:effectLst/>
                <a:latin typeface="+mn-lt"/>
                <a:ea typeface="+mn-ea"/>
                <a:cs typeface="+mn-cs"/>
              </a:rPr>
              <a:t>JeanStengers</a:t>
            </a:r>
            <a:r>
              <a:rPr lang="fr-BE" sz="1200" b="1" kern="1200" dirty="0">
                <a:solidFill>
                  <a:schemeClr val="tx1"/>
                </a:solidFill>
                <a:effectLst/>
                <a:latin typeface="+mn-lt"/>
                <a:ea typeface="+mn-ea"/>
                <a:cs typeface="+mn-cs"/>
              </a:rPr>
              <a:t>. pp. 247-270;doi : https://doi.org/10.3406/rbph.2004.4826https://www.persee.fr/doc/rbph_0035-0818_2004_num_82_1_4826</a:t>
            </a:r>
          </a:p>
          <a:p>
            <a:endParaRPr lang="fr-BE" sz="1200" b="1" kern="1200" dirty="0">
              <a:solidFill>
                <a:schemeClr val="tx1"/>
              </a:solidFill>
              <a:effectLst/>
              <a:latin typeface="+mn-lt"/>
              <a:ea typeface="+mn-ea"/>
              <a:cs typeface="+mn-cs"/>
            </a:endParaRPr>
          </a:p>
          <a:p>
            <a:endParaRPr lang="fr-BE" sz="1200" b="1" kern="1200" dirty="0">
              <a:solidFill>
                <a:schemeClr val="tx1"/>
              </a:solidFill>
              <a:effectLst/>
              <a:latin typeface="+mn-lt"/>
              <a:ea typeface="+mn-ea"/>
              <a:cs typeface="+mn-cs"/>
            </a:endParaRPr>
          </a:p>
          <a:p>
            <a:r>
              <a:rPr lang="fr-BE" sz="1200" b="1" kern="1200" dirty="0">
                <a:solidFill>
                  <a:schemeClr val="tx1"/>
                </a:solidFill>
                <a:effectLst/>
                <a:latin typeface="+mn-lt"/>
                <a:ea typeface="+mn-ea"/>
                <a:cs typeface="+mn-cs"/>
              </a:rPr>
              <a:t>Autre travail intéressant présenté ici : </a:t>
            </a:r>
          </a:p>
          <a:p>
            <a:endParaRPr lang="fr-BE" sz="1200" b="1" kern="1200" dirty="0">
              <a:solidFill>
                <a:schemeClr val="tx1"/>
              </a:solidFill>
              <a:effectLst/>
              <a:latin typeface="+mn-lt"/>
              <a:ea typeface="+mn-ea"/>
              <a:cs typeface="+mn-cs"/>
            </a:endParaRPr>
          </a:p>
          <a:p>
            <a:r>
              <a:rPr lang="fr-BE" sz="1200" b="1" kern="1200" dirty="0">
                <a:solidFill>
                  <a:schemeClr val="tx1"/>
                </a:solidFill>
                <a:effectLst/>
                <a:latin typeface="+mn-lt"/>
                <a:ea typeface="+mn-ea"/>
                <a:cs typeface="+mn-cs"/>
              </a:rPr>
              <a:t>« </a:t>
            </a:r>
            <a:r>
              <a:rPr lang="fr-BE" dirty="0"/>
              <a:t>Ce qui frappe de toute évidence, à la première lecture en continu des 30 manuels d’histoire de l’enseignement élémentaire qui constituent la matière même de l’étude entreprise, c’est le temps qu’il a fallu pour qu’il y ait une représentation correcte de la nature du suffrage « universel » et de son histoire réelle.</a:t>
            </a:r>
            <a:br>
              <a:rPr lang="fr-BE" dirty="0"/>
            </a:br>
            <a:r>
              <a:rPr lang="fr-BE" dirty="0"/>
              <a:t>Il faut attendre la génération des manuels d’après 1985 pour que l’on signale, dans les livres d’histoire de l’école communale, que les femmes ont obtenu le droit de vote en 1944, quarante ans après l’« événement »…</a:t>
            </a:r>
            <a:br>
              <a:rPr lang="fr-BE" dirty="0"/>
            </a:br>
            <a:r>
              <a:rPr lang="fr-BE" dirty="0"/>
              <a:t>Il faut attendre la génération des manuels de la fin des années 1990 pour que l’on souligne sans ambiguïté, dans les livres d’histoire de l’enseignement élémentaire, que les femmes n’avaient pas eu le droit de vote en 1848 et que le suffrage « universel » était alors un suffrage masculin.</a:t>
            </a:r>
            <a:br>
              <a:rPr lang="fr-BE" dirty="0"/>
            </a:br>
            <a:r>
              <a:rPr lang="fr-BE" dirty="0"/>
              <a:t>Tout se passe comme si l’évolution dans le temps des manuels d’histoire de la communale avait longtemps redoublé (et renforcé) la longueur et la difficulté de l’évolution historique de la question même du suffrage « universel » et de la prise de conscience pleine et entière du problème. Force est de constater que les manuels de l’école républicaine, censés participer à l’éducation civique et citoyenne, à la prise de conscience et au jugement éclairé, ont longtemps masqué la réalité tronquée du suffrage « universel » (masculin), puis occulté l’événement que pouvait constituer la possibilité de l’intervention directe des femmes dans la vie politique (en tant qu’électrices et éligibles)… »</a:t>
            </a:r>
          </a:p>
          <a:p>
            <a:endParaRPr lang="fr-BE" b="1" dirty="0"/>
          </a:p>
          <a:p>
            <a:r>
              <a:rPr lang="fr-BE" dirty="0"/>
              <a:t>Lelièvre Claude, Lelièvre Françoise, « </a:t>
            </a:r>
            <a:r>
              <a:rPr lang="fr-BE" i="1" dirty="0">
                <a:effectLst/>
              </a:rPr>
              <a:t>Chapitre 1</a:t>
            </a:r>
            <a:r>
              <a:rPr lang="fr-BE" dirty="0"/>
              <a:t> : Une vue tronquée du suffrage universel », dans : , </a:t>
            </a:r>
            <a:r>
              <a:rPr lang="fr-BE" i="1" dirty="0"/>
              <a:t>L'histoire des femmes publiques contée aux enfants. </a:t>
            </a:r>
            <a:r>
              <a:rPr lang="fr-BE" dirty="0"/>
              <a:t>sous la direction de Lelièvre Françoise, Lelièvre Claude. Paris cedex 14, Presses Universitaires de France, « Sciences sociales et sociétés », 2001, p. 17-34. URL : https://www.cairn.info/histoire-des-femmes-publiques-contee-aux-enfants--9782130514442-page-17.htm </a:t>
            </a:r>
            <a:endParaRPr lang="fr-FR" b="1" dirty="0"/>
          </a:p>
        </p:txBody>
      </p:sp>
      <p:sp>
        <p:nvSpPr>
          <p:cNvPr id="4" name="Espace réservé du numéro de diapositive 3"/>
          <p:cNvSpPr>
            <a:spLocks noGrp="1"/>
          </p:cNvSpPr>
          <p:nvPr>
            <p:ph type="sldNum" sz="quarter" idx="5"/>
          </p:nvPr>
        </p:nvSpPr>
        <p:spPr/>
        <p:txBody>
          <a:bodyPr/>
          <a:lstStyle/>
          <a:p>
            <a:fld id="{4A4C8E2E-F4A4-4AB5-A22F-A91E5E788DC4}" type="slidenum">
              <a:rPr lang="fr-FR" smtClean="0"/>
              <a:t>30</a:t>
            </a:fld>
            <a:endParaRPr lang="fr-FR"/>
          </a:p>
        </p:txBody>
      </p:sp>
    </p:spTree>
    <p:extLst>
      <p:ext uri="{BB962C8B-B14F-4D97-AF65-F5344CB8AC3E}">
        <p14:creationId xmlns:p14="http://schemas.microsoft.com/office/powerpoint/2010/main" val="263092580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rtl="0"/>
            <a:r>
              <a:rPr lang="fr-BE" dirty="0"/>
              <a:t>«</a:t>
            </a:r>
            <a:r>
              <a:rPr lang="fr-BE" i="1" dirty="0"/>
              <a:t> Descente dans les ateliers de la liberté de la presse</a:t>
            </a:r>
            <a:r>
              <a:rPr lang="fr-BE" dirty="0"/>
              <a:t>.», Lithographie de </a:t>
            </a:r>
            <a:r>
              <a:rPr lang="fr-BE" dirty="0">
                <a:hlinkClick r:id="rId3" tooltip="fr:Grandville"/>
              </a:rPr>
              <a:t>Grandville</a:t>
            </a:r>
            <a:r>
              <a:rPr lang="fr-BE" dirty="0"/>
              <a:t> (v. 1832).</a:t>
            </a:r>
            <a:br>
              <a:rPr lang="fr-BE" dirty="0"/>
            </a:br>
            <a:endParaRPr lang="fr-BE" dirty="0"/>
          </a:p>
          <a:p>
            <a:pPr rtl="0"/>
            <a:r>
              <a:rPr lang="fr-BE" dirty="0"/>
              <a:t>Sur la gauche, le roi </a:t>
            </a:r>
            <a:r>
              <a:rPr lang="fr-BE" dirty="0">
                <a:hlinkClick r:id="rId4" tooltip="fr:Louis-Philippe Ier"/>
              </a:rPr>
              <a:t>Louis-Philippe</a:t>
            </a:r>
            <a:r>
              <a:rPr lang="fr-BE" dirty="0"/>
              <a:t> plaque sa main sur la bouche d'une ouvrière symbolisant la </a:t>
            </a:r>
            <a:r>
              <a:rPr lang="fr-BE" dirty="0">
                <a:hlinkClick r:id="rId5" tooltip="fr:liberté de la presse"/>
              </a:rPr>
              <a:t>liberté de la presse</a:t>
            </a:r>
            <a:r>
              <a:rPr lang="fr-BE" dirty="0"/>
              <a:t>. Derrière lui se tient le député et magistrat </a:t>
            </a:r>
            <a:r>
              <a:rPr lang="fr-BE" dirty="0">
                <a:hlinkClick r:id="rId6" tooltip="fr:Jean-Charles Persil"/>
              </a:rPr>
              <a:t>Jean-Charles Persil</a:t>
            </a:r>
            <a:r>
              <a:rPr lang="fr-BE" dirty="0"/>
              <a:t>, avec son nez en forme de bec de perroquet et, à la main, une grande paire de ciseaux représentant la censure. Sur la droite, d'autres membres du gouvernement s'en prennent aux imprimeurs et au matériel d'imprimerie. Sous la plafond sont accrochées des revues anti-gouvernementales telles que '</a:t>
            </a:r>
            <a:r>
              <a:rPr lang="fr-BE" b="1" dirty="0"/>
              <a:t> et les </a:t>
            </a:r>
            <a:r>
              <a:rPr lang="fr-BE" b="1" i="1" dirty="0"/>
              <a:t>Droits de l'homme</a:t>
            </a:r>
            <a:r>
              <a:rPr lang="fr-BE" b="1" dirty="0"/>
              <a:t>.</a:t>
            </a:r>
            <a:endParaRPr lang="fr-BE" dirty="0"/>
          </a:p>
          <a:p>
            <a:endParaRPr lang="fr-BE" i="1" dirty="0"/>
          </a:p>
          <a:p>
            <a:r>
              <a:rPr lang="fr-BE" b="1" i="0" dirty="0"/>
              <a:t>Wikipédia </a:t>
            </a:r>
            <a:r>
              <a:rPr lang="fr-BE" i="1" dirty="0"/>
              <a:t>(https://fr.wikipedia.org/wiki/Fichier:Grandville_-_Descente_dans_les_ateliers_de_la_libert%C3%A9_de_la_presse.jpg)</a:t>
            </a:r>
          </a:p>
          <a:p>
            <a:endParaRPr lang="fr-BE" dirty="0"/>
          </a:p>
          <a:p>
            <a:r>
              <a:rPr lang="fr-BE" dirty="0"/>
              <a:t>Répression de la presse libre dans le cadre de la monarchie bourgeoise qui est sortie de la Révolution de 1830 et sera emportée par celle de 1848 qui installera la deuxième république et le suffrage universel (incomplet…).</a:t>
            </a:r>
            <a:endParaRPr lang="fr-FR" dirty="0"/>
          </a:p>
        </p:txBody>
      </p:sp>
      <p:sp>
        <p:nvSpPr>
          <p:cNvPr id="4" name="Espace réservé du numéro de diapositive 3"/>
          <p:cNvSpPr>
            <a:spLocks noGrp="1"/>
          </p:cNvSpPr>
          <p:nvPr>
            <p:ph type="sldNum" sz="quarter" idx="5"/>
          </p:nvPr>
        </p:nvSpPr>
        <p:spPr/>
        <p:txBody>
          <a:bodyPr/>
          <a:lstStyle/>
          <a:p>
            <a:fld id="{4A4C8E2E-F4A4-4AB5-A22F-A91E5E788DC4}" type="slidenum">
              <a:rPr lang="fr-FR" smtClean="0"/>
              <a:t>31</a:t>
            </a:fld>
            <a:endParaRPr lang="fr-FR"/>
          </a:p>
        </p:txBody>
      </p:sp>
    </p:spTree>
    <p:extLst>
      <p:ext uri="{BB962C8B-B14F-4D97-AF65-F5344CB8AC3E}">
        <p14:creationId xmlns:p14="http://schemas.microsoft.com/office/powerpoint/2010/main" val="118907643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u="none" dirty="0">
                <a:hlinkClick r:id="rId3"/>
              </a:rPr>
              <a:t>Kristian </a:t>
            </a:r>
            <a:r>
              <a:rPr lang="fr-FR" u="none" dirty="0" err="1">
                <a:hlinkClick r:id="rId3"/>
              </a:rPr>
              <a:t>Colletis</a:t>
            </a:r>
            <a:r>
              <a:rPr lang="fr-FR" u="none" dirty="0">
                <a:hlinkClick r:id="rId3"/>
              </a:rPr>
              <a:t>-Wahl </a:t>
            </a:r>
            <a:r>
              <a:rPr lang="fr-FR" u="none" dirty="0"/>
              <a:t>,</a:t>
            </a:r>
            <a:r>
              <a:rPr lang="fr-FR" dirty="0"/>
              <a:t> </a:t>
            </a:r>
            <a:r>
              <a:rPr lang="fr-BE" b="1" i="1" dirty="0"/>
              <a:t>Les gilets jaunes, aiguillons de l’innovation démocratique</a:t>
            </a:r>
            <a:r>
              <a:rPr lang="fr-BE" b="1" dirty="0"/>
              <a:t>, </a:t>
            </a:r>
            <a:r>
              <a:rPr lang="fr-BE" b="0" dirty="0"/>
              <a:t>The Conversation, 6/12/2018(URL: http://theconversation.com/les-gilets-jaunes-aiguillons-de-linnovation-democratique-108130).</a:t>
            </a:r>
          </a:p>
          <a:p>
            <a:endParaRPr lang="fr-FR" b="0" dirty="0"/>
          </a:p>
        </p:txBody>
      </p:sp>
      <p:sp>
        <p:nvSpPr>
          <p:cNvPr id="4" name="Espace réservé du numéro de diapositive 3"/>
          <p:cNvSpPr>
            <a:spLocks noGrp="1"/>
          </p:cNvSpPr>
          <p:nvPr>
            <p:ph type="sldNum" sz="quarter" idx="5"/>
          </p:nvPr>
        </p:nvSpPr>
        <p:spPr/>
        <p:txBody>
          <a:bodyPr/>
          <a:lstStyle/>
          <a:p>
            <a:fld id="{4A4C8E2E-F4A4-4AB5-A22F-A91E5E788DC4}" type="slidenum">
              <a:rPr lang="fr-FR" smtClean="0"/>
              <a:t>32</a:t>
            </a:fld>
            <a:endParaRPr lang="fr-FR"/>
          </a:p>
        </p:txBody>
      </p:sp>
    </p:spTree>
    <p:extLst>
      <p:ext uri="{BB962C8B-B14F-4D97-AF65-F5344CB8AC3E}">
        <p14:creationId xmlns:p14="http://schemas.microsoft.com/office/powerpoint/2010/main" val="103838939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buFont typeface="Arial" panose="020B0604020202020204" pitchFamily="34" charset="0"/>
              <a:buNone/>
            </a:pPr>
            <a:r>
              <a:rPr lang="fr-BE" dirty="0"/>
              <a:t>François Ruffin, représentant parlementaire à l’Assemblée nationale française, évoquant son documentaire avec Gilles Perret sur les Gilets jaunes </a:t>
            </a:r>
            <a:r>
              <a:rPr lang="fr-BE" i="1" dirty="0">
                <a:hlinkClick r:id="rId3" tooltip="w:fr:J'veux du soleil"/>
              </a:rPr>
              <a:t>J'veux du soleil</a:t>
            </a:r>
            <a:r>
              <a:rPr lang="fr-BE" dirty="0"/>
              <a:t>, 9 janvier 2019, dans </a:t>
            </a:r>
            <a:r>
              <a:rPr lang="fr-BE" i="1" dirty="0">
                <a:hlinkClick r:id="rId4"/>
              </a:rPr>
              <a:t>YouTube</a:t>
            </a:r>
            <a:r>
              <a:rPr lang="fr-BE" dirty="0"/>
              <a:t>.</a:t>
            </a:r>
          </a:p>
          <a:p>
            <a:pPr>
              <a:buFont typeface="Arial" panose="020B0604020202020204" pitchFamily="34" charset="0"/>
              <a:buChar char="•"/>
            </a:pPr>
            <a:endParaRPr lang="fr-BE" b="1" i="1" dirty="0">
              <a:hlinkClick r:id="rId5" tooltip="w:fr:J'veux du soleil (film)"/>
            </a:endParaRPr>
          </a:p>
        </p:txBody>
      </p:sp>
      <p:sp>
        <p:nvSpPr>
          <p:cNvPr id="4" name="Espace réservé du numéro de diapositive 3"/>
          <p:cNvSpPr>
            <a:spLocks noGrp="1"/>
          </p:cNvSpPr>
          <p:nvPr>
            <p:ph type="sldNum" sz="quarter" idx="5"/>
          </p:nvPr>
        </p:nvSpPr>
        <p:spPr/>
        <p:txBody>
          <a:bodyPr/>
          <a:lstStyle/>
          <a:p>
            <a:fld id="{4A4C8E2E-F4A4-4AB5-A22F-A91E5E788DC4}" type="slidenum">
              <a:rPr lang="fr-FR" smtClean="0"/>
              <a:t>33</a:t>
            </a:fld>
            <a:endParaRPr lang="fr-FR"/>
          </a:p>
        </p:txBody>
      </p:sp>
    </p:spTree>
    <p:extLst>
      <p:ext uri="{BB962C8B-B14F-4D97-AF65-F5344CB8AC3E}">
        <p14:creationId xmlns:p14="http://schemas.microsoft.com/office/powerpoint/2010/main" val="392880964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BE" dirty="0"/>
              <a:t>L’anarchisme de gauche à réhabiliter ?</a:t>
            </a:r>
          </a:p>
          <a:p>
            <a:endParaRPr lang="fr-BE" dirty="0"/>
          </a:p>
          <a:p>
            <a:r>
              <a:rPr lang="fr-BE" dirty="0"/>
              <a:t>Bakounine ?</a:t>
            </a:r>
          </a:p>
          <a:p>
            <a:r>
              <a:rPr lang="fr-BE" dirty="0"/>
              <a:t>Proudhon </a:t>
            </a:r>
          </a:p>
          <a:p>
            <a:r>
              <a:rPr lang="fr-BE" dirty="0"/>
              <a:t>Kropotkine ?</a:t>
            </a:r>
            <a:endParaRPr lang="fr-FR" dirty="0"/>
          </a:p>
        </p:txBody>
      </p:sp>
      <p:sp>
        <p:nvSpPr>
          <p:cNvPr id="4" name="Espace réservé du numéro de diapositive 3"/>
          <p:cNvSpPr>
            <a:spLocks noGrp="1"/>
          </p:cNvSpPr>
          <p:nvPr>
            <p:ph type="sldNum" sz="quarter" idx="5"/>
          </p:nvPr>
        </p:nvSpPr>
        <p:spPr/>
        <p:txBody>
          <a:bodyPr/>
          <a:lstStyle/>
          <a:p>
            <a:fld id="{4A4C8E2E-F4A4-4AB5-A22F-A91E5E788DC4}" type="slidenum">
              <a:rPr lang="fr-FR" smtClean="0"/>
              <a:t>34</a:t>
            </a:fld>
            <a:endParaRPr lang="fr-FR"/>
          </a:p>
        </p:txBody>
      </p:sp>
    </p:spTree>
    <p:extLst>
      <p:ext uri="{BB962C8B-B14F-4D97-AF65-F5344CB8AC3E}">
        <p14:creationId xmlns:p14="http://schemas.microsoft.com/office/powerpoint/2010/main" val="41158707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72F54D92-2A6D-4A8D-9615-FDDFB1A44F7D}"/>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922A8652-B219-4E8B-842D-45DC6DA33CF5}"/>
              </a:ext>
            </a:extLst>
          </p:cNvPr>
          <p:cNvSpPr txBox="1">
            <a:spLocks noGrp="1"/>
          </p:cNvSpPr>
          <p:nvPr>
            <p:ph type="body" sz="quarter" idx="1"/>
          </p:nvPr>
        </p:nvSpPr>
        <p:spPr/>
        <p:txBody>
          <a:bodyPr/>
          <a:lstStyle/>
          <a:p>
            <a:pPr lvl="0"/>
            <a:r>
              <a:rPr lang="fr-FR" dirty="0"/>
              <a:t>Extrait d'une déclaration de M. Jacques Chirac, président du RPR, sur la nécessité pour les pays en voie de développement d'adopter la démocratie et l'économie de marché sans passer par la voie du multipartisme, Abidjan le 22 février 1990, reprise à France-Inter le 23 février. </a:t>
            </a:r>
          </a:p>
          <a:p>
            <a:pPr lvl="0"/>
            <a:r>
              <a:rPr lang="fr-FR" dirty="0"/>
              <a:t>Présentation sur | vie-publique.fr | Discours publics &gt; supprimé</a:t>
            </a:r>
          </a:p>
          <a:p>
            <a:pPr lvl="0"/>
            <a:r>
              <a:rPr lang="fr-FR" u="sng" dirty="0">
                <a:hlinkClick r:id="rId3"/>
              </a:rPr>
              <a:t>https://afrique.tv5monde.com/information/les-presidents-francais-et-lafrique-paroles-damours-et-de-desamours</a:t>
            </a:r>
            <a:endParaRPr lang="fr-FR" dirty="0"/>
          </a:p>
          <a:p>
            <a:pPr lvl="0"/>
            <a:r>
              <a:rPr lang="fr-FR" dirty="0"/>
              <a:t>Contextualisation intéressante !</a:t>
            </a:r>
          </a:p>
          <a:p>
            <a:pPr lvl="0"/>
            <a:r>
              <a:rPr lang="fr-FR" dirty="0"/>
              <a:t>Renvoyé deux ans plus tôt dans l'opposition par la </a:t>
            </a:r>
            <a:r>
              <a:rPr lang="fr-FR" dirty="0" err="1"/>
              <a:t>ré-élection</a:t>
            </a:r>
            <a:r>
              <a:rPr lang="fr-FR" dirty="0"/>
              <a:t> de François Mitterrand, Jacques Chirac se démarque aussitôt du discours de la Baule, en déplacement à Abidjan en février 1990 pour la réunion de l'Association internationale des maires francophones. </a:t>
            </a:r>
          </a:p>
          <a:p>
            <a:pPr lvl="0"/>
            <a:r>
              <a:rPr lang="fr-FR" dirty="0"/>
              <a:t>Interrogé par RFI sur la conférence nationale qui se déroule au même moment au Bénin,</a:t>
            </a:r>
            <a:r>
              <a:rPr lang="fr-FR" u="sng" dirty="0">
                <a:hlinkClick r:id="rId4"/>
              </a:rPr>
              <a:t> il déclare alors</a:t>
            </a:r>
            <a:r>
              <a:rPr lang="fr-FR" dirty="0"/>
              <a:t> : «</a:t>
            </a:r>
            <a:r>
              <a:rPr lang="fr-FR" i="1" dirty="0"/>
              <a:t> Le multipartisme n’est pas lié à la démocratie, et il y a des pays africains parfaitement démocratiques, comme la Côte d’Ivoire, qui sont des pays à parti unique et où la démocratie s’exerce au sein de ce parti unique</a:t>
            </a:r>
            <a:r>
              <a:rPr lang="fr-FR" dirty="0"/>
              <a:t> ». Et le futur chef d'Etat d’ajouter : «</a:t>
            </a:r>
            <a:r>
              <a:rPr lang="fr-FR" i="1" dirty="0"/>
              <a:t> Le multipartisme est une sorte de luxe que ces pays en voie de développement n’ont pas les moyens de s’offrir </a:t>
            </a:r>
            <a:r>
              <a:rPr lang="fr-FR" dirty="0"/>
              <a:t>».</a:t>
            </a:r>
          </a:p>
          <a:p>
            <a:pPr lvl="0"/>
            <a:endParaRPr lang="fr-FR" dirty="0"/>
          </a:p>
          <a:p>
            <a:r>
              <a:rPr lang="fr-BE" dirty="0"/>
              <a:t>Et Jeune Afrique de renchérir sur le cynisme du Français :</a:t>
            </a:r>
          </a:p>
          <a:p>
            <a:endParaRPr lang="fr-BE" dirty="0"/>
          </a:p>
          <a:p>
            <a:r>
              <a:rPr lang="fr-BE" dirty="0"/>
              <a:t>En Afrique subsaharienne, il est carrément rétrograde. En février 1990, en pleine conférence nationale au Bénin, il s’arrête à Abidjan et déclare à RFI, d’un ton paternaliste : « Le multipartisme est une sorte de luxe que les pays en voie de développement n’ont pas les moyens de s’offrir. »</a:t>
            </a:r>
          </a:p>
          <a:p>
            <a:r>
              <a:rPr lang="fr-BE" dirty="0"/>
              <a:t>En juin 1990, sous l’influence de ses deux maîtres à penser, Jacques Foccart et Félix Houphouët-Boigny, il s’oppose au discours de La Baule, où Mitterrand s’engage à soutenir les jeunes démocraties. L’alternance en Afrique, il n’y croit pas. En privé, il dit même en plaisantant : </a:t>
            </a:r>
            <a:r>
              <a:rPr lang="fr-BE" b="1" dirty="0">
                <a:solidFill>
                  <a:srgbClr val="800000"/>
                </a:solidFill>
              </a:rPr>
              <a:t>« Il faut laisser les présidents africains remporter les élections, sinon ils n’en organiseront plu</a:t>
            </a:r>
            <a:r>
              <a:rPr lang="fr-BE" b="1" dirty="0"/>
              <a:t>s. </a:t>
            </a:r>
            <a:r>
              <a:rPr lang="fr-BE" dirty="0"/>
              <a:t>» (https://www.jeuneafrique.com/mag/834807/politique/france-jacques-chirac-une-histoire-africaine/)</a:t>
            </a:r>
          </a:p>
          <a:p>
            <a:pPr lvl="0"/>
            <a:endParaRPr lang="fr-FR" dirty="0"/>
          </a:p>
          <a:p>
            <a:pPr lvl="0"/>
            <a:endParaRPr lang="fr-FR" dirty="0"/>
          </a:p>
        </p:txBody>
      </p:sp>
      <p:sp>
        <p:nvSpPr>
          <p:cNvPr id="4" name="Espace réservé du numéro de diapositive 3">
            <a:extLst>
              <a:ext uri="{FF2B5EF4-FFF2-40B4-BE49-F238E27FC236}">
                <a16:creationId xmlns:a16="http://schemas.microsoft.com/office/drawing/2014/main" id="{42706B6F-EE05-406C-9370-64B35FE9723E}"/>
              </a:ext>
            </a:extLst>
          </p:cNvPr>
          <p:cNvSpPr txBox="1"/>
          <p:nvPr/>
        </p:nvSpPr>
        <p:spPr>
          <a:xfrm>
            <a:off x="3850438" y="9428578"/>
            <a:ext cx="2945659" cy="498059"/>
          </a:xfrm>
          <a:prstGeom prst="rect">
            <a:avLst/>
          </a:prstGeom>
          <a:noFill/>
          <a:ln cap="flat">
            <a:noFill/>
          </a:ln>
        </p:spPr>
        <p:txBody>
          <a:bodyPr vert="horz" wrap="square" lIns="91440" tIns="45720" rIns="91440" bIns="45720" anchor="b" anchorCtr="0" compatLnSpc="1">
            <a:noAutofit/>
          </a:bodyPr>
          <a:lstStyle/>
          <a:p>
            <a:pPr marL="0" marR="0" lvl="0" indent="0" algn="r"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CFE4D0FB-7AC5-4AE2-82B0-42DBC5A6F19D}" type="slidenum">
              <a:t>35</a:t>
            </a:fld>
            <a:endParaRPr lang="fr-FR" sz="1200" b="0" i="0" u="none" strike="noStrike" kern="1200" cap="none" spc="0" baseline="0">
              <a:solidFill>
                <a:srgbClr val="000000"/>
              </a:solidFill>
              <a:uFillTx/>
              <a:latin typeface="Calibri"/>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BE" b="1" dirty="0"/>
              <a:t>Construction de l’autre</a:t>
            </a:r>
            <a:r>
              <a:rPr lang="fr-BE" dirty="0"/>
              <a:t>. Tandis que tous les textes précédents témoignent d’une certaine évolution en métropole, la construction de l’autre en colonie poursuit un travail de classification raciale. Ce travail, largement construit au départ du Service de la Propagande du Ministère des Colonies, conduit à légitimer la position du dominant au départ de stéréotypes largement diffusés. Des millions de personnes ont construit leurs représentations au départ de ces images et de ces textes : cet état d’esprit s’est imposé comme normalité.  Exemple : tandis que les femmes obtiennent enfin (!!) le droit de vote en métropole, on est très loin d’imaginer les concéder dans les colonies…</a:t>
            </a:r>
            <a:endParaRPr lang="fr-FR" dirty="0"/>
          </a:p>
        </p:txBody>
      </p:sp>
      <p:sp>
        <p:nvSpPr>
          <p:cNvPr id="4" name="Espace réservé du numéro de diapositive 3"/>
          <p:cNvSpPr>
            <a:spLocks noGrp="1"/>
          </p:cNvSpPr>
          <p:nvPr>
            <p:ph type="sldNum" sz="quarter" idx="5"/>
          </p:nvPr>
        </p:nvSpPr>
        <p:spPr/>
        <p:txBody>
          <a:bodyPr/>
          <a:lstStyle/>
          <a:p>
            <a:fld id="{4A4C8E2E-F4A4-4AB5-A22F-A91E5E788DC4}" type="slidenum">
              <a:rPr lang="fr-FR" smtClean="0"/>
              <a:t>36</a:t>
            </a:fld>
            <a:endParaRPr lang="fr-FR"/>
          </a:p>
        </p:txBody>
      </p:sp>
    </p:spTree>
    <p:extLst>
      <p:ext uri="{BB962C8B-B14F-4D97-AF65-F5344CB8AC3E}">
        <p14:creationId xmlns:p14="http://schemas.microsoft.com/office/powerpoint/2010/main" val="136383542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BE" dirty="0"/>
              <a:t>Précaution pédagogique et sécurité émotionnelle !</a:t>
            </a:r>
          </a:p>
          <a:p>
            <a:endParaRPr lang="fr-BE" dirty="0"/>
          </a:p>
          <a:p>
            <a:endParaRPr lang="fr-BE" b="1" dirty="0"/>
          </a:p>
          <a:p>
            <a:pPr marL="0" marR="0" lvl="0" indent="0" algn="l" defTabSz="914400" rtl="0" eaLnBrk="1" fontAlgn="auto" latinLnBrk="0" hangingPunct="1">
              <a:lnSpc>
                <a:spcPct val="100000"/>
              </a:lnSpc>
              <a:spcBef>
                <a:spcPts val="0"/>
              </a:spcBef>
              <a:spcAft>
                <a:spcPts val="0"/>
              </a:spcAft>
              <a:buClrTx/>
              <a:buSzTx/>
              <a:buFontTx/>
              <a:buNone/>
              <a:tabLst/>
              <a:defRPr/>
            </a:pPr>
            <a:r>
              <a:rPr lang="fr-BE" b="0" i="1" dirty="0"/>
              <a:t>Touche pas à mon vote ! P</a:t>
            </a:r>
            <a:r>
              <a:rPr lang="fr-BE" b="0" dirty="0"/>
              <a:t>étition, 02/11/2011.</a:t>
            </a:r>
          </a:p>
          <a:p>
            <a:endParaRPr lang="fr-BE" b="0" dirty="0"/>
          </a:p>
          <a:p>
            <a:r>
              <a:rPr lang="fr-BE" b="0" dirty="0"/>
              <a:t>Le parti UMP est alors qualifié de droite démocratique. La dia suivante est le fait du FN, qualifié d’extrême droite.</a:t>
            </a:r>
          </a:p>
          <a:p>
            <a:endParaRPr lang="fr-BE" b="0" dirty="0"/>
          </a:p>
          <a:p>
            <a:r>
              <a:rPr lang="fr-BE" b="0" dirty="0"/>
              <a:t>Commentaire dans le Nouvel Obs:</a:t>
            </a:r>
          </a:p>
          <a:p>
            <a:endParaRPr lang="fr-BE" b="0" dirty="0"/>
          </a:p>
          <a:p>
            <a:r>
              <a:rPr lang="fr-BE" dirty="0"/>
              <a:t>« L'UMP a annoncé mercredi le lancement d'une pétition nationale contre le droit de vote des étrangers non communautaires aux élections locales, "une perspective extrêmement inquiétante pour la cohésion nationale".</a:t>
            </a:r>
          </a:p>
          <a:p>
            <a:r>
              <a:rPr lang="fr-BE" dirty="0"/>
              <a:t>Le principal parti d'opposition de droite a mis le texte sur internet en fin d'après-midi. Il y dénonce une initiative contraire à la tradition républicaine française et relevant du "cynisme électoraliste".</a:t>
            </a:r>
          </a:p>
          <a:p>
            <a:r>
              <a:rPr lang="fr-BE" dirty="0"/>
              <a:t>"La gauche donne le droit de vote aux étrangers dès 2013 pour empêcher une vague bleue aux municipales de 2014", lit-on dans cette pétition. "Favoriser le vote communautariste pour compenser la perte du vote populaire, c'est le calcul d'une gauche qui sacrifie l'intérêt général pour garder le pouvoir." </a:t>
            </a:r>
          </a:p>
          <a:p>
            <a:endParaRPr lang="fr-BE" b="0" dirty="0"/>
          </a:p>
          <a:p>
            <a:endParaRPr lang="fr-FR" dirty="0"/>
          </a:p>
        </p:txBody>
      </p:sp>
      <p:sp>
        <p:nvSpPr>
          <p:cNvPr id="4" name="Espace réservé du numéro de diapositive 3"/>
          <p:cNvSpPr>
            <a:spLocks noGrp="1"/>
          </p:cNvSpPr>
          <p:nvPr>
            <p:ph type="sldNum" sz="quarter" idx="5"/>
          </p:nvPr>
        </p:nvSpPr>
        <p:spPr/>
        <p:txBody>
          <a:bodyPr/>
          <a:lstStyle/>
          <a:p>
            <a:fld id="{4A4C8E2E-F4A4-4AB5-A22F-A91E5E788DC4}" type="slidenum">
              <a:rPr lang="fr-FR" smtClean="0"/>
              <a:t>37</a:t>
            </a:fld>
            <a:endParaRPr lang="fr-FR"/>
          </a:p>
        </p:txBody>
      </p:sp>
    </p:spTree>
    <p:extLst>
      <p:ext uri="{BB962C8B-B14F-4D97-AF65-F5344CB8AC3E}">
        <p14:creationId xmlns:p14="http://schemas.microsoft.com/office/powerpoint/2010/main" val="403419363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BE" dirty="0"/>
              <a:t>Précaution pédagogique et sécurité émotionnelle !</a:t>
            </a:r>
          </a:p>
          <a:p>
            <a:endParaRPr lang="fr-BE" dirty="0"/>
          </a:p>
          <a:p>
            <a:r>
              <a:rPr lang="fr-BE" b="1" dirty="0"/>
              <a:t>Document de propagande</a:t>
            </a:r>
          </a:p>
          <a:p>
            <a:r>
              <a:rPr lang="fr-BE" dirty="0"/>
              <a:t>L’auteur ne cache pas sa haine de l’Islam et tente de la répandre au travers de ses dessins de presse. Le propos est clairement raciste pour essentialiser les personnes étrangères ou aux racines étrangères et délégitimer leur droit à voter.</a:t>
            </a:r>
          </a:p>
          <a:p>
            <a:endParaRPr lang="fr-FR" dirty="0"/>
          </a:p>
        </p:txBody>
      </p:sp>
      <p:sp>
        <p:nvSpPr>
          <p:cNvPr id="4" name="Espace réservé du numéro de diapositive 3"/>
          <p:cNvSpPr>
            <a:spLocks noGrp="1"/>
          </p:cNvSpPr>
          <p:nvPr>
            <p:ph type="sldNum" sz="quarter" idx="5"/>
          </p:nvPr>
        </p:nvSpPr>
        <p:spPr/>
        <p:txBody>
          <a:bodyPr/>
          <a:lstStyle/>
          <a:p>
            <a:fld id="{4A4C8E2E-F4A4-4AB5-A22F-A91E5E788DC4}" type="slidenum">
              <a:rPr lang="fr-FR" smtClean="0"/>
              <a:t>38</a:t>
            </a:fld>
            <a:endParaRPr lang="fr-FR"/>
          </a:p>
        </p:txBody>
      </p:sp>
    </p:spTree>
    <p:extLst>
      <p:ext uri="{BB962C8B-B14F-4D97-AF65-F5344CB8AC3E}">
        <p14:creationId xmlns:p14="http://schemas.microsoft.com/office/powerpoint/2010/main" val="285151032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1" dirty="0"/>
              <a:t>Alan Greenspan</a:t>
            </a:r>
            <a:r>
              <a:rPr lang="fr-FR" dirty="0"/>
              <a:t>, Président de la </a:t>
            </a:r>
            <a:r>
              <a:rPr lang="fr-FR" dirty="0" err="1"/>
              <a:t>Federal</a:t>
            </a:r>
            <a:r>
              <a:rPr lang="fr-FR" dirty="0"/>
              <a:t> Reserve, la ‘Fed’ de 1987 à 2006 à la suite de Paul Volker.</a:t>
            </a:r>
          </a:p>
          <a:p>
            <a:endParaRPr lang="fr-FR" dirty="0"/>
          </a:p>
          <a:p>
            <a:r>
              <a:rPr lang="fr-FR" b="1" dirty="0"/>
              <a:t>Extrait de sa biographie sur Wikipédia</a:t>
            </a:r>
            <a:r>
              <a:rPr lang="fr-FR" dirty="0"/>
              <a:t> :</a:t>
            </a:r>
          </a:p>
          <a:p>
            <a:r>
              <a:rPr lang="fr-FR" dirty="0"/>
              <a:t>En 1999, il abroge avec </a:t>
            </a:r>
            <a:r>
              <a:rPr lang="fr-FR" dirty="0">
                <a:hlinkClick r:id="rId3" tooltip="Robert Rubin"/>
              </a:rPr>
              <a:t>Robert Rubin</a:t>
            </a:r>
            <a:r>
              <a:rPr lang="fr-FR" dirty="0"/>
              <a:t> et </a:t>
            </a:r>
            <a:r>
              <a:rPr lang="fr-FR" dirty="0">
                <a:hlinkClick r:id="rId4" tooltip="Lawrence Summers"/>
              </a:rPr>
              <a:t>Larry Summers</a:t>
            </a:r>
            <a:r>
              <a:rPr lang="fr-FR" dirty="0"/>
              <a:t> le </a:t>
            </a:r>
            <a:r>
              <a:rPr lang="fr-FR" dirty="0">
                <a:hlinkClick r:id="rId5" tooltip="Glass-Steagall Act"/>
              </a:rPr>
              <a:t>Glass-Steagall </a:t>
            </a:r>
            <a:r>
              <a:rPr lang="fr-FR" dirty="0" err="1">
                <a:hlinkClick r:id="rId5" tooltip="Glass-Steagall Act"/>
              </a:rPr>
              <a:t>Act</a:t>
            </a:r>
            <a:r>
              <a:rPr lang="fr-FR" dirty="0"/>
              <a:t>, qui maintenait la séparation entre les métiers de </a:t>
            </a:r>
            <a:r>
              <a:rPr lang="fr-FR" dirty="0">
                <a:hlinkClick r:id="rId6" tooltip="Banque de dépôt"/>
              </a:rPr>
              <a:t>banque de dépôt</a:t>
            </a:r>
            <a:r>
              <a:rPr lang="fr-FR" dirty="0"/>
              <a:t> et de </a:t>
            </a:r>
            <a:r>
              <a:rPr lang="fr-FR" dirty="0">
                <a:hlinkClick r:id="rId7" tooltip="Banque d'investissement"/>
              </a:rPr>
              <a:t>banque d'investissement</a:t>
            </a:r>
            <a:r>
              <a:rPr lang="fr-FR" dirty="0"/>
              <a:t>. Il promeut les opérations </a:t>
            </a:r>
            <a:r>
              <a:rPr lang="fr-FR" dirty="0">
                <a:hlinkClick r:id="rId8" tooltip="De gré à gré"/>
              </a:rPr>
              <a:t>de gré à gré</a:t>
            </a:r>
            <a:r>
              <a:rPr lang="fr-FR" dirty="0"/>
              <a:t> et les produits dérivés qui accéléreront la </a:t>
            </a:r>
            <a:r>
              <a:rPr lang="fr-FR" dirty="0">
                <a:hlinkClick r:id="rId9" tooltip="Crise financière mondiale de 2007-2008"/>
              </a:rPr>
              <a:t>crise financière mondiale de 2007-2008</a:t>
            </a:r>
            <a:r>
              <a:rPr lang="fr-FR" dirty="0"/>
              <a:t>. </a:t>
            </a:r>
          </a:p>
          <a:p>
            <a:r>
              <a:rPr lang="fr-FR" dirty="0"/>
              <a:t>(…) se définit comme </a:t>
            </a:r>
            <a:r>
              <a:rPr lang="fr-FR" dirty="0">
                <a:hlinkClick r:id="rId10" tooltip="Républicain libertarien"/>
              </a:rPr>
              <a:t>républicain libertarien</a:t>
            </a:r>
            <a:r>
              <a:rPr lang="fr-FR" baseline="30000" dirty="0">
                <a:hlinkClick r:id="rId11"/>
              </a:rPr>
              <a:t>15</a:t>
            </a:r>
            <a:r>
              <a:rPr lang="fr-FR" dirty="0"/>
              <a:t>. </a:t>
            </a:r>
          </a:p>
          <a:p>
            <a:r>
              <a:rPr lang="fr-FR" dirty="0">
                <a:hlinkClick r:id="rId12" tooltip="Milton Friedman"/>
              </a:rPr>
              <a:t>Milton Friedman</a:t>
            </a:r>
            <a:r>
              <a:rPr lang="fr-FR" dirty="0"/>
              <a:t>, père du </a:t>
            </a:r>
            <a:r>
              <a:rPr lang="fr-FR" dirty="0">
                <a:hlinkClick r:id="rId13" tooltip="Monétarisme"/>
              </a:rPr>
              <a:t>monétarisme</a:t>
            </a:r>
            <a:r>
              <a:rPr lang="fr-FR" dirty="0"/>
              <a:t>, le considérait comme le meilleur gouverneur de la Fe</a:t>
            </a:r>
          </a:p>
          <a:p>
            <a:endParaRPr lang="fr-FR" dirty="0"/>
          </a:p>
        </p:txBody>
      </p:sp>
      <p:sp>
        <p:nvSpPr>
          <p:cNvPr id="4" name="Espace réservé du numéro de diapositive 3"/>
          <p:cNvSpPr>
            <a:spLocks noGrp="1"/>
          </p:cNvSpPr>
          <p:nvPr>
            <p:ph type="sldNum" sz="quarter" idx="5"/>
          </p:nvPr>
        </p:nvSpPr>
        <p:spPr/>
        <p:txBody>
          <a:bodyPr/>
          <a:lstStyle/>
          <a:p>
            <a:fld id="{4A4C8E2E-F4A4-4AB5-A22F-A91E5E788DC4}" type="slidenum">
              <a:rPr lang="fr-FR" smtClean="0"/>
              <a:t>39</a:t>
            </a:fld>
            <a:endParaRPr lang="fr-FR"/>
          </a:p>
        </p:txBody>
      </p:sp>
    </p:spTree>
    <p:extLst>
      <p:ext uri="{BB962C8B-B14F-4D97-AF65-F5344CB8AC3E}">
        <p14:creationId xmlns:p14="http://schemas.microsoft.com/office/powerpoint/2010/main" val="39098521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lvl="0">
              <a:lnSpc>
                <a:spcPct val="115000"/>
              </a:lnSpc>
              <a:spcAft>
                <a:spcPts val="1000"/>
              </a:spcAft>
            </a:pPr>
            <a:r>
              <a:rPr lang="en-US" b="1" dirty="0">
                <a:latin typeface="Times New Roman" pitchFamily="18"/>
              </a:rPr>
              <a:t>Source: </a:t>
            </a:r>
          </a:p>
          <a:p>
            <a:pPr lvl="0">
              <a:lnSpc>
                <a:spcPct val="115000"/>
              </a:lnSpc>
              <a:spcAft>
                <a:spcPts val="1000"/>
              </a:spcAft>
            </a:pPr>
            <a:endParaRPr lang="en-US" b="1" dirty="0">
              <a:latin typeface="Times New Roman" pitchFamily="18"/>
            </a:endParaRPr>
          </a:p>
          <a:p>
            <a:pPr lvl="0">
              <a:lnSpc>
                <a:spcPct val="115000"/>
              </a:lnSpc>
              <a:spcAft>
                <a:spcPts val="1000"/>
              </a:spcAft>
            </a:pPr>
            <a:r>
              <a:rPr lang="en-US" dirty="0">
                <a:latin typeface="Times New Roman" pitchFamily="18"/>
              </a:rPr>
              <a:t>Citations </a:t>
            </a:r>
            <a:r>
              <a:rPr lang="en-US" dirty="0" err="1">
                <a:latin typeface="Times New Roman" pitchFamily="18"/>
              </a:rPr>
              <a:t>tirées</a:t>
            </a:r>
            <a:r>
              <a:rPr lang="en-US" dirty="0">
                <a:latin typeface="Times New Roman" pitchFamily="18"/>
              </a:rPr>
              <a:t> de Daniel Lazare, </a:t>
            </a:r>
            <a:r>
              <a:rPr lang="fr-FR" dirty="0"/>
              <a:t>Le Monde diplomatique, février 2000 (</a:t>
            </a:r>
            <a:r>
              <a:rPr lang="fr-FR" u="sng" dirty="0">
                <a:hlinkClick r:id="rId3"/>
              </a:rPr>
              <a:t>https://www.monde-diplomatique.fr/2000/02/LAZARE/2105</a:t>
            </a:r>
            <a:r>
              <a:rPr lang="fr-FR" dirty="0"/>
              <a:t> )</a:t>
            </a:r>
            <a:endParaRPr lang="en-US" dirty="0">
              <a:latin typeface="Times New Roman" pitchFamily="18"/>
            </a:endParaRPr>
          </a:p>
          <a:p>
            <a:pPr lvl="0">
              <a:lnSpc>
                <a:spcPct val="115000"/>
              </a:lnSpc>
              <a:spcAft>
                <a:spcPts val="1000"/>
              </a:spcAft>
            </a:pPr>
            <a:r>
              <a:rPr lang="en-US" dirty="0" err="1">
                <a:latin typeface="Times New Roman" pitchFamily="18"/>
              </a:rPr>
              <a:t>Journaliste</a:t>
            </a:r>
            <a:r>
              <a:rPr lang="en-US" dirty="0">
                <a:latin typeface="Times New Roman" pitchFamily="18"/>
              </a:rPr>
              <a:t>, auteur de </a:t>
            </a:r>
            <a:r>
              <a:rPr lang="en-US" i="1" dirty="0">
                <a:latin typeface="Times New Roman" pitchFamily="18"/>
              </a:rPr>
              <a:t>The Velvet Coup : The Constitution, The Supreme Court, and The Decline of American Democracy, </a:t>
            </a:r>
            <a:r>
              <a:rPr lang="en-US" dirty="0">
                <a:latin typeface="Times New Roman" pitchFamily="18"/>
              </a:rPr>
              <a:t>Verso, </a:t>
            </a:r>
            <a:r>
              <a:rPr lang="en-US" dirty="0" err="1">
                <a:latin typeface="Times New Roman" pitchFamily="18"/>
              </a:rPr>
              <a:t>Londres</a:t>
            </a:r>
            <a:r>
              <a:rPr lang="en-US" dirty="0">
                <a:latin typeface="Times New Roman" pitchFamily="18"/>
              </a:rPr>
              <a:t>, 2001. </a:t>
            </a:r>
            <a:endParaRPr lang="fr-FR" dirty="0">
              <a:latin typeface="Times New Roman" pitchFamily="18"/>
            </a:endParaRPr>
          </a:p>
          <a:p>
            <a:pPr lvl="0"/>
            <a:endParaRPr lang="fr-FR" b="1" dirty="0">
              <a:latin typeface="Times New Roman" pitchFamily="1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b="1" dirty="0">
                <a:latin typeface="Times New Roman" pitchFamily="18"/>
              </a:rPr>
              <a:t>Commentaire critique : </a:t>
            </a:r>
          </a:p>
          <a:p>
            <a:pPr lvl="0"/>
            <a:endParaRPr lang="fr-FR" dirty="0">
              <a:latin typeface="Times New Roman" pitchFamily="18"/>
            </a:endParaRPr>
          </a:p>
          <a:p>
            <a:pPr lvl="0"/>
            <a:r>
              <a:rPr lang="fr-FR" dirty="0">
                <a:latin typeface="Times New Roman" pitchFamily="18"/>
              </a:rPr>
              <a:t>« Car, pour les pères fondateurs, face à la dangerosité inhérente à tout pouvoir politique, la préservation de la liberté imposait que l’autorité soit fragmentée, qu’elle se dévore elle-même. Dans les années 1720, deux des précurseurs de la Constitution, John </a:t>
            </a:r>
            <a:r>
              <a:rPr lang="fr-FR" dirty="0" err="1">
                <a:latin typeface="Times New Roman" pitchFamily="18"/>
              </a:rPr>
              <a:t>Trenchard</a:t>
            </a:r>
            <a:r>
              <a:rPr lang="fr-FR" dirty="0">
                <a:latin typeface="Times New Roman" pitchFamily="18"/>
              </a:rPr>
              <a:t> et Thomas Gordon, auteurs des </a:t>
            </a:r>
            <a:r>
              <a:rPr lang="fr-FR" i="1" dirty="0">
                <a:latin typeface="Times New Roman" pitchFamily="18"/>
              </a:rPr>
              <a:t>Lettres de Caton,</a:t>
            </a:r>
            <a:r>
              <a:rPr lang="fr-FR" dirty="0">
                <a:latin typeface="Times New Roman" pitchFamily="18"/>
              </a:rPr>
              <a:t> expliquaient : </a:t>
            </a:r>
            <a:r>
              <a:rPr lang="fr-FR" i="1" dirty="0">
                <a:latin typeface="Times New Roman" pitchFamily="18"/>
              </a:rPr>
              <a:t>«</a:t>
            </a:r>
            <a:r>
              <a:rPr lang="fr-FR" sz="1000" i="1" dirty="0">
                <a:latin typeface="Times New Roman" pitchFamily="18"/>
              </a:rPr>
              <a:t> </a:t>
            </a:r>
            <a:r>
              <a:rPr lang="fr-FR" i="1" dirty="0">
                <a:latin typeface="Times New Roman" pitchFamily="18"/>
              </a:rPr>
              <a:t>Le pouvoir et la souveraineté doivent être précisément délimités, divisés entre divers organes et confiés à un nombre important d’hommes différents de manière à ce que leurs rivalités, jalousies, craintes ou intérêts transforment chacun d’eux en espion des autres</a:t>
            </a:r>
            <a:r>
              <a:rPr lang="fr-FR" dirty="0">
                <a:latin typeface="Times New Roman" pitchFamily="18"/>
              </a:rPr>
              <a:t> (</a:t>
            </a:r>
            <a:r>
              <a:rPr lang="fr-FR" u="sng" dirty="0">
                <a:solidFill>
                  <a:srgbClr val="0000FF"/>
                </a:solidFill>
                <a:latin typeface="Times New Roman" pitchFamily="18"/>
                <a:hlinkClick r:id="rId4"/>
              </a:rPr>
              <a:t>4</a:t>
            </a:r>
            <a:r>
              <a:rPr lang="fr-FR" dirty="0">
                <a:latin typeface="Times New Roman" pitchFamily="18"/>
              </a:rPr>
              <a:t>).</a:t>
            </a:r>
            <a:r>
              <a:rPr lang="fr-FR" sz="1000" dirty="0">
                <a:latin typeface="Times New Roman" pitchFamily="18"/>
              </a:rPr>
              <a:t> </a:t>
            </a:r>
            <a:r>
              <a:rPr lang="fr-FR" dirty="0">
                <a:latin typeface="Times New Roman" pitchFamily="18"/>
              </a:rPr>
              <a:t>» Et, dans une lettre de 1787 à Thomas Jefferson, James Madison, le «</a:t>
            </a:r>
            <a:r>
              <a:rPr lang="fr-FR" sz="1000" dirty="0">
                <a:latin typeface="Times New Roman" pitchFamily="18"/>
              </a:rPr>
              <a:t> </a:t>
            </a:r>
            <a:r>
              <a:rPr lang="fr-FR" dirty="0">
                <a:latin typeface="Times New Roman" pitchFamily="18"/>
              </a:rPr>
              <a:t>père de la Constitution</a:t>
            </a:r>
            <a:r>
              <a:rPr lang="fr-FR" sz="1000" dirty="0">
                <a:latin typeface="Times New Roman" pitchFamily="18"/>
              </a:rPr>
              <a:t> </a:t>
            </a:r>
            <a:r>
              <a:rPr lang="fr-FR" dirty="0">
                <a:latin typeface="Times New Roman" pitchFamily="18"/>
              </a:rPr>
              <a:t>», ne dit pas autre chose : </a:t>
            </a:r>
            <a:r>
              <a:rPr lang="fr-FR" i="1" dirty="0">
                <a:latin typeface="Times New Roman" pitchFamily="18"/>
              </a:rPr>
              <a:t>«</a:t>
            </a:r>
            <a:r>
              <a:rPr lang="fr-FR" sz="1000" i="1" dirty="0">
                <a:latin typeface="Times New Roman" pitchFamily="18"/>
              </a:rPr>
              <a:t> </a:t>
            </a:r>
            <a:r>
              <a:rPr lang="fr-FR" i="1" dirty="0">
                <a:latin typeface="Times New Roman" pitchFamily="18"/>
              </a:rPr>
              <a:t>Diviser pour régner, cette règle corrompue propre à la tyrannie est, sous certaines conditions, la seule politique qui permettra à une République d’être administrée par de justes principes</a:t>
            </a:r>
            <a:r>
              <a:rPr lang="fr-FR" dirty="0">
                <a:latin typeface="Times New Roman" pitchFamily="18"/>
              </a:rPr>
              <a:t> (</a:t>
            </a:r>
            <a:r>
              <a:rPr lang="fr-FR" u="sng" dirty="0">
                <a:solidFill>
                  <a:srgbClr val="0000FF"/>
                </a:solidFill>
                <a:latin typeface="Times New Roman" pitchFamily="18"/>
                <a:hlinkClick r:id="rId5"/>
              </a:rPr>
              <a:t>5</a:t>
            </a:r>
            <a:r>
              <a:rPr lang="fr-FR" dirty="0">
                <a:latin typeface="Times New Roman" pitchFamily="18"/>
              </a:rPr>
              <a:t>).</a:t>
            </a:r>
            <a:r>
              <a:rPr lang="fr-FR" sz="1000" dirty="0">
                <a:latin typeface="Times New Roman" pitchFamily="18"/>
              </a:rPr>
              <a:t> </a:t>
            </a:r>
            <a:r>
              <a:rPr lang="fr-FR" dirty="0">
                <a:latin typeface="Times New Roman" pitchFamily="18"/>
              </a:rPr>
              <a:t>»</a:t>
            </a:r>
          </a:p>
          <a:p>
            <a:pPr lvl="0"/>
            <a:r>
              <a:rPr lang="fr-FR" dirty="0">
                <a:latin typeface="Times New Roman" pitchFamily="18"/>
              </a:rPr>
              <a:t>C’est là le postulat central de la Constitution des Etats-Unis (…)</a:t>
            </a:r>
          </a:p>
          <a:p>
            <a:pPr lvl="0"/>
            <a:r>
              <a:rPr lang="fr-FR" dirty="0">
                <a:latin typeface="Times New Roman" pitchFamily="18"/>
              </a:rPr>
              <a:t> </a:t>
            </a:r>
          </a:p>
          <a:p>
            <a:pPr lvl="0"/>
            <a:r>
              <a:rPr lang="fr-FR" dirty="0">
                <a:latin typeface="Times New Roman" pitchFamily="18"/>
              </a:rPr>
              <a:t>Loin d’être la substance permettant de souder la démocratie, la Constitution des Etats-Unis s’apparente à une foi qui la menace. Plus elle est suspendue au-dessus de la politique et des choix démocratiques, plus elle abaisse la portée de ces derniers. Plus elle vieillit, plus elle pèse sur la société. Or la procédure de révision est tellement complexe (vote de chacune des deux Chambres à la majorité des deux tiers, puis ratification par les trois quarts des Etats) qu’il suffit de treize Etats ne représentant que 5% de la population pour bloquer toute modification susceptible d’être désirée par 95% des Américains. »</a:t>
            </a:r>
          </a:p>
          <a:p>
            <a:endParaRPr lang="fr-FR" dirty="0">
              <a:latin typeface="Times New Roman" pitchFamily="18"/>
            </a:endParaRPr>
          </a:p>
          <a:p>
            <a:r>
              <a:rPr lang="fr-FR" b="1" dirty="0">
                <a:latin typeface="Times New Roman" pitchFamily="18"/>
              </a:rPr>
              <a:t>Biographies Wikipédia : </a:t>
            </a:r>
          </a:p>
          <a:p>
            <a:endParaRPr lang="fr-FR" dirty="0">
              <a:latin typeface="Times New Roman" pitchFamily="18"/>
            </a:endParaRPr>
          </a:p>
          <a:p>
            <a:r>
              <a:rPr lang="fr-BE" b="1" dirty="0"/>
              <a:t>John </a:t>
            </a:r>
            <a:r>
              <a:rPr lang="fr-BE" b="1" dirty="0" err="1"/>
              <a:t>Trenchard</a:t>
            </a:r>
            <a:r>
              <a:rPr lang="fr-BE" dirty="0"/>
              <a:t> (</a:t>
            </a:r>
            <a:r>
              <a:rPr lang="fr-BE" dirty="0">
                <a:hlinkClick r:id="rId6" tooltip="1662"/>
              </a:rPr>
              <a:t>1662</a:t>
            </a:r>
            <a:r>
              <a:rPr lang="fr-BE" dirty="0"/>
              <a:t>-</a:t>
            </a:r>
            <a:r>
              <a:rPr lang="fr-BE" dirty="0">
                <a:hlinkClick r:id="rId7" tooltip="17 décembre"/>
              </a:rPr>
              <a:t>17 décembre</a:t>
            </a:r>
            <a:r>
              <a:rPr lang="fr-BE" dirty="0"/>
              <a:t> </a:t>
            </a:r>
            <a:r>
              <a:rPr lang="fr-BE" dirty="0">
                <a:hlinkClick r:id="rId8" tooltip="1723"/>
              </a:rPr>
              <a:t>1723</a:t>
            </a:r>
            <a:r>
              <a:rPr lang="fr-BE" dirty="0"/>
              <a:t>) était un écrivain anglais, de la même famille que son </a:t>
            </a:r>
            <a:r>
              <a:rPr lang="fr-BE" dirty="0">
                <a:hlinkClick r:id="rId9" tooltip="John Trenchard (secrétaire d'État) (page inexistante)"/>
              </a:rPr>
              <a:t>homonyme secrétaire d'État</a:t>
            </a:r>
            <a:r>
              <a:rPr lang="fr-BE" dirty="0"/>
              <a:t>. Il est un représentant éminent du courant </a:t>
            </a:r>
            <a:r>
              <a:rPr lang="fr-BE" dirty="0">
                <a:hlinkClick r:id="rId10" tooltip="Républicanisme"/>
              </a:rPr>
              <a:t>républicain</a:t>
            </a:r>
            <a:r>
              <a:rPr lang="fr-BE" dirty="0"/>
              <a:t>, et fut aussi membre du Parlement, élu de </a:t>
            </a:r>
            <a:r>
              <a:rPr lang="fr-BE" dirty="0">
                <a:hlinkClick r:id="rId11" tooltip="Taunton"/>
              </a:rPr>
              <a:t>Taunton</a:t>
            </a:r>
            <a:r>
              <a:rPr lang="fr-BE" dirty="0"/>
              <a:t>, de 1722 à 1723. </a:t>
            </a:r>
          </a:p>
          <a:p>
            <a:r>
              <a:rPr lang="fr-BE" dirty="0"/>
              <a:t>Héritant d'une grande fortune, </a:t>
            </a:r>
            <a:r>
              <a:rPr lang="fr-BE" dirty="0" err="1"/>
              <a:t>Trenchard</a:t>
            </a:r>
            <a:r>
              <a:rPr lang="fr-BE" dirty="0"/>
              <a:t> fait ses études au </a:t>
            </a:r>
            <a:r>
              <a:rPr lang="fr-BE" dirty="0">
                <a:hlinkClick r:id="rId12" tooltip="Trinity College (Dublin)"/>
              </a:rPr>
              <a:t>Trinity </a:t>
            </a:r>
            <a:r>
              <a:rPr lang="fr-BE" dirty="0" err="1">
                <a:hlinkClick r:id="rId12" tooltip="Trinity College (Dublin)"/>
              </a:rPr>
              <a:t>College</a:t>
            </a:r>
            <a:r>
              <a:rPr lang="fr-BE" dirty="0"/>
              <a:t> à </a:t>
            </a:r>
            <a:r>
              <a:rPr lang="fr-BE" dirty="0">
                <a:hlinkClick r:id="rId13" tooltip="Dublin"/>
              </a:rPr>
              <a:t>Dublin</a:t>
            </a:r>
            <a:r>
              <a:rPr lang="fr-BE" dirty="0"/>
              <a:t>. Il consacra la plus grande partie de sa vie à des écrits politiques, inspirés par les </a:t>
            </a:r>
            <a:r>
              <a:rPr lang="fr-BE" dirty="0">
                <a:hlinkClick r:id="rId14" tooltip="Parti whig (Royaume-Uni)"/>
              </a:rPr>
              <a:t>Whig</a:t>
            </a:r>
            <a:r>
              <a:rPr lang="fr-BE" dirty="0"/>
              <a:t>, et opposés au parti de la </a:t>
            </a:r>
            <a:r>
              <a:rPr lang="fr-BE" dirty="0">
                <a:hlinkClick r:id="rId15" tooltip="Haute Église"/>
              </a:rPr>
              <a:t>Haute Église</a:t>
            </a:r>
            <a:r>
              <a:rPr lang="fr-BE" dirty="0"/>
              <a:t>. Avec </a:t>
            </a:r>
            <a:r>
              <a:rPr lang="fr-BE" b="1" dirty="0"/>
              <a:t>Thomas Gordon</a:t>
            </a:r>
            <a:r>
              <a:rPr lang="fr-BE" dirty="0"/>
              <a:t>, il publia l'hebdomadaire </a:t>
            </a:r>
            <a:r>
              <a:rPr lang="fr-BE" i="1" dirty="0"/>
              <a:t>The Independent Whig</a:t>
            </a:r>
            <a:r>
              <a:rPr lang="fr-BE" dirty="0"/>
              <a:t>, puis coécrit de 1720 à 1723 une série de 144 essais connus sous le titre de </a:t>
            </a:r>
            <a:r>
              <a:rPr lang="fr-BE" i="1" dirty="0" err="1">
                <a:hlinkClick r:id="rId16" tooltip="Cato's Letters (page inexistante)"/>
              </a:rPr>
              <a:t>Cato's</a:t>
            </a:r>
            <a:r>
              <a:rPr lang="fr-BE" i="1" dirty="0">
                <a:hlinkClick r:id="rId16" tooltip="Cato's Letters (page inexistante)"/>
              </a:rPr>
              <a:t> </a:t>
            </a:r>
            <a:r>
              <a:rPr lang="fr-BE" i="1" dirty="0" err="1">
                <a:hlinkClick r:id="rId16" tooltip="Cato's Letters (page inexistante)"/>
              </a:rPr>
              <a:t>Letters</a:t>
            </a:r>
            <a:r>
              <a:rPr lang="fr-BE" dirty="0"/>
              <a:t>, qui condamnaient la corruption et l'immoralité de la vie politique britannique et se voulaient un avertissement contre la </a:t>
            </a:r>
            <a:r>
              <a:rPr lang="fr-BE" dirty="0">
                <a:hlinkClick r:id="rId17" tooltip="Tyrannie"/>
              </a:rPr>
              <a:t>tyrannie</a:t>
            </a:r>
            <a:r>
              <a:rPr lang="fr-BE" dirty="0"/>
              <a:t>. Ces essais ont été publiés sous le titre d' </a:t>
            </a:r>
            <a:r>
              <a:rPr lang="fr-BE" i="1" dirty="0"/>
              <a:t>Essais sur la liberté, civile et religieuse</a:t>
            </a:r>
            <a:r>
              <a:rPr lang="fr-BE" dirty="0"/>
              <a:t>, d'abord dans le </a:t>
            </a:r>
            <a:r>
              <a:rPr lang="fr-BE" i="1" dirty="0">
                <a:hlinkClick r:id="rId18" tooltip="London Journal (page inexistante)"/>
              </a:rPr>
              <a:t>London Journal</a:t>
            </a:r>
            <a:r>
              <a:rPr lang="fr-BE" dirty="0"/>
              <a:t>, puis le </a:t>
            </a:r>
            <a:r>
              <a:rPr lang="fr-BE" i="1" dirty="0">
                <a:hlinkClick r:id="rId19" tooltip="British Journal (page inexistante)"/>
              </a:rPr>
              <a:t>British Journal</a:t>
            </a:r>
            <a:r>
              <a:rPr lang="fr-BE" dirty="0"/>
              <a:t>, et sont devenus une pierre angulaire de la tradition du </a:t>
            </a:r>
            <a:r>
              <a:rPr lang="fr-BE" dirty="0">
                <a:hlinkClick r:id="rId20" tooltip="Commonwealth"/>
              </a:rPr>
              <a:t>Commonwealth</a:t>
            </a:r>
            <a:r>
              <a:rPr lang="fr-BE" dirty="0"/>
              <a:t>. </a:t>
            </a:r>
          </a:p>
          <a:p>
            <a:endParaRPr lang="fr-BE" dirty="0"/>
          </a:p>
          <a:p>
            <a:r>
              <a:rPr lang="fr-BE" b="1" dirty="0"/>
              <a:t>James Madison, Jr.</a:t>
            </a:r>
            <a:r>
              <a:rPr lang="fr-BE" dirty="0"/>
              <a:t>, né le </a:t>
            </a:r>
            <a:r>
              <a:rPr lang="fr-BE" dirty="0">
                <a:hlinkClick r:id="rId21" tooltip="16 mars"/>
              </a:rPr>
              <a:t>16 mars</a:t>
            </a:r>
            <a:r>
              <a:rPr lang="fr-BE" dirty="0"/>
              <a:t> </a:t>
            </a:r>
            <a:r>
              <a:rPr lang="fr-BE" dirty="0">
                <a:hlinkClick r:id="rId22" tooltip="1751"/>
              </a:rPr>
              <a:t>1751</a:t>
            </a:r>
            <a:r>
              <a:rPr lang="fr-BE" dirty="0"/>
              <a:t> dans le </a:t>
            </a:r>
            <a:r>
              <a:rPr lang="fr-BE" dirty="0">
                <a:hlinkClick r:id="rId23" tooltip="Comté de King George"/>
              </a:rPr>
              <a:t>comté de King George</a:t>
            </a:r>
            <a:r>
              <a:rPr lang="fr-BE" dirty="0"/>
              <a:t> (</a:t>
            </a:r>
            <a:r>
              <a:rPr lang="fr-BE" dirty="0">
                <a:hlinkClick r:id="rId24" tooltip="Colonie de Virginie"/>
              </a:rPr>
              <a:t>colonie de Virginie</a:t>
            </a:r>
            <a:r>
              <a:rPr lang="fr-BE" dirty="0"/>
              <a:t>) et mort le </a:t>
            </a:r>
            <a:r>
              <a:rPr lang="fr-BE" dirty="0">
                <a:hlinkClick r:id="rId25" tooltip="28 juin"/>
              </a:rPr>
              <a:t>28</a:t>
            </a:r>
            <a:r>
              <a:rPr lang="fr-BE" dirty="0"/>
              <a:t> </a:t>
            </a:r>
            <a:r>
              <a:rPr lang="fr-BE" dirty="0">
                <a:hlinkClick r:id="rId26" tooltip="Juin 1836"/>
              </a:rPr>
              <a:t>juin</a:t>
            </a:r>
            <a:r>
              <a:rPr lang="fr-BE" dirty="0"/>
              <a:t> </a:t>
            </a:r>
            <a:r>
              <a:rPr lang="fr-BE" dirty="0">
                <a:hlinkClick r:id="rId27" tooltip="1836"/>
              </a:rPr>
              <a:t>1836</a:t>
            </a:r>
            <a:r>
              <a:rPr lang="fr-BE" dirty="0"/>
              <a:t> à </a:t>
            </a:r>
            <a:r>
              <a:rPr lang="fr-BE" dirty="0">
                <a:hlinkClick r:id="rId28" tooltip="Orange (Virginie)"/>
              </a:rPr>
              <a:t>Orange</a:t>
            </a:r>
            <a:r>
              <a:rPr lang="fr-BE" dirty="0"/>
              <a:t> (</a:t>
            </a:r>
            <a:r>
              <a:rPr lang="fr-BE" dirty="0">
                <a:hlinkClick r:id="rId29" tooltip="Virginie (États-Unis)"/>
              </a:rPr>
              <a:t>Virginie</a:t>
            </a:r>
            <a:r>
              <a:rPr lang="fr-BE" dirty="0"/>
              <a:t>), est un </a:t>
            </a:r>
            <a:r>
              <a:rPr lang="fr-BE" dirty="0">
                <a:hlinkClick r:id="rId30" tooltip="Homme d'État"/>
              </a:rPr>
              <a:t>homme d'État</a:t>
            </a:r>
            <a:r>
              <a:rPr lang="fr-BE" dirty="0"/>
              <a:t> </a:t>
            </a:r>
            <a:r>
              <a:rPr lang="fr-BE" dirty="0">
                <a:hlinkClick r:id="rId31" tooltip="États-Unis"/>
              </a:rPr>
              <a:t>américain</a:t>
            </a:r>
            <a:r>
              <a:rPr lang="fr-BE" dirty="0"/>
              <a:t>, quatrième </a:t>
            </a:r>
            <a:r>
              <a:rPr lang="fr-BE" dirty="0">
                <a:hlinkClick r:id="rId32" tooltip="Liste des présidents des États-Unis"/>
              </a:rPr>
              <a:t>président des États-Unis</a:t>
            </a:r>
            <a:r>
              <a:rPr lang="fr-BE" dirty="0"/>
              <a:t>, en fonction de </a:t>
            </a:r>
            <a:r>
              <a:rPr lang="fr-BE" dirty="0">
                <a:hlinkClick r:id="rId33" tooltip="1809"/>
              </a:rPr>
              <a:t>1809</a:t>
            </a:r>
            <a:r>
              <a:rPr lang="fr-BE" dirty="0"/>
              <a:t> à </a:t>
            </a:r>
            <a:r>
              <a:rPr lang="fr-BE" dirty="0">
                <a:hlinkClick r:id="rId34" tooltip="1817"/>
              </a:rPr>
              <a:t>1817</a:t>
            </a:r>
            <a:r>
              <a:rPr lang="fr-BE" dirty="0"/>
              <a:t>. </a:t>
            </a:r>
          </a:p>
          <a:p>
            <a:r>
              <a:rPr lang="fr-BE" dirty="0"/>
              <a:t>Membre du </a:t>
            </a:r>
            <a:r>
              <a:rPr lang="fr-BE" dirty="0">
                <a:hlinkClick r:id="rId35" tooltip="Parti républicain-démocrate"/>
              </a:rPr>
              <a:t>Parti républicain-démocrate</a:t>
            </a:r>
            <a:r>
              <a:rPr lang="fr-BE" dirty="0"/>
              <a:t> et délégué de la </a:t>
            </a:r>
            <a:r>
              <a:rPr lang="fr-BE" dirty="0">
                <a:hlinkClick r:id="rId29" tooltip="Virginie (États-Unis)"/>
              </a:rPr>
              <a:t>Virginie</a:t>
            </a:r>
            <a:r>
              <a:rPr lang="fr-BE" dirty="0"/>
              <a:t> au </a:t>
            </a:r>
            <a:r>
              <a:rPr lang="fr-BE" dirty="0">
                <a:hlinkClick r:id="rId36" tooltip="Congrès continental"/>
              </a:rPr>
              <a:t>Congrès continental</a:t>
            </a:r>
            <a:r>
              <a:rPr lang="fr-BE" dirty="0"/>
              <a:t>, il est l'un des </a:t>
            </a:r>
            <a:r>
              <a:rPr lang="fr-BE" dirty="0">
                <a:hlinkClick r:id="rId37" tooltip="Pères fondateurs des États-Unis"/>
              </a:rPr>
              <a:t>Pères fondateurs des États-Unis</a:t>
            </a:r>
            <a:r>
              <a:rPr lang="fr-BE" dirty="0"/>
              <a:t>. Il est considéré comme l'un des principaux auteurs de la </a:t>
            </a:r>
            <a:r>
              <a:rPr lang="fr-BE" dirty="0">
                <a:hlinkClick r:id="rId38" tooltip="Constitution des États-Unis"/>
              </a:rPr>
              <a:t>Constitution américaine</a:t>
            </a:r>
            <a:r>
              <a:rPr lang="fr-BE" dirty="0"/>
              <a:t> ; Madison s'occupe en particulier de l’équilibre entre les pouvoirs législatif, judiciaire et exécutif et de la </a:t>
            </a:r>
            <a:r>
              <a:rPr lang="fr-BE" dirty="0">
                <a:hlinkClick r:id="rId39" tooltip="Déclaration des droits (États-Unis)"/>
              </a:rPr>
              <a:t>déclaration des droits</a:t>
            </a:r>
            <a:r>
              <a:rPr lang="fr-BE" dirty="0"/>
              <a:t>. Il succède à </a:t>
            </a:r>
            <a:r>
              <a:rPr lang="fr-BE" dirty="0">
                <a:hlinkClick r:id="rId40" tooltip="Thomas Jefferson"/>
              </a:rPr>
              <a:t>Thomas Jefferson</a:t>
            </a:r>
            <a:r>
              <a:rPr lang="fr-BE" dirty="0"/>
              <a:t> en tant que </a:t>
            </a:r>
            <a:r>
              <a:rPr lang="fr-BE" dirty="0">
                <a:hlinkClick r:id="rId41" tooltip="Secrétaire d'État des États-Unis"/>
              </a:rPr>
              <a:t>secrétaire d'État des États-Unis</a:t>
            </a:r>
            <a:r>
              <a:rPr lang="fr-BE" dirty="0"/>
              <a:t> en </a:t>
            </a:r>
            <a:r>
              <a:rPr lang="fr-BE" dirty="0">
                <a:hlinkClick r:id="rId42" tooltip="1801"/>
              </a:rPr>
              <a:t>1801</a:t>
            </a:r>
            <a:r>
              <a:rPr lang="fr-BE" dirty="0"/>
              <a:t> avant d’être élu à la présidence sept ans plus tard. Il est par ailleurs proclamé citoyen français par l'</a:t>
            </a:r>
            <a:r>
              <a:rPr lang="fr-BE" dirty="0">
                <a:hlinkClick r:id="rId43" tooltip="Assemblée nationale législative (Révolution française)"/>
              </a:rPr>
              <a:t>Assemblée nationale législative</a:t>
            </a:r>
            <a:r>
              <a:rPr lang="fr-BE" dirty="0"/>
              <a:t> en </a:t>
            </a:r>
            <a:r>
              <a:rPr lang="fr-BE" dirty="0">
                <a:hlinkClick r:id="rId44" tooltip="1792"/>
              </a:rPr>
              <a:t>1792</a:t>
            </a:r>
            <a:endParaRPr lang="fr-BE" dirty="0"/>
          </a:p>
          <a:p>
            <a:endParaRPr lang="fr-BE" dirty="0"/>
          </a:p>
          <a:p>
            <a:r>
              <a:rPr lang="fr-BE" sz="1200" kern="1200" dirty="0">
                <a:solidFill>
                  <a:schemeClr val="tx1"/>
                </a:solidFill>
                <a:latin typeface="+mn-lt"/>
                <a:ea typeface="+mn-ea"/>
                <a:cs typeface="+mn-cs"/>
              </a:rPr>
              <a:t>James Madison, un des </a:t>
            </a:r>
            <a:r>
              <a:rPr lang="fr-BE" sz="1200" i="1" kern="1200" dirty="0">
                <a:solidFill>
                  <a:schemeClr val="tx1"/>
                </a:solidFill>
                <a:latin typeface="+mn-lt"/>
                <a:ea typeface="+mn-ea"/>
                <a:cs typeface="+mn-cs"/>
              </a:rPr>
              <a:t>pères </a:t>
            </a:r>
            <a:r>
              <a:rPr lang="fr-BE" sz="1200" kern="1200" dirty="0">
                <a:solidFill>
                  <a:schemeClr val="tx1"/>
                </a:solidFill>
                <a:latin typeface="+mn-lt"/>
                <a:ea typeface="+mn-ea"/>
                <a:cs typeface="+mn-cs"/>
              </a:rPr>
              <a:t>de la Constitution américaine, exprime lui aussi très clairement cette peur du peuple délibérant : « Si chaque citoyen d’Athènes avait été un Socrate, chaque assemblée athénienne aurait été malgré tout une cohue </a:t>
            </a:r>
            <a:r>
              <a:rPr lang="fr-BE" sz="1200" kern="1200" dirty="0">
                <a:solidFill>
                  <a:schemeClr val="tx1"/>
                </a:solidFill>
                <a:latin typeface="+mn-lt"/>
                <a:ea typeface="+mn-ea"/>
                <a:cs typeface="+mn-cs"/>
                <a:hlinkClick r:id="rId45"/>
              </a:rPr>
              <a:t>[10]</a:t>
            </a:r>
            <a:r>
              <a:rPr lang="fr-BE" sz="1200" kern="1200" dirty="0">
                <a:solidFill>
                  <a:schemeClr val="tx1"/>
                </a:solidFill>
                <a:latin typeface="+mn-lt"/>
                <a:ea typeface="+mn-ea"/>
                <a:cs typeface="+mn-cs"/>
              </a:rPr>
              <a:t> ». </a:t>
            </a:r>
            <a:endParaRPr lang="fr-FR" dirty="0"/>
          </a:p>
        </p:txBody>
      </p:sp>
      <p:sp>
        <p:nvSpPr>
          <p:cNvPr id="4" name="Espace réservé du numéro de diapositive 3"/>
          <p:cNvSpPr>
            <a:spLocks noGrp="1"/>
          </p:cNvSpPr>
          <p:nvPr>
            <p:ph type="sldNum" sz="quarter" idx="5"/>
          </p:nvPr>
        </p:nvSpPr>
        <p:spPr/>
        <p:txBody>
          <a:bodyPr/>
          <a:lstStyle/>
          <a:p>
            <a:fld id="{4A4C8E2E-F4A4-4AB5-A22F-A91E5E788DC4}" type="slidenum">
              <a:rPr lang="fr-FR" smtClean="0"/>
              <a:t>4</a:t>
            </a:fld>
            <a:endParaRPr lang="fr-FR"/>
          </a:p>
        </p:txBody>
      </p:sp>
    </p:spTree>
    <p:extLst>
      <p:ext uri="{BB962C8B-B14F-4D97-AF65-F5344CB8AC3E}">
        <p14:creationId xmlns:p14="http://schemas.microsoft.com/office/powerpoint/2010/main" val="228878255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BE" sz="1200" b="1" dirty="0">
                <a:latin typeface="Garamond" panose="02020404030301010803" pitchFamily="18" charset="0"/>
              </a:rPr>
              <a:t>J. – C. </a:t>
            </a:r>
            <a:r>
              <a:rPr lang="fr-BE" b="1" dirty="0">
                <a:latin typeface="Garamond" panose="02020404030301010803" pitchFamily="18" charset="0"/>
              </a:rPr>
              <a:t>Juncker, Président de la Commission européenne de 2014 à 2019. Citation de 2015 e</a:t>
            </a:r>
            <a:r>
              <a:rPr lang="fr-BE" b="1" dirty="0">
                <a:latin typeface="Eras Demi ITC" panose="020B0805030504020804" pitchFamily="34" charset="0"/>
              </a:rPr>
              <a:t>n réaction à la victoire électorale de </a:t>
            </a:r>
            <a:r>
              <a:rPr lang="fr-BE" b="1" dirty="0" err="1">
                <a:latin typeface="Eras Demi ITC" panose="020B0805030504020804" pitchFamily="34" charset="0"/>
              </a:rPr>
              <a:t>Syriza</a:t>
            </a:r>
            <a:r>
              <a:rPr lang="fr-BE" b="1" dirty="0">
                <a:latin typeface="Eras Demi ITC" panose="020B0805030504020804" pitchFamily="34" charset="0"/>
              </a:rPr>
              <a:t> aux élections législatives grecques.</a:t>
            </a:r>
            <a:endParaRPr lang="fr-BE" sz="1100" b="1" dirty="0">
              <a:latin typeface="Eras Demi ITC" panose="020B0805030504020804" pitchFamily="34" charset="0"/>
            </a:endParaRPr>
          </a:p>
          <a:p>
            <a:endParaRPr lang="fr-FR" dirty="0"/>
          </a:p>
        </p:txBody>
      </p:sp>
      <p:sp>
        <p:nvSpPr>
          <p:cNvPr id="4" name="Espace réservé du numéro de diapositive 3"/>
          <p:cNvSpPr>
            <a:spLocks noGrp="1"/>
          </p:cNvSpPr>
          <p:nvPr>
            <p:ph type="sldNum" sz="quarter" idx="5"/>
          </p:nvPr>
        </p:nvSpPr>
        <p:spPr/>
        <p:txBody>
          <a:bodyPr/>
          <a:lstStyle/>
          <a:p>
            <a:fld id="{4A4C8E2E-F4A4-4AB5-A22F-A91E5E788DC4}" type="slidenum">
              <a:rPr lang="fr-FR" smtClean="0"/>
              <a:t>40</a:t>
            </a:fld>
            <a:endParaRPr lang="fr-FR"/>
          </a:p>
        </p:txBody>
      </p:sp>
    </p:spTree>
    <p:extLst>
      <p:ext uri="{BB962C8B-B14F-4D97-AF65-F5344CB8AC3E}">
        <p14:creationId xmlns:p14="http://schemas.microsoft.com/office/powerpoint/2010/main" val="7613679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4A4C8E2E-F4A4-4AB5-A22F-A91E5E788DC4}" type="slidenum">
              <a:rPr lang="fr-FR" smtClean="0"/>
              <a:t>41</a:t>
            </a:fld>
            <a:endParaRPr lang="fr-FR"/>
          </a:p>
        </p:txBody>
      </p:sp>
    </p:spTree>
    <p:extLst>
      <p:ext uri="{BB962C8B-B14F-4D97-AF65-F5344CB8AC3E}">
        <p14:creationId xmlns:p14="http://schemas.microsoft.com/office/powerpoint/2010/main" val="67394734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1" dirty="0"/>
              <a:t>Commentaire</a:t>
            </a:r>
            <a:r>
              <a:rPr lang="fr-FR" dirty="0"/>
              <a:t> de Barbara Stiegler:</a:t>
            </a:r>
          </a:p>
          <a:p>
            <a:r>
              <a:rPr lang="fr-FR" dirty="0"/>
              <a:t>« John Dewey, qui avait beaucoup d’influence, voulait que les Etats-Unis établissent une démocratie. D’après lui, le système en place n’était pas réellement démocratique, car tout était très hiérarchisé. Il affirmait qu’il fallait étendre l’idée de la démocratie à tous les niveaux : écoles, entreprises… C’était le philosophe américain le plus reconnu de la première moitié du XX</a:t>
            </a:r>
            <a:r>
              <a:rPr lang="fr-FR" baseline="30000" dirty="0"/>
              <a:t>e</a:t>
            </a:r>
            <a:r>
              <a:rPr lang="fr-FR" dirty="0"/>
              <a:t> siècle. Quand il rencontre Lippmann, un journaliste lui aussi très influent, c’est l’affrontement. Lippmann critique l’excès de démocratie et considère qu’elle implique de fabriquer les idées du peuple à l’échelle industrielle. C’est Lippmann qui sortira gagnant puisque Dewey est décédé lors de la Seconde Guerre mondiale et finira balayé par d’autres penseurs. Or, ce regard néolibéral et antidémocratique prévaut encore aujourd’hui. Dans toutes les universités, on redécouvre en ce moment le pragmatisme de John Dewey et son exigence de démocratie. »</a:t>
            </a:r>
          </a:p>
          <a:p>
            <a:endParaRPr lang="fr-FR" dirty="0"/>
          </a:p>
          <a:p>
            <a:r>
              <a:rPr lang="fr-FR" dirty="0"/>
              <a:t>B. Stiegler interviewée dans Le Soir (Léna) le 25 mai 2023 : (https://www.lesoir.be/515452/article/2023-05-25/la-philosophe-barbara-stiegler-les-gens-savent-ils-exactement-ce-quest-une)</a:t>
            </a:r>
          </a:p>
        </p:txBody>
      </p:sp>
      <p:sp>
        <p:nvSpPr>
          <p:cNvPr id="4" name="Espace réservé du numéro de diapositive 3"/>
          <p:cNvSpPr>
            <a:spLocks noGrp="1"/>
          </p:cNvSpPr>
          <p:nvPr>
            <p:ph type="sldNum" sz="quarter" idx="5"/>
          </p:nvPr>
        </p:nvSpPr>
        <p:spPr/>
        <p:txBody>
          <a:bodyPr/>
          <a:lstStyle/>
          <a:p>
            <a:fld id="{4A4C8E2E-F4A4-4AB5-A22F-A91E5E788DC4}" type="slidenum">
              <a:rPr lang="fr-FR" smtClean="0"/>
              <a:t>42</a:t>
            </a:fld>
            <a:endParaRPr lang="fr-FR"/>
          </a:p>
        </p:txBody>
      </p:sp>
    </p:spTree>
    <p:extLst>
      <p:ext uri="{BB962C8B-B14F-4D97-AF65-F5344CB8AC3E}">
        <p14:creationId xmlns:p14="http://schemas.microsoft.com/office/powerpoint/2010/main" val="396572050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4A4C8E2E-F4A4-4AB5-A22F-A91E5E788DC4}" type="slidenum">
              <a:rPr lang="fr-FR" smtClean="0"/>
              <a:t>43</a:t>
            </a:fld>
            <a:endParaRPr lang="fr-FR"/>
          </a:p>
        </p:txBody>
      </p:sp>
    </p:spTree>
    <p:extLst>
      <p:ext uri="{BB962C8B-B14F-4D97-AF65-F5344CB8AC3E}">
        <p14:creationId xmlns:p14="http://schemas.microsoft.com/office/powerpoint/2010/main" val="68006955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BE" dirty="0">
                <a:latin typeface="Verdana, Arial, Helvetica, sans-serif"/>
              </a:rPr>
              <a:t>Historiquement hérité du régime </a:t>
            </a:r>
            <a:r>
              <a:rPr lang="fr-BE" dirty="0" err="1">
                <a:latin typeface="Verdana, Arial, Helvetica, sans-serif"/>
              </a:rPr>
              <a:t>monarcho</a:t>
            </a:r>
            <a:r>
              <a:rPr lang="fr-BE" dirty="0">
                <a:latin typeface="Verdana, Arial, Helvetica, sans-serif"/>
              </a:rPr>
              <a:t>-féodal, le système représentatif moderne est philosophiquement légitimé par l’antidémo­cratisme de ceux qui l’ont instauré.</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BE" dirty="0">
              <a:latin typeface="Verdana, Arial, Helvetica, sans-serif"/>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BE" dirty="0">
                <a:latin typeface="Verdana, Arial, Helvetica, sans-serif"/>
              </a:rPr>
              <a:t>Grille à appliquer à différents cas : Gilets jaunes ?, la gauche altermondialiste ?, les écologistes ? </a:t>
            </a:r>
            <a:r>
              <a:rPr lang="fr-BE" dirty="0" err="1">
                <a:latin typeface="Verdana, Arial, Helvetica, sans-serif"/>
              </a:rPr>
              <a:t>tc</a:t>
            </a:r>
            <a:r>
              <a:rPr lang="fr-BE" dirty="0">
                <a:latin typeface="Verdana, Arial, Helvetica, sans-serif"/>
              </a:rPr>
              <a:t>.</a:t>
            </a:r>
          </a:p>
          <a:p>
            <a:pPr marL="0" marR="0" lvl="0" indent="0" algn="l" defTabSz="914400" rtl="0" eaLnBrk="1" fontAlgn="auto" latinLnBrk="0" hangingPunct="1">
              <a:lnSpc>
                <a:spcPct val="100000"/>
              </a:lnSpc>
              <a:spcBef>
                <a:spcPts val="0"/>
              </a:spcBef>
              <a:spcAft>
                <a:spcPts val="0"/>
              </a:spcAft>
              <a:buClrTx/>
              <a:buSzTx/>
              <a:buFontTx/>
              <a:buNone/>
              <a:tabLst/>
              <a:defRPr/>
            </a:pPr>
            <a:br>
              <a:rPr lang="fr-BE" dirty="0">
                <a:latin typeface="Verdana, Arial, Helvetica, sans-serif"/>
              </a:rPr>
            </a:br>
            <a:endParaRPr lang="fr-BE" dirty="0"/>
          </a:p>
          <a:p>
            <a:endParaRPr lang="fr-FR" dirty="0"/>
          </a:p>
        </p:txBody>
      </p:sp>
      <p:sp>
        <p:nvSpPr>
          <p:cNvPr id="4" name="Espace réservé du numéro de diapositive 3"/>
          <p:cNvSpPr>
            <a:spLocks noGrp="1"/>
          </p:cNvSpPr>
          <p:nvPr>
            <p:ph type="sldNum" sz="quarter" idx="5"/>
          </p:nvPr>
        </p:nvSpPr>
        <p:spPr/>
        <p:txBody>
          <a:bodyPr/>
          <a:lstStyle/>
          <a:p>
            <a:fld id="{4A4C8E2E-F4A4-4AB5-A22F-A91E5E788DC4}" type="slidenum">
              <a:rPr lang="fr-FR" smtClean="0"/>
              <a:t>44</a:t>
            </a:fld>
            <a:endParaRPr lang="fr-FR"/>
          </a:p>
        </p:txBody>
      </p:sp>
    </p:spTree>
    <p:extLst>
      <p:ext uri="{BB962C8B-B14F-4D97-AF65-F5344CB8AC3E}">
        <p14:creationId xmlns:p14="http://schemas.microsoft.com/office/powerpoint/2010/main" val="255838341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4A4C8E2E-F4A4-4AB5-A22F-A91E5E788DC4}" type="slidenum">
              <a:rPr lang="fr-FR" smtClean="0"/>
              <a:t>45</a:t>
            </a:fld>
            <a:endParaRPr lang="fr-FR"/>
          </a:p>
        </p:txBody>
      </p:sp>
    </p:spTree>
    <p:extLst>
      <p:ext uri="{BB962C8B-B14F-4D97-AF65-F5344CB8AC3E}">
        <p14:creationId xmlns:p14="http://schemas.microsoft.com/office/powerpoint/2010/main" val="149091421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685800" y="1143000"/>
            <a:ext cx="5486400" cy="3086100"/>
          </a:xfrm>
        </p:spPr>
      </p:sp>
      <p:sp>
        <p:nvSpPr>
          <p:cNvPr id="3" name="Espace réservé des notes 2"/>
          <p:cNvSpPr>
            <a:spLocks noGrp="1"/>
          </p:cNvSpPr>
          <p:nvPr>
            <p:ph type="body" idx="1"/>
          </p:nvPr>
        </p:nvSpPr>
        <p:spPr/>
        <p:txBody>
          <a:bodyPr/>
          <a:lstStyle/>
          <a:p>
            <a:r>
              <a:rPr lang="fr-BE" dirty="0"/>
              <a:t>https://www.lesechos.fr/2018/02/linquietant-recul-de-la-democratie-984660</a:t>
            </a:r>
          </a:p>
          <a:p>
            <a:endParaRPr lang="fr-BE" dirty="0"/>
          </a:p>
          <a:p>
            <a:r>
              <a:rPr lang="fr-BE" b="1" dirty="0"/>
              <a:t>L'inquiétant recul de la démocratie</a:t>
            </a:r>
          </a:p>
          <a:p>
            <a:r>
              <a:rPr lang="fr-BE" dirty="0"/>
              <a:t>Si la croissance a repris dans le monde, la démocratie, après des années de conquête, est tombée dans une profonde récession.</a:t>
            </a:r>
          </a:p>
          <a:p>
            <a:r>
              <a:rPr lang="fr-BE" dirty="0">
                <a:hlinkClick r:id="rId3"/>
              </a:rPr>
              <a:t>Février 2018</a:t>
            </a:r>
            <a:endParaRPr lang="fr-BE" dirty="0"/>
          </a:p>
          <a:p>
            <a:r>
              <a:rPr lang="fr-BE" dirty="0"/>
              <a:t>Par </a:t>
            </a:r>
            <a:r>
              <a:rPr lang="fr-BE" dirty="0">
                <a:hlinkClick r:id="rId4"/>
              </a:rPr>
              <a:t>Dominique </a:t>
            </a:r>
            <a:r>
              <a:rPr lang="fr-BE" dirty="0" err="1">
                <a:hlinkClick r:id="rId4"/>
              </a:rPr>
              <a:t>Moïsi</a:t>
            </a:r>
            <a:endParaRPr lang="fr-BE" dirty="0"/>
          </a:p>
          <a:p>
            <a:r>
              <a:rPr lang="fr-BE" dirty="0"/>
              <a:t>Publié le 16 févr. 2018 à 16:26</a:t>
            </a:r>
          </a:p>
          <a:p>
            <a:r>
              <a:rPr lang="fr-BE" dirty="0"/>
              <a:t>Deux extraits du même article.</a:t>
            </a:r>
          </a:p>
          <a:p>
            <a:endParaRPr lang="fr-BE" dirty="0"/>
          </a:p>
          <a:p>
            <a:r>
              <a:rPr lang="fr-BE" b="1" dirty="0"/>
              <a:t>Critique</a:t>
            </a:r>
          </a:p>
          <a:p>
            <a:r>
              <a:rPr lang="fr-BE" b="1" i="1" dirty="0"/>
              <a:t>Les Échos</a:t>
            </a:r>
            <a:r>
              <a:rPr lang="fr-BE" dirty="0"/>
              <a:t> est un </a:t>
            </a:r>
            <a:r>
              <a:rPr lang="fr-BE" dirty="0">
                <a:hlinkClick r:id="rId5" tooltip="Presse quotidienne nationale française"/>
              </a:rPr>
              <a:t>quotidien français</a:t>
            </a:r>
            <a:r>
              <a:rPr lang="fr-BE" dirty="0"/>
              <a:t> </a:t>
            </a:r>
            <a:r>
              <a:rPr lang="fr-BE" dirty="0">
                <a:hlinkClick r:id="rId6" tooltip="Liste de titres de la presse économique et financière"/>
              </a:rPr>
              <a:t>d’information économique et financière</a:t>
            </a:r>
            <a:r>
              <a:rPr lang="fr-BE" dirty="0"/>
              <a:t>, fondé en </a:t>
            </a:r>
            <a:r>
              <a:rPr lang="fr-BE" dirty="0">
                <a:hlinkClick r:id="rId7" tooltip="1908"/>
              </a:rPr>
              <a:t>1908</a:t>
            </a:r>
            <a:r>
              <a:rPr lang="fr-BE" dirty="0"/>
              <a:t> par les frères Robert et </a:t>
            </a:r>
            <a:r>
              <a:rPr lang="fr-BE" dirty="0">
                <a:hlinkClick r:id="rId8" tooltip="Émile Servan-Schreiber"/>
              </a:rPr>
              <a:t>Émile Servan-Schreiber</a:t>
            </a:r>
            <a:r>
              <a:rPr lang="fr-BE" dirty="0"/>
              <a:t>. </a:t>
            </a:r>
          </a:p>
          <a:p>
            <a:r>
              <a:rPr lang="fr-BE" dirty="0"/>
              <a:t>Le quotidien revendique une orientation </a:t>
            </a:r>
            <a:r>
              <a:rPr lang="fr-BE" dirty="0">
                <a:hlinkClick r:id="rId9" tooltip="Libéralisme économique"/>
              </a:rPr>
              <a:t>libérale</a:t>
            </a:r>
            <a:r>
              <a:rPr lang="fr-BE" baseline="30000" dirty="0">
                <a:hlinkClick r:id="rId10"/>
              </a:rPr>
              <a:t>2</a:t>
            </a:r>
            <a:r>
              <a:rPr lang="fr-BE" dirty="0"/>
              <a:t>. Il défend une ligne éditoriale favorable à l'économie de marché, ouverte sur le monde et l'Europe</a:t>
            </a:r>
            <a:r>
              <a:rPr lang="fr-BE" baseline="30000" dirty="0">
                <a:hlinkClick r:id="rId11"/>
              </a:rPr>
              <a:t>3</a:t>
            </a:r>
            <a:r>
              <a:rPr lang="fr-BE" dirty="0"/>
              <a:t>. </a:t>
            </a:r>
          </a:p>
          <a:p>
            <a:r>
              <a:rPr lang="fr-BE" dirty="0"/>
              <a:t>Le </a:t>
            </a:r>
            <a:r>
              <a:rPr lang="fr-BE" b="1" dirty="0"/>
              <a:t>Groupe Les Échos-Le Parisien</a:t>
            </a:r>
            <a:r>
              <a:rPr lang="fr-BE" dirty="0"/>
              <a:t> est une société </a:t>
            </a:r>
            <a:r>
              <a:rPr lang="fr-BE" dirty="0">
                <a:hlinkClick r:id="rId12" tooltip="Holding"/>
              </a:rPr>
              <a:t>holding</a:t>
            </a:r>
            <a:r>
              <a:rPr lang="fr-BE" dirty="0"/>
              <a:t> française active dans le domaine des médias et de la publicité présidée par </a:t>
            </a:r>
            <a:r>
              <a:rPr lang="fr-BE" dirty="0">
                <a:hlinkClick r:id="rId13" tooltip="Pierre Louette"/>
              </a:rPr>
              <a:t>Pierre Louette</a:t>
            </a:r>
            <a:r>
              <a:rPr lang="fr-BE" baseline="30000" dirty="0">
                <a:hlinkClick r:id="rId14"/>
              </a:rPr>
              <a:t>1</a:t>
            </a:r>
            <a:r>
              <a:rPr lang="fr-BE" dirty="0"/>
              <a:t>. Il s'agit d'une filiale de </a:t>
            </a:r>
            <a:r>
              <a:rPr lang="fr-BE" dirty="0">
                <a:hlinkClick r:id="rId15" tooltip="LVMH"/>
              </a:rPr>
              <a:t>LVMH</a:t>
            </a:r>
            <a:r>
              <a:rPr lang="fr-BE" dirty="0"/>
              <a:t>, incluse dans le pôle « Presse et </a:t>
            </a:r>
            <a:r>
              <a:rPr lang="fr-BE" dirty="0" err="1"/>
              <a:t>Medias</a:t>
            </a:r>
            <a:r>
              <a:rPr lang="fr-BE" dirty="0"/>
              <a:t> » du groupe. </a:t>
            </a:r>
          </a:p>
          <a:p>
            <a:endParaRPr lang="fr-BE" b="1" dirty="0"/>
          </a:p>
          <a:p>
            <a:r>
              <a:rPr lang="fr-BE" b="1" dirty="0"/>
              <a:t>Piste d’analyse. </a:t>
            </a:r>
            <a:r>
              <a:rPr lang="fr-BE" b="0" dirty="0"/>
              <a:t>Identifiez une ligne politique de cet article. </a:t>
            </a:r>
            <a:r>
              <a:rPr lang="fr-BE" dirty="0"/>
              <a:t>Le journal semble s’inquiéter du recul de la démocratie, en vertu des expériences des démocratures et de la montée des populismes. Mais la conclusion est stupéfiante d’aveu : ce qu’il s’agit surtout de réaliser, c’est bien sauver le capitalisme. Ailleurs dans l’article, le journaliste fustige il est vrai l’irresponsabilité des dirigeants qu’il identifie à une élite. La pensée n’est pas démocratique et le système de démocratie doit être réduit à son programme minimal. Au service du capitalisme.</a:t>
            </a:r>
          </a:p>
        </p:txBody>
      </p:sp>
      <p:sp>
        <p:nvSpPr>
          <p:cNvPr id="4" name="Espace réservé du numéro de diapositive 3"/>
          <p:cNvSpPr>
            <a:spLocks noGrp="1"/>
          </p:cNvSpPr>
          <p:nvPr>
            <p:ph type="sldNum" sz="quarter" idx="5"/>
          </p:nvPr>
        </p:nvSpPr>
        <p:spPr/>
        <p:txBody>
          <a:bodyPr/>
          <a:lstStyle/>
          <a:p>
            <a:pPr lvl="0"/>
            <a:fld id="{C712A081-BAA5-4018-AC9E-31DD244FA8B2}" type="slidenum">
              <a:rPr lang="fr-FR" smtClean="0"/>
              <a:t>46</a:t>
            </a:fld>
            <a:endParaRPr lang="fr-FR"/>
          </a:p>
        </p:txBody>
      </p:sp>
    </p:spTree>
    <p:extLst>
      <p:ext uri="{BB962C8B-B14F-4D97-AF65-F5344CB8AC3E}">
        <p14:creationId xmlns:p14="http://schemas.microsoft.com/office/powerpoint/2010/main" val="70724384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4A4C8E2E-F4A4-4AB5-A22F-A91E5E788DC4}" type="slidenum">
              <a:rPr lang="fr-FR" smtClean="0"/>
              <a:t>47</a:t>
            </a:fld>
            <a:endParaRPr lang="fr-FR"/>
          </a:p>
        </p:txBody>
      </p:sp>
    </p:spTree>
    <p:extLst>
      <p:ext uri="{BB962C8B-B14F-4D97-AF65-F5344CB8AC3E}">
        <p14:creationId xmlns:p14="http://schemas.microsoft.com/office/powerpoint/2010/main" val="181258999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BE" b="1" dirty="0"/>
              <a:t>Wikipédia: </a:t>
            </a:r>
          </a:p>
          <a:p>
            <a:endParaRPr lang="fr-BE" b="1" dirty="0"/>
          </a:p>
          <a:p>
            <a:r>
              <a:rPr lang="fr-BE" b="1" dirty="0"/>
              <a:t>Murray </a:t>
            </a:r>
            <a:r>
              <a:rPr lang="fr-BE" b="1" dirty="0" err="1"/>
              <a:t>Bookchin</a:t>
            </a:r>
            <a:r>
              <a:rPr lang="fr-BE" dirty="0"/>
              <a:t> (</a:t>
            </a:r>
            <a:r>
              <a:rPr lang="fr-BE" dirty="0">
                <a:hlinkClick r:id="rId3" tooltip="14 janvier"/>
              </a:rPr>
              <a:t>14</a:t>
            </a:r>
            <a:r>
              <a:rPr lang="fr-BE" dirty="0"/>
              <a:t> </a:t>
            </a:r>
            <a:r>
              <a:rPr lang="fr-BE" dirty="0">
                <a:hlinkClick r:id="rId4" tooltip="Janvier 1921"/>
              </a:rPr>
              <a:t>janvier</a:t>
            </a:r>
            <a:r>
              <a:rPr lang="fr-BE" dirty="0"/>
              <a:t> </a:t>
            </a:r>
            <a:r>
              <a:rPr lang="fr-BE" dirty="0">
                <a:hlinkClick r:id="rId5" tooltip="1921"/>
              </a:rPr>
              <a:t>1921</a:t>
            </a:r>
            <a:r>
              <a:rPr lang="fr-BE" dirty="0"/>
              <a:t> - </a:t>
            </a:r>
            <a:r>
              <a:rPr lang="fr-BE" dirty="0">
                <a:hlinkClick r:id="rId6" tooltip="30 juillet"/>
              </a:rPr>
              <a:t>30</a:t>
            </a:r>
            <a:r>
              <a:rPr lang="fr-BE" dirty="0"/>
              <a:t> </a:t>
            </a:r>
            <a:r>
              <a:rPr lang="fr-BE" dirty="0">
                <a:hlinkClick r:id="rId7" tooltip="Juillet 2006"/>
              </a:rPr>
              <a:t>juillet</a:t>
            </a:r>
            <a:r>
              <a:rPr lang="fr-BE" dirty="0"/>
              <a:t> </a:t>
            </a:r>
            <a:r>
              <a:rPr lang="fr-BE" dirty="0">
                <a:hlinkClick r:id="rId8" tooltip="2006"/>
              </a:rPr>
              <a:t>2006</a:t>
            </a:r>
            <a:r>
              <a:rPr lang="fr-BE" dirty="0"/>
              <a:t>) est un militant et essayiste </a:t>
            </a:r>
            <a:r>
              <a:rPr lang="fr-BE" dirty="0">
                <a:hlinkClick r:id="rId9" tooltip="Écologisme"/>
              </a:rPr>
              <a:t>écologiste</a:t>
            </a:r>
            <a:r>
              <a:rPr lang="fr-BE" dirty="0"/>
              <a:t> </a:t>
            </a:r>
            <a:r>
              <a:rPr lang="fr-BE" dirty="0">
                <a:hlinkClick r:id="rId10" tooltip="Libertaire"/>
              </a:rPr>
              <a:t>libertaire</a:t>
            </a:r>
            <a:r>
              <a:rPr lang="fr-BE" dirty="0"/>
              <a:t> américain. Il est considéré aux </a:t>
            </a:r>
            <a:r>
              <a:rPr lang="fr-BE" dirty="0">
                <a:hlinkClick r:id="rId11" tooltip="États-Unis"/>
              </a:rPr>
              <a:t>États-Unis</a:t>
            </a:r>
            <a:r>
              <a:rPr lang="fr-BE" dirty="0"/>
              <a:t> comme l'un des penseurs marquants de la </a:t>
            </a:r>
            <a:r>
              <a:rPr lang="fr-BE" dirty="0">
                <a:hlinkClick r:id="rId12" tooltip="Nouvelle gauche"/>
              </a:rPr>
              <a:t>Nouvelle gauche</a:t>
            </a:r>
            <a:r>
              <a:rPr lang="fr-BE" dirty="0"/>
              <a:t> (</a:t>
            </a:r>
            <a:r>
              <a:rPr lang="fr-BE" i="1" dirty="0"/>
              <a:t>New </a:t>
            </a:r>
            <a:r>
              <a:rPr lang="fr-BE" i="1" dirty="0" err="1"/>
              <a:t>Left</a:t>
            </a:r>
            <a:r>
              <a:rPr lang="fr-BE" dirty="0"/>
              <a:t>). </a:t>
            </a:r>
          </a:p>
          <a:p>
            <a:r>
              <a:rPr lang="fr-BE" dirty="0"/>
              <a:t>Il est le fondateur de l'</a:t>
            </a:r>
            <a:r>
              <a:rPr lang="fr-BE" dirty="0">
                <a:hlinkClick r:id="rId13" tooltip="Écologie sociale"/>
              </a:rPr>
              <a:t>écologie sociale</a:t>
            </a:r>
            <a:r>
              <a:rPr lang="fr-BE" dirty="0"/>
              <a:t>, école de pensée qui propose une nouvelle vision politique et philosophique du rapport entre l’être humain et son environnement, ainsi qu'une nouvelle organisation sociale par la mise en œuvre du </a:t>
            </a:r>
            <a:r>
              <a:rPr lang="fr-BE" dirty="0">
                <a:hlinkClick r:id="rId14" tooltip="Municipalisme libertaire"/>
              </a:rPr>
              <a:t>municipalisme libertaire</a:t>
            </a:r>
            <a:r>
              <a:rPr lang="fr-BE" dirty="0"/>
              <a:t>. </a:t>
            </a:r>
          </a:p>
          <a:p>
            <a:endParaRPr lang="fr-BE" dirty="0"/>
          </a:p>
          <a:p>
            <a:r>
              <a:rPr lang="fr-BE" b="1" dirty="0"/>
              <a:t>Commentaire de la CNAPD :</a:t>
            </a:r>
          </a:p>
          <a:p>
            <a:endParaRPr lang="fr-FR" sz="1200" u="sng" kern="1200" dirty="0">
              <a:solidFill>
                <a:schemeClr val="tx1"/>
              </a:solidFill>
              <a:effectLst/>
              <a:latin typeface="+mn-lt"/>
              <a:ea typeface="+mn-ea"/>
              <a:cs typeface="+mn-cs"/>
            </a:endParaRPr>
          </a:p>
          <a:p>
            <a:r>
              <a:rPr lang="fr-FR" sz="1200" u="sng" kern="1200" dirty="0" err="1">
                <a:solidFill>
                  <a:schemeClr val="tx1"/>
                </a:solidFill>
                <a:effectLst/>
                <a:latin typeface="+mn-lt"/>
                <a:ea typeface="+mn-ea"/>
                <a:cs typeface="+mn-cs"/>
              </a:rPr>
              <a:t>Bookchin</a:t>
            </a:r>
            <a:r>
              <a:rPr lang="fr-FR" sz="1200" u="sng" kern="1200" dirty="0">
                <a:solidFill>
                  <a:schemeClr val="tx1"/>
                </a:solidFill>
                <a:effectLst/>
                <a:latin typeface="+mn-lt"/>
                <a:ea typeface="+mn-ea"/>
                <a:cs typeface="+mn-cs"/>
              </a:rPr>
              <a:t> et l’écologie sociale dans une société au-delà de la rareté</a:t>
            </a:r>
            <a:endParaRPr lang="fr-BE" sz="1200" kern="1200" dirty="0">
              <a:solidFill>
                <a:schemeClr val="tx1"/>
              </a:solidFill>
              <a:effectLst/>
              <a:latin typeface="+mn-lt"/>
              <a:ea typeface="+mn-ea"/>
              <a:cs typeface="+mn-cs"/>
            </a:endParaRPr>
          </a:p>
          <a:p>
            <a:r>
              <a:rPr lang="fr-FR" sz="1200" kern="1200" dirty="0">
                <a:solidFill>
                  <a:schemeClr val="tx1"/>
                </a:solidFill>
                <a:effectLst/>
                <a:latin typeface="+mn-lt"/>
                <a:ea typeface="+mn-ea"/>
                <a:cs typeface="+mn-cs"/>
              </a:rPr>
              <a:t>Dans un ouvrage de 1971, Murray </a:t>
            </a:r>
            <a:r>
              <a:rPr lang="fr-FR" sz="1200" kern="1200" dirty="0" err="1">
                <a:solidFill>
                  <a:schemeClr val="tx1"/>
                </a:solidFill>
                <a:effectLst/>
                <a:latin typeface="+mn-lt"/>
                <a:ea typeface="+mn-ea"/>
                <a:cs typeface="+mn-cs"/>
              </a:rPr>
              <a:t>Bookchin</a:t>
            </a:r>
            <a:r>
              <a:rPr lang="fr-FR" sz="1200" kern="1200" dirty="0">
                <a:solidFill>
                  <a:schemeClr val="tx1"/>
                </a:solidFill>
                <a:effectLst/>
                <a:latin typeface="+mn-lt"/>
                <a:ea typeface="+mn-ea"/>
                <a:cs typeface="+mn-cs"/>
              </a:rPr>
              <a:t>, inspirateur intellectuel du </a:t>
            </a:r>
            <a:r>
              <a:rPr lang="fr-FR" sz="1200" kern="1200" dirty="0" err="1">
                <a:solidFill>
                  <a:schemeClr val="tx1"/>
                </a:solidFill>
                <a:effectLst/>
                <a:latin typeface="+mn-lt"/>
                <a:ea typeface="+mn-ea"/>
                <a:cs typeface="+mn-cs"/>
              </a:rPr>
              <a:t>Rojava</a:t>
            </a:r>
            <a:r>
              <a:rPr lang="fr-FR" sz="1200" kern="1200" dirty="0">
                <a:solidFill>
                  <a:schemeClr val="tx1"/>
                </a:solidFill>
                <a:effectLst/>
                <a:latin typeface="+mn-lt"/>
                <a:ea typeface="+mn-ea"/>
                <a:cs typeface="+mn-cs"/>
              </a:rPr>
              <a:t> (voir ci-dessous), explique que la société humaine a dépassé le problème, auparavant irréductible, de la rareté matérielle. Or, c’est bien cette rareté matérielle qui fournit la justification historique traditionnelle pour de nombreuses formes de domination (socio-économique, de genre, environnementale ou sécuritaire). L’Etat ne justifie t-il pas largement sa domination par sa capacité à pourvoir, mieux que nous, à nos besoins ? </a:t>
            </a:r>
            <a:endParaRPr lang="fr-BE" sz="1200" kern="1200" dirty="0">
              <a:solidFill>
                <a:schemeClr val="tx1"/>
              </a:solidFill>
              <a:effectLst/>
              <a:latin typeface="+mn-lt"/>
              <a:ea typeface="+mn-ea"/>
              <a:cs typeface="+mn-cs"/>
            </a:endParaRPr>
          </a:p>
          <a:p>
            <a:r>
              <a:rPr lang="fr-FR" sz="1200" kern="1200" dirty="0">
                <a:solidFill>
                  <a:schemeClr val="tx1"/>
                </a:solidFill>
                <a:effectLst/>
                <a:latin typeface="+mn-lt"/>
                <a:ea typeface="+mn-ea"/>
                <a:cs typeface="+mn-cs"/>
              </a:rPr>
              <a:t>Le manque matériel, grâce aux avancées technologiques, pourrait être vaincu et les dominations qu’il avait justifiées abandonnées. La technologie pourrait aujourd’hui permettre un changement sociétal d’ampleur sans amoindrir nos conditions d’existence. Cependant, précisons que les besoins ont également évolué – augmenté pourrait-on dire – de manière à ce que nous n’ayons, finalement, pas même en Europe occidentale atteint le stade d’une « société au-delà de la rareté ». Les habitudes de consommation ont changé et la très grande majorité de la population n’a pas dépassé la rareté matérielle dans sa nouvelle définition (sans compter les cas toujours fréquent de malnutrition). Aujourd’hui, avoir une voiture, un téléphone portable, un ordinateur est souvent indispensable pour simplement pouvoir travailler. La rareté n’a plus le même sens qu’auparavant. </a:t>
            </a:r>
            <a:endParaRPr lang="fr-BE" sz="1200" kern="1200" dirty="0">
              <a:solidFill>
                <a:schemeClr val="tx1"/>
              </a:solidFill>
              <a:effectLst/>
              <a:latin typeface="+mn-lt"/>
              <a:ea typeface="+mn-ea"/>
              <a:cs typeface="+mn-cs"/>
            </a:endParaRPr>
          </a:p>
          <a:p>
            <a:r>
              <a:rPr lang="fr-FR" sz="1200" kern="1200" dirty="0">
                <a:solidFill>
                  <a:schemeClr val="tx1"/>
                </a:solidFill>
                <a:effectLst/>
                <a:latin typeface="+mn-lt"/>
                <a:ea typeface="+mn-ea"/>
                <a:cs typeface="+mn-cs"/>
              </a:rPr>
              <a:t>On peut tout de même se demander pourquoi est-ce que la société a évolué ainsi ; pourquoi est-ce que nous travaillons toujours autant alors que l’automation diminue de plus en plus le besoin de travail humain ? Deux explications peuvent être avancées : (1) le gaspillage et la pollution et (2) l’invention de bullshit jobs ou « jobs à la con ». Une première explication est que l’on travaille toujours autant car on consomme de plus en plus. En réalité, nous gaspillons et polluons de plus en plus ; le gaspillage ayant augmenté bien plus vite que nos besoins. L’autre élément expliquant la persistance d’autant de travail dans un monde potentiellement d’abondance est son inutilité. Les recherches de l’anthropologue David </a:t>
            </a:r>
            <a:r>
              <a:rPr lang="fr-FR" sz="1200" kern="1200" dirty="0" err="1">
                <a:solidFill>
                  <a:schemeClr val="tx1"/>
                </a:solidFill>
                <a:effectLst/>
                <a:latin typeface="+mn-lt"/>
                <a:ea typeface="+mn-ea"/>
                <a:cs typeface="+mn-cs"/>
              </a:rPr>
              <a:t>Graeber</a:t>
            </a:r>
            <a:r>
              <a:rPr lang="fr-FR" sz="1200" kern="1200" dirty="0">
                <a:solidFill>
                  <a:schemeClr val="tx1"/>
                </a:solidFill>
                <a:effectLst/>
                <a:latin typeface="+mn-lt"/>
                <a:ea typeface="+mn-ea"/>
                <a:cs typeface="+mn-cs"/>
              </a:rPr>
              <a:t> montrent qu’un nombre de personnes croissant et considérable (environ 40% de la population) font un métier qu’</a:t>
            </a:r>
            <a:r>
              <a:rPr lang="fr-FR" sz="1200" kern="1200" dirty="0" err="1">
                <a:solidFill>
                  <a:schemeClr val="tx1"/>
                </a:solidFill>
                <a:effectLst/>
                <a:latin typeface="+mn-lt"/>
                <a:ea typeface="+mn-ea"/>
                <a:cs typeface="+mn-cs"/>
              </a:rPr>
              <a:t>iels</a:t>
            </a:r>
            <a:r>
              <a:rPr lang="fr-FR" sz="1200" kern="1200" dirty="0">
                <a:solidFill>
                  <a:schemeClr val="tx1"/>
                </a:solidFill>
                <a:effectLst/>
                <a:latin typeface="+mn-lt"/>
                <a:ea typeface="+mn-ea"/>
                <a:cs typeface="+mn-cs"/>
              </a:rPr>
              <a:t> considèrent inutile ou néfaste pour la société. Une telle situation ne favorise évidemment pas l’épanouissement de chacun. D’où la frustration quotidienne que </a:t>
            </a:r>
            <a:r>
              <a:rPr lang="fr-FR" sz="1200" kern="1200" dirty="0" err="1">
                <a:solidFill>
                  <a:schemeClr val="tx1"/>
                </a:solidFill>
                <a:effectLst/>
                <a:latin typeface="+mn-lt"/>
                <a:ea typeface="+mn-ea"/>
                <a:cs typeface="+mn-cs"/>
              </a:rPr>
              <a:t>Bookchin</a:t>
            </a:r>
            <a:r>
              <a:rPr lang="fr-FR" sz="1200" kern="1200" dirty="0">
                <a:solidFill>
                  <a:schemeClr val="tx1"/>
                </a:solidFill>
                <a:effectLst/>
                <a:latin typeface="+mn-lt"/>
                <a:ea typeface="+mn-ea"/>
                <a:cs typeface="+mn-cs"/>
              </a:rPr>
              <a:t> observe dans la tension créée par la promesse d’épanouissement – que l’on retrouve partout : des publicités aux films en passant par les discours politiques – et qui pourtant nous échappe continuellement. Cette promesse demeure une illusion. </a:t>
            </a:r>
            <a:endParaRPr lang="fr-BE" sz="1200" kern="1200" dirty="0">
              <a:solidFill>
                <a:schemeClr val="tx1"/>
              </a:solidFill>
              <a:effectLst/>
              <a:latin typeface="+mn-lt"/>
              <a:ea typeface="+mn-ea"/>
              <a:cs typeface="+mn-cs"/>
            </a:endParaRPr>
          </a:p>
          <a:p>
            <a:r>
              <a:rPr lang="fr-FR" sz="1200" kern="1200" dirty="0">
                <a:solidFill>
                  <a:schemeClr val="tx1"/>
                </a:solidFill>
                <a:effectLst/>
                <a:latin typeface="+mn-lt"/>
                <a:ea typeface="+mn-ea"/>
                <a:cs typeface="+mn-cs"/>
              </a:rPr>
              <a:t>Comme le disait James Scott, les individus des sociétés modernes sont supposés constamment penser à comment plaire à leur chef. La promesse illusoire d’épanouissement via cette société ne sert qu’à </a:t>
            </a:r>
            <a:r>
              <a:rPr lang="fr-BE" sz="1200" kern="1200" dirty="0">
                <a:solidFill>
                  <a:schemeClr val="tx1"/>
                </a:solidFill>
                <a:effectLst/>
                <a:latin typeface="+mn-lt"/>
                <a:ea typeface="+mn-ea"/>
                <a:cs typeface="+mn-cs"/>
              </a:rPr>
              <a:t>dissimuler la possibilité d’épanouissement dans une société alternative où la liberté de chacun est réelle. La liberté n’est aujourd’hui qu’un trophée jalousement gardé par quelque uns, cette liberté n’est que privilège et injustice. </a:t>
            </a:r>
          </a:p>
          <a:p>
            <a:r>
              <a:rPr lang="fr-BE" sz="1200" kern="1200" dirty="0">
                <a:solidFill>
                  <a:schemeClr val="tx1"/>
                </a:solidFill>
                <a:effectLst/>
                <a:latin typeface="+mn-lt"/>
                <a:ea typeface="+mn-ea"/>
                <a:cs typeface="+mn-cs"/>
              </a:rPr>
              <a:t>Ainsi la théorie politique du municipalisme libertaire de </a:t>
            </a:r>
            <a:r>
              <a:rPr lang="fr-BE" sz="1200" kern="1200" dirty="0" err="1">
                <a:solidFill>
                  <a:schemeClr val="tx1"/>
                </a:solidFill>
                <a:effectLst/>
                <a:latin typeface="+mn-lt"/>
                <a:ea typeface="+mn-ea"/>
                <a:cs typeface="+mn-cs"/>
              </a:rPr>
              <a:t>Bookchin</a:t>
            </a:r>
            <a:r>
              <a:rPr lang="fr-BE" sz="1200" kern="1200" dirty="0">
                <a:solidFill>
                  <a:schemeClr val="tx1"/>
                </a:solidFill>
                <a:effectLst/>
                <a:latin typeface="+mn-lt"/>
                <a:ea typeface="+mn-ea"/>
                <a:cs typeface="+mn-cs"/>
              </a:rPr>
              <a:t> repose sur une regroupement volontaire de communes autonomes où s’associent les individus. Chacune de ces communes s’appuient sur la participation directe des citoyens. Dans chaque commune, les citoyens doivent pouvoir exprimer leur individualité et vivre en communauté, permettant ainsi à l’épanouissement personnel de dépasser le stade de l’illusion favorisant la domination de quelque uns pour devenir une réalité concrète. Ce schéma révolutionnaire entend organiser une marginalisation progressive de l’Etat jusqu’à sa disparition grâce à la multiplication des communes autonomes et leur auto-organisation en fédération. De plus, la théorie de </a:t>
            </a:r>
            <a:r>
              <a:rPr lang="fr-BE" sz="1200" kern="1200" dirty="0" err="1">
                <a:solidFill>
                  <a:schemeClr val="tx1"/>
                </a:solidFill>
                <a:effectLst/>
                <a:latin typeface="+mn-lt"/>
                <a:ea typeface="+mn-ea"/>
                <a:cs typeface="+mn-cs"/>
              </a:rPr>
              <a:t>Bookchin</a:t>
            </a:r>
            <a:r>
              <a:rPr lang="fr-BE" sz="1200" kern="1200" dirty="0">
                <a:solidFill>
                  <a:schemeClr val="tx1"/>
                </a:solidFill>
                <a:effectLst/>
                <a:latin typeface="+mn-lt"/>
                <a:ea typeface="+mn-ea"/>
                <a:cs typeface="+mn-cs"/>
              </a:rPr>
              <a:t> a la particularité de mettre l’accent sur la place prépondérante que doit avoir l’écologie. </a:t>
            </a:r>
          </a:p>
          <a:p>
            <a:r>
              <a:rPr lang="fr-FR" sz="1200" u="sng" kern="1200" dirty="0">
                <a:solidFill>
                  <a:schemeClr val="tx1"/>
                </a:solidFill>
                <a:effectLst/>
                <a:latin typeface="+mn-lt"/>
                <a:ea typeface="+mn-ea"/>
                <a:cs typeface="+mn-cs"/>
              </a:rPr>
              <a:t>Le confédéralisme démocratique au </a:t>
            </a:r>
            <a:r>
              <a:rPr lang="fr-FR" sz="1200" u="sng" kern="1200" dirty="0" err="1">
                <a:solidFill>
                  <a:schemeClr val="tx1"/>
                </a:solidFill>
                <a:effectLst/>
                <a:latin typeface="+mn-lt"/>
                <a:ea typeface="+mn-ea"/>
                <a:cs typeface="+mn-cs"/>
              </a:rPr>
              <a:t>Rojava</a:t>
            </a:r>
            <a:endParaRPr lang="fr-BE" sz="1200" kern="1200" dirty="0">
              <a:solidFill>
                <a:schemeClr val="tx1"/>
              </a:solidFill>
              <a:effectLst/>
              <a:latin typeface="+mn-lt"/>
              <a:ea typeface="+mn-ea"/>
              <a:cs typeface="+mn-cs"/>
            </a:endParaRPr>
          </a:p>
          <a:p>
            <a:r>
              <a:rPr lang="fr-FR" sz="1200" kern="1200" dirty="0">
                <a:solidFill>
                  <a:schemeClr val="tx1"/>
                </a:solidFill>
                <a:effectLst/>
                <a:latin typeface="+mn-lt"/>
                <a:ea typeface="+mn-ea"/>
                <a:cs typeface="+mn-cs"/>
              </a:rPr>
              <a:t>Coincée entre l’hostile régime d’Erdogan, Daech et la dictature d’</a:t>
            </a:r>
            <a:r>
              <a:rPr lang="fr-FR" sz="1200" kern="1200" dirty="0" err="1">
                <a:solidFill>
                  <a:schemeClr val="tx1"/>
                </a:solidFill>
                <a:effectLst/>
                <a:latin typeface="+mn-lt"/>
                <a:ea typeface="+mn-ea"/>
                <a:cs typeface="+mn-cs"/>
              </a:rPr>
              <a:t>Al-Assad</a:t>
            </a:r>
            <a:r>
              <a:rPr lang="fr-FR" sz="1200" kern="1200" dirty="0">
                <a:solidFill>
                  <a:schemeClr val="tx1"/>
                </a:solidFill>
                <a:effectLst/>
                <a:latin typeface="+mn-lt"/>
                <a:ea typeface="+mn-ea"/>
                <a:cs typeface="+mn-cs"/>
              </a:rPr>
              <a:t>, une oasis de démocratie semblerait être apparue dans le nord de la Syrie en 2016. Elle est surnommée « </a:t>
            </a:r>
            <a:r>
              <a:rPr lang="fr-FR" sz="1200" kern="1200" dirty="0" err="1">
                <a:solidFill>
                  <a:schemeClr val="tx1"/>
                </a:solidFill>
                <a:effectLst/>
                <a:latin typeface="+mn-lt"/>
                <a:ea typeface="+mn-ea"/>
                <a:cs typeface="+mn-cs"/>
              </a:rPr>
              <a:t>Rojava</a:t>
            </a:r>
            <a:r>
              <a:rPr lang="fr-FR" sz="1200" kern="1200" dirty="0">
                <a:solidFill>
                  <a:schemeClr val="tx1"/>
                </a:solidFill>
                <a:effectLst/>
                <a:latin typeface="+mn-lt"/>
                <a:ea typeface="+mn-ea"/>
                <a:cs typeface="+mn-cs"/>
              </a:rPr>
              <a:t> », trois syllabes qui signifient « ouest » en kurmanji (une des langues kurdes), mais son nom officiel est Fédération démocratique de la Syrie du Nord. </a:t>
            </a:r>
            <a:endParaRPr lang="fr-BE" sz="1200" kern="1200" dirty="0">
              <a:solidFill>
                <a:schemeClr val="tx1"/>
              </a:solidFill>
              <a:effectLst/>
              <a:latin typeface="+mn-lt"/>
              <a:ea typeface="+mn-ea"/>
              <a:cs typeface="+mn-cs"/>
            </a:endParaRPr>
          </a:p>
          <a:p>
            <a:r>
              <a:rPr lang="fr-FR" sz="1200" kern="1200" dirty="0">
                <a:solidFill>
                  <a:schemeClr val="tx1"/>
                </a:solidFill>
                <a:effectLst/>
                <a:latin typeface="+mn-lt"/>
                <a:ea typeface="+mn-ea"/>
                <a:cs typeface="+mn-cs"/>
              </a:rPr>
              <a:t>Le 17 mars 2016 est proclamé ce projet se voulant écologiste, socialiste, démocratique et féministe. Leur objectif est de construire une société inspirée par la théorie du municipalisme libertaire de l’écologiste Murray </a:t>
            </a:r>
            <a:r>
              <a:rPr lang="fr-FR" sz="1200" kern="1200" dirty="0" err="1">
                <a:solidFill>
                  <a:schemeClr val="tx1"/>
                </a:solidFill>
                <a:effectLst/>
                <a:latin typeface="+mn-lt"/>
                <a:ea typeface="+mn-ea"/>
                <a:cs typeface="+mn-cs"/>
              </a:rPr>
              <a:t>Bookchin</a:t>
            </a:r>
            <a:r>
              <a:rPr lang="fr-FR" sz="1200" kern="1200" dirty="0">
                <a:solidFill>
                  <a:schemeClr val="tx1"/>
                </a:solidFill>
                <a:effectLst/>
                <a:latin typeface="+mn-lt"/>
                <a:ea typeface="+mn-ea"/>
                <a:cs typeface="+mn-cs"/>
              </a:rPr>
              <a:t> et d’Abdullah Öcalan, fondateur du PKK. </a:t>
            </a:r>
            <a:endParaRPr lang="fr-BE" sz="1200" kern="1200" dirty="0">
              <a:solidFill>
                <a:schemeClr val="tx1"/>
              </a:solidFill>
              <a:effectLst/>
              <a:latin typeface="+mn-lt"/>
              <a:ea typeface="+mn-ea"/>
              <a:cs typeface="+mn-cs"/>
            </a:endParaRPr>
          </a:p>
          <a:p>
            <a:r>
              <a:rPr lang="fr-FR" sz="1200" kern="1200" dirty="0">
                <a:solidFill>
                  <a:schemeClr val="tx1"/>
                </a:solidFill>
                <a:effectLst/>
                <a:latin typeface="+mn-lt"/>
                <a:ea typeface="+mn-ea"/>
                <a:cs typeface="+mn-cs"/>
              </a:rPr>
              <a:t>Ainsi, la « déclaration finale de la 3</a:t>
            </a:r>
            <a:r>
              <a:rPr lang="fr-FR" sz="1200" kern="1200" baseline="30000" dirty="0">
                <a:solidFill>
                  <a:schemeClr val="tx1"/>
                </a:solidFill>
                <a:effectLst/>
                <a:latin typeface="+mn-lt"/>
                <a:ea typeface="+mn-ea"/>
                <a:cs typeface="+mn-cs"/>
              </a:rPr>
              <a:t>ème</a:t>
            </a:r>
            <a:r>
              <a:rPr lang="fr-FR" sz="1200" kern="1200" dirty="0">
                <a:solidFill>
                  <a:schemeClr val="tx1"/>
                </a:solidFill>
                <a:effectLst/>
                <a:latin typeface="+mn-lt"/>
                <a:ea typeface="+mn-ea"/>
                <a:cs typeface="+mn-cs"/>
              </a:rPr>
              <a:t> Assemblée Générale du Congrès du peuple du Kurdistan », en 2005, affirmait que : </a:t>
            </a:r>
            <a:endParaRPr lang="fr-BE" sz="1200" kern="1200" dirty="0">
              <a:solidFill>
                <a:schemeClr val="tx1"/>
              </a:solidFill>
              <a:effectLst/>
              <a:latin typeface="+mn-lt"/>
              <a:ea typeface="+mn-ea"/>
              <a:cs typeface="+mn-cs"/>
            </a:endParaRPr>
          </a:p>
          <a:p>
            <a:r>
              <a:rPr lang="fr-FR" sz="1200" i="1" kern="1200" dirty="0">
                <a:solidFill>
                  <a:schemeClr val="tx1"/>
                </a:solidFill>
                <a:effectLst/>
                <a:latin typeface="+mn-lt"/>
                <a:ea typeface="+mn-ea"/>
                <a:cs typeface="+mn-cs"/>
              </a:rPr>
              <a:t>Le système du Confédéralisme Démocratique du Kurdistan est fondé sur la révolution démocratique et écologique. Un système dans lequel toutes les décisions sont prises à la base pour ensuite remonter vers le haut. Le pouvoir d’initiative donné aux principaux secteurs sociaux a pour objectif de créer une société démocratique et respectueuse des droits et libertés. </a:t>
            </a:r>
            <a:endParaRPr lang="fr-BE" sz="1200" kern="1200" dirty="0">
              <a:solidFill>
                <a:schemeClr val="tx1"/>
              </a:solidFill>
              <a:effectLst/>
              <a:latin typeface="+mn-lt"/>
              <a:ea typeface="+mn-ea"/>
              <a:cs typeface="+mn-cs"/>
            </a:endParaRPr>
          </a:p>
          <a:p>
            <a:r>
              <a:rPr lang="fr-FR" sz="1200" kern="1200" dirty="0">
                <a:solidFill>
                  <a:schemeClr val="tx1"/>
                </a:solidFill>
                <a:effectLst/>
                <a:latin typeface="+mn-lt"/>
                <a:ea typeface="+mn-ea"/>
                <a:cs typeface="+mn-cs"/>
              </a:rPr>
              <a:t>Le </a:t>
            </a:r>
            <a:r>
              <a:rPr lang="fr-FR" sz="1200" kern="1200" dirty="0" err="1">
                <a:solidFill>
                  <a:schemeClr val="tx1"/>
                </a:solidFill>
                <a:effectLst/>
                <a:latin typeface="+mn-lt"/>
                <a:ea typeface="+mn-ea"/>
                <a:cs typeface="+mn-cs"/>
              </a:rPr>
              <a:t>Rojava</a:t>
            </a:r>
            <a:r>
              <a:rPr lang="fr-FR" sz="1200" kern="1200" dirty="0">
                <a:solidFill>
                  <a:schemeClr val="tx1"/>
                </a:solidFill>
                <a:effectLst/>
                <a:latin typeface="+mn-lt"/>
                <a:ea typeface="+mn-ea"/>
                <a:cs typeface="+mn-cs"/>
              </a:rPr>
              <a:t> et son père spirituel, Öcalan, ont voulu marquer la singularité de ce projet d’un genre nouveau. Au lieu de devenir un Etat-nation disposant de sa constitution, le </a:t>
            </a:r>
            <a:r>
              <a:rPr lang="fr-FR" sz="1200" kern="1200" dirty="0" err="1">
                <a:solidFill>
                  <a:schemeClr val="tx1"/>
                </a:solidFill>
                <a:effectLst/>
                <a:latin typeface="+mn-lt"/>
                <a:ea typeface="+mn-ea"/>
                <a:cs typeface="+mn-cs"/>
              </a:rPr>
              <a:t>Rojava</a:t>
            </a:r>
            <a:r>
              <a:rPr lang="fr-FR" sz="1200" kern="1200" dirty="0">
                <a:solidFill>
                  <a:schemeClr val="tx1"/>
                </a:solidFill>
                <a:effectLst/>
                <a:latin typeface="+mn-lt"/>
                <a:ea typeface="+mn-ea"/>
                <a:cs typeface="+mn-cs"/>
              </a:rPr>
              <a:t> devint plutôt une « confédération démocratique » dont les jalons sont posés dans son contrat social, adopté en 2014. La distinction est significative. Le concept de contrat social renvoie à la tradition démocratique de Rousseau où les individus décident librement de s’associer pour former une société d’égaux alors qu’une constitution a pour seul but de stabiliser des normes, égalitaires ou non. C’est également la distinction de Proudhon entre le régime des contrats où l’association volontaire domine et le régime des lois où l’autorité liberticide prévaut. Dans son préambule, le contrat social du </a:t>
            </a:r>
            <a:r>
              <a:rPr lang="fr-FR" sz="1200" kern="1200" dirty="0" err="1">
                <a:solidFill>
                  <a:schemeClr val="tx1"/>
                </a:solidFill>
                <a:effectLst/>
                <a:latin typeface="+mn-lt"/>
                <a:ea typeface="+mn-ea"/>
                <a:cs typeface="+mn-cs"/>
              </a:rPr>
              <a:t>Rojava</a:t>
            </a:r>
            <a:r>
              <a:rPr lang="fr-FR" sz="1200" kern="1200" dirty="0">
                <a:solidFill>
                  <a:schemeClr val="tx1"/>
                </a:solidFill>
                <a:effectLst/>
                <a:latin typeface="+mn-lt"/>
                <a:ea typeface="+mn-ea"/>
                <a:cs typeface="+mn-cs"/>
              </a:rPr>
              <a:t> explique donc qu’il aspire à « réconcilier la mosaïque de peuples de Syrie » grâce à ce nouveau contrat social « basé sur la coexistence mutuelle et pacifique et la compréhension entre toutes les couches de la société ». L’ambition n’est pas de crée un Etat central fort mais bien de réconcilier les populations en laissant </a:t>
            </a:r>
            <a:r>
              <a:rPr lang="fr-FR" sz="1200" kern="1200" dirty="0" err="1">
                <a:solidFill>
                  <a:schemeClr val="tx1"/>
                </a:solidFill>
                <a:effectLst/>
                <a:latin typeface="+mn-lt"/>
                <a:ea typeface="+mn-ea"/>
                <a:cs typeface="+mn-cs"/>
              </a:rPr>
              <a:t>chacun.e.s</a:t>
            </a:r>
            <a:r>
              <a:rPr lang="fr-FR" sz="1200" kern="1200" dirty="0">
                <a:solidFill>
                  <a:schemeClr val="tx1"/>
                </a:solidFill>
                <a:effectLst/>
                <a:latin typeface="+mn-lt"/>
                <a:ea typeface="+mn-ea"/>
                <a:cs typeface="+mn-cs"/>
              </a:rPr>
              <a:t> s’exprimer et coopérer. </a:t>
            </a:r>
            <a:endParaRPr lang="fr-BE" sz="1200" kern="1200" dirty="0">
              <a:solidFill>
                <a:schemeClr val="tx1"/>
              </a:solidFill>
              <a:effectLst/>
              <a:latin typeface="+mn-lt"/>
              <a:ea typeface="+mn-ea"/>
              <a:cs typeface="+mn-cs"/>
            </a:endParaRPr>
          </a:p>
          <a:p>
            <a:r>
              <a:rPr lang="fr-FR" sz="1200" kern="1200" dirty="0">
                <a:solidFill>
                  <a:schemeClr val="tx1"/>
                </a:solidFill>
                <a:effectLst/>
                <a:latin typeface="+mn-lt"/>
                <a:ea typeface="+mn-ea"/>
                <a:cs typeface="+mn-cs"/>
              </a:rPr>
              <a:t>L’idée de « confédération démocratique » vient, elle, de </a:t>
            </a:r>
            <a:r>
              <a:rPr lang="fr-FR" sz="1200" kern="1200" dirty="0" err="1">
                <a:solidFill>
                  <a:schemeClr val="tx1"/>
                </a:solidFill>
                <a:effectLst/>
                <a:latin typeface="+mn-lt"/>
                <a:ea typeface="+mn-ea"/>
                <a:cs typeface="+mn-cs"/>
              </a:rPr>
              <a:t>Bookchin</a:t>
            </a:r>
            <a:r>
              <a:rPr lang="fr-FR" sz="1200" kern="1200" dirty="0">
                <a:solidFill>
                  <a:schemeClr val="tx1"/>
                </a:solidFill>
                <a:effectLst/>
                <a:latin typeface="+mn-lt"/>
                <a:ea typeface="+mn-ea"/>
                <a:cs typeface="+mn-cs"/>
              </a:rPr>
              <a:t> et Öcalan. Selon Öcalan, il s’agit d’un « </a:t>
            </a:r>
            <a:r>
              <a:rPr lang="fr-FR" sz="1200" i="1" kern="1200" dirty="0">
                <a:solidFill>
                  <a:schemeClr val="tx1"/>
                </a:solidFill>
                <a:effectLst/>
                <a:latin typeface="+mn-lt"/>
                <a:ea typeface="+mn-ea"/>
                <a:cs typeface="+mn-cs"/>
              </a:rPr>
              <a:t>système flexible, multiculturel, antimonopoliste et fondé sur le consensus</a:t>
            </a:r>
            <a:r>
              <a:rPr lang="fr-FR" sz="1200" kern="1200" dirty="0">
                <a:solidFill>
                  <a:schemeClr val="tx1"/>
                </a:solidFill>
                <a:effectLst/>
                <a:latin typeface="+mn-lt"/>
                <a:ea typeface="+mn-ea"/>
                <a:cs typeface="+mn-cs"/>
              </a:rPr>
              <a:t> ». Leur système est fondé sur la participation de la population car « </a:t>
            </a:r>
            <a:r>
              <a:rPr lang="fr-FR" sz="1200" i="1" kern="1200" dirty="0">
                <a:solidFill>
                  <a:schemeClr val="tx1"/>
                </a:solidFill>
                <a:effectLst/>
                <a:latin typeface="+mn-lt"/>
                <a:ea typeface="+mn-ea"/>
                <a:cs typeface="+mn-cs"/>
              </a:rPr>
              <a:t>ce sont les communautés concernées qui y maîtrisent le processus décisionnel</a:t>
            </a:r>
            <a:r>
              <a:rPr lang="fr-FR" sz="1200" kern="1200" dirty="0">
                <a:solidFill>
                  <a:schemeClr val="tx1"/>
                </a:solidFill>
                <a:effectLst/>
                <a:latin typeface="+mn-lt"/>
                <a:ea typeface="+mn-ea"/>
                <a:cs typeface="+mn-cs"/>
              </a:rPr>
              <a:t> ». </a:t>
            </a:r>
            <a:endParaRPr lang="fr-BE" sz="1200" kern="1200" dirty="0">
              <a:solidFill>
                <a:schemeClr val="tx1"/>
              </a:solidFill>
              <a:effectLst/>
              <a:latin typeface="+mn-lt"/>
              <a:ea typeface="+mn-ea"/>
              <a:cs typeface="+mn-cs"/>
            </a:endParaRPr>
          </a:p>
          <a:p>
            <a:r>
              <a:rPr lang="fr-FR" sz="1200" kern="1200" dirty="0">
                <a:solidFill>
                  <a:schemeClr val="tx1"/>
                </a:solidFill>
                <a:effectLst/>
                <a:latin typeface="+mn-lt"/>
                <a:ea typeface="+mn-ea"/>
                <a:cs typeface="+mn-cs"/>
              </a:rPr>
              <a:t>Le Contrat social du </a:t>
            </a:r>
            <a:r>
              <a:rPr lang="fr-FR" sz="1200" kern="1200" dirty="0" err="1">
                <a:solidFill>
                  <a:schemeClr val="tx1"/>
                </a:solidFill>
                <a:effectLst/>
                <a:latin typeface="+mn-lt"/>
                <a:ea typeface="+mn-ea"/>
                <a:cs typeface="+mn-cs"/>
              </a:rPr>
              <a:t>Rojava</a:t>
            </a:r>
            <a:r>
              <a:rPr lang="fr-FR" sz="1200" kern="1200" dirty="0">
                <a:solidFill>
                  <a:schemeClr val="tx1"/>
                </a:solidFill>
                <a:effectLst/>
                <a:latin typeface="+mn-lt"/>
                <a:ea typeface="+mn-ea"/>
                <a:cs typeface="+mn-cs"/>
              </a:rPr>
              <a:t> prône l’égalitarisme, le respect des minorités et rejette explicitement le nationalisme. Ces trois principes sont intimement liés. Le nationalisme, en créant une communauté d’individus s’identifiant l’un à l’autre, permet de nier les différences socio-économiques, religieuses ou ethniques. Nier la diversité et le pluralisme grâce à un discours rassembleur facilite, au final, la domination d’une faction sur d’autres. Comme le disait déjà Ernest Renan en 1882, « </a:t>
            </a:r>
            <a:r>
              <a:rPr lang="fr-FR" sz="1200" i="1" kern="1200" dirty="0">
                <a:solidFill>
                  <a:schemeClr val="tx1"/>
                </a:solidFill>
                <a:effectLst/>
                <a:latin typeface="+mn-lt"/>
                <a:ea typeface="+mn-ea"/>
                <a:cs typeface="+mn-cs"/>
              </a:rPr>
              <a:t>L’essence d’une nation est que les individus aient des choses en commun mais aussi que tous aient oublié bien des choses</a:t>
            </a:r>
            <a:r>
              <a:rPr lang="fr-FR" sz="1200" kern="1200" dirty="0">
                <a:solidFill>
                  <a:schemeClr val="tx1"/>
                </a:solidFill>
                <a:effectLst/>
                <a:latin typeface="+mn-lt"/>
                <a:ea typeface="+mn-ea"/>
                <a:cs typeface="+mn-cs"/>
              </a:rPr>
              <a:t> ». </a:t>
            </a:r>
            <a:endParaRPr lang="fr-BE" sz="1200" kern="1200" dirty="0">
              <a:solidFill>
                <a:schemeClr val="tx1"/>
              </a:solidFill>
              <a:effectLst/>
              <a:latin typeface="+mn-lt"/>
              <a:ea typeface="+mn-ea"/>
              <a:cs typeface="+mn-cs"/>
            </a:endParaRPr>
          </a:p>
          <a:p>
            <a:r>
              <a:rPr lang="fr-FR" sz="1200" kern="1200" dirty="0">
                <a:solidFill>
                  <a:schemeClr val="tx1"/>
                </a:solidFill>
                <a:effectLst/>
                <a:latin typeface="+mn-lt"/>
                <a:ea typeface="+mn-ea"/>
                <a:cs typeface="+mn-cs"/>
              </a:rPr>
              <a:t>Le projet institutionnel du </a:t>
            </a:r>
            <a:r>
              <a:rPr lang="fr-FR" sz="1200" kern="1200" dirty="0" err="1">
                <a:solidFill>
                  <a:schemeClr val="tx1"/>
                </a:solidFill>
                <a:effectLst/>
                <a:latin typeface="+mn-lt"/>
                <a:ea typeface="+mn-ea"/>
                <a:cs typeface="+mn-cs"/>
              </a:rPr>
              <a:t>Rojava</a:t>
            </a:r>
            <a:r>
              <a:rPr lang="fr-FR" sz="1200" kern="1200" dirty="0">
                <a:solidFill>
                  <a:schemeClr val="tx1"/>
                </a:solidFill>
                <a:effectLst/>
                <a:latin typeface="+mn-lt"/>
                <a:ea typeface="+mn-ea"/>
                <a:cs typeface="+mn-cs"/>
              </a:rPr>
              <a:t> s’accomplit dans le principe de l’autogouvernement local des communes dont les décisions remontent aux assemblées et gouvernements de l’un des trois cantons puis aux autorités confédérales. Le principe du municipalisme tel qu’appliqué au </a:t>
            </a:r>
            <a:r>
              <a:rPr lang="fr-FR" sz="1200" kern="1200" dirty="0" err="1">
                <a:solidFill>
                  <a:schemeClr val="tx1"/>
                </a:solidFill>
                <a:effectLst/>
                <a:latin typeface="+mn-lt"/>
                <a:ea typeface="+mn-ea"/>
                <a:cs typeface="+mn-cs"/>
              </a:rPr>
              <a:t>Rojava</a:t>
            </a:r>
            <a:r>
              <a:rPr lang="fr-FR" sz="1200" kern="1200" dirty="0">
                <a:solidFill>
                  <a:schemeClr val="tx1"/>
                </a:solidFill>
                <a:effectLst/>
                <a:latin typeface="+mn-lt"/>
                <a:ea typeface="+mn-ea"/>
                <a:cs typeface="+mn-cs"/>
              </a:rPr>
              <a:t> suppose que chaque rue ou quartier crée son propre gouvernement de base élu et révocable par les citoyens de cette rue ou quartier. Dans le canton de Kobané, 2300 communes ont été créées. Le projet est que ces entités locales soient la base de la « démocratie communale directe » qui doive ensuite s’étendre graduellement sous des formes confédérales. Selon Öcalan, mes échelons supérieurs ont pour seul fonction la « </a:t>
            </a:r>
            <a:r>
              <a:rPr lang="fr-FR" sz="1200" i="1" kern="1200" dirty="0">
                <a:solidFill>
                  <a:schemeClr val="tx1"/>
                </a:solidFill>
                <a:effectLst/>
                <a:latin typeface="+mn-lt"/>
                <a:ea typeface="+mn-ea"/>
                <a:cs typeface="+mn-cs"/>
              </a:rPr>
              <a:t>coordination et la mise en œuvre de la volonté des communautés</a:t>
            </a:r>
            <a:r>
              <a:rPr lang="fr-FR" sz="1200" kern="1200" dirty="0">
                <a:solidFill>
                  <a:schemeClr val="tx1"/>
                </a:solidFill>
                <a:effectLst/>
                <a:latin typeface="+mn-lt"/>
                <a:ea typeface="+mn-ea"/>
                <a:cs typeface="+mn-cs"/>
              </a:rPr>
              <a:t> ». Les assemblées de bases (au niveau des quartiers) envoient des délégués à des assemblées générales où les décisions sont prises. Les autorités confédérales ne peuvent alors qu’exécuter ces décisions et faire office de porte-parole. </a:t>
            </a:r>
            <a:endParaRPr lang="fr-BE" sz="1200" kern="1200" dirty="0">
              <a:solidFill>
                <a:schemeClr val="tx1"/>
              </a:solidFill>
              <a:effectLst/>
              <a:latin typeface="+mn-lt"/>
              <a:ea typeface="+mn-ea"/>
              <a:cs typeface="+mn-cs"/>
            </a:endParaRPr>
          </a:p>
          <a:p>
            <a:r>
              <a:rPr lang="fr-FR" sz="1200" kern="1200" dirty="0">
                <a:solidFill>
                  <a:schemeClr val="tx1"/>
                </a:solidFill>
                <a:effectLst/>
                <a:latin typeface="+mn-lt"/>
                <a:ea typeface="+mn-ea"/>
                <a:cs typeface="+mn-cs"/>
              </a:rPr>
              <a:t>Leur projet n’a amené que peu d’alliés aux promoteurs du </a:t>
            </a:r>
            <a:r>
              <a:rPr lang="fr-FR" sz="1200" kern="1200" dirty="0" err="1">
                <a:solidFill>
                  <a:schemeClr val="tx1"/>
                </a:solidFill>
                <a:effectLst/>
                <a:latin typeface="+mn-lt"/>
                <a:ea typeface="+mn-ea"/>
                <a:cs typeface="+mn-cs"/>
              </a:rPr>
              <a:t>Rojava</a:t>
            </a:r>
            <a:r>
              <a:rPr lang="fr-FR" sz="1200" kern="1200" dirty="0">
                <a:solidFill>
                  <a:schemeClr val="tx1"/>
                </a:solidFill>
                <a:effectLst/>
                <a:latin typeface="+mn-lt"/>
                <a:ea typeface="+mn-ea"/>
                <a:cs typeface="+mn-cs"/>
              </a:rPr>
              <a:t>. Pourfendus inlassablement par les pays voisins (Turquie, Syrie, Iran, Irak), </a:t>
            </a:r>
            <a:r>
              <a:rPr lang="fr-FR" sz="1200" kern="1200" dirty="0" err="1">
                <a:solidFill>
                  <a:schemeClr val="tx1"/>
                </a:solidFill>
                <a:effectLst/>
                <a:latin typeface="+mn-lt"/>
                <a:ea typeface="+mn-ea"/>
                <a:cs typeface="+mn-cs"/>
              </a:rPr>
              <a:t>iels</a:t>
            </a:r>
            <a:r>
              <a:rPr lang="fr-FR" sz="1200" kern="1200" dirty="0">
                <a:solidFill>
                  <a:schemeClr val="tx1"/>
                </a:solidFill>
                <a:effectLst/>
                <a:latin typeface="+mn-lt"/>
                <a:ea typeface="+mn-ea"/>
                <a:cs typeface="+mn-cs"/>
              </a:rPr>
              <a:t> continuent de défendre leur expérience politique et sociale ; expérience faisant tache dans une région gangrénée par le fanatisme religieux et l’autoritarisme. Leur espoir demeure que cette tache devienne une tache d’huile à même d’étendre le projet démocratique dans la région. </a:t>
            </a:r>
            <a:endParaRPr lang="fr-BE" sz="1200" kern="1200" dirty="0">
              <a:solidFill>
                <a:schemeClr val="tx1"/>
              </a:solidFill>
              <a:effectLst/>
              <a:latin typeface="+mn-lt"/>
              <a:ea typeface="+mn-ea"/>
              <a:cs typeface="+mn-cs"/>
            </a:endParaRPr>
          </a:p>
          <a:p>
            <a:r>
              <a:rPr lang="fr-FR" sz="1200" kern="1200" dirty="0">
                <a:solidFill>
                  <a:schemeClr val="tx1"/>
                </a:solidFill>
                <a:effectLst/>
                <a:latin typeface="+mn-lt"/>
                <a:ea typeface="+mn-ea"/>
                <a:cs typeface="+mn-cs"/>
              </a:rPr>
              <a:t>Murray </a:t>
            </a:r>
            <a:r>
              <a:rPr lang="fr-FR" sz="1200" kern="1200" dirty="0" err="1">
                <a:solidFill>
                  <a:schemeClr val="tx1"/>
                </a:solidFill>
                <a:effectLst/>
                <a:latin typeface="+mn-lt"/>
                <a:ea typeface="+mn-ea"/>
                <a:cs typeface="+mn-cs"/>
              </a:rPr>
              <a:t>Bookchin</a:t>
            </a:r>
            <a:r>
              <a:rPr lang="fr-FR" sz="1200" kern="1200" dirty="0">
                <a:solidFill>
                  <a:schemeClr val="tx1"/>
                </a:solidFill>
                <a:effectLst/>
                <a:latin typeface="+mn-lt"/>
                <a:ea typeface="+mn-ea"/>
                <a:cs typeface="+mn-cs"/>
              </a:rPr>
              <a:t>, </a:t>
            </a:r>
            <a:r>
              <a:rPr lang="fr-FR" sz="1200" i="1" kern="1200" dirty="0">
                <a:solidFill>
                  <a:schemeClr val="tx1"/>
                </a:solidFill>
                <a:effectLst/>
                <a:latin typeface="+mn-lt"/>
                <a:ea typeface="+mn-ea"/>
                <a:cs typeface="+mn-cs"/>
              </a:rPr>
              <a:t>Au-delà de la rareté : L'anarchisme dans une société d'abondance</a:t>
            </a:r>
            <a:r>
              <a:rPr lang="fr-FR" sz="1200" kern="1200" dirty="0">
                <a:solidFill>
                  <a:schemeClr val="tx1"/>
                </a:solidFill>
                <a:effectLst/>
                <a:latin typeface="+mn-lt"/>
                <a:ea typeface="+mn-ea"/>
                <a:cs typeface="+mn-cs"/>
              </a:rPr>
              <a:t>, 2015 [1</a:t>
            </a:r>
            <a:r>
              <a:rPr lang="fr-FR" sz="1200" kern="1200" baseline="30000" dirty="0">
                <a:solidFill>
                  <a:schemeClr val="tx1"/>
                </a:solidFill>
                <a:effectLst/>
                <a:latin typeface="+mn-lt"/>
                <a:ea typeface="+mn-ea"/>
                <a:cs typeface="+mn-cs"/>
              </a:rPr>
              <a:t>ère</a:t>
            </a:r>
            <a:r>
              <a:rPr lang="fr-FR" sz="1200" kern="1200" dirty="0">
                <a:solidFill>
                  <a:schemeClr val="tx1"/>
                </a:solidFill>
                <a:effectLst/>
                <a:latin typeface="+mn-lt"/>
                <a:ea typeface="+mn-ea"/>
                <a:cs typeface="+mn-cs"/>
              </a:rPr>
              <a:t> édition en 1971], Les Éditions </a:t>
            </a:r>
            <a:r>
              <a:rPr lang="fr-FR" sz="1200" kern="1200" dirty="0" err="1">
                <a:solidFill>
                  <a:schemeClr val="tx1"/>
                </a:solidFill>
                <a:effectLst/>
                <a:latin typeface="+mn-lt"/>
                <a:ea typeface="+mn-ea"/>
                <a:cs typeface="+mn-cs"/>
              </a:rPr>
              <a:t>Écosociété</a:t>
            </a:r>
            <a:r>
              <a:rPr lang="fr-FR" sz="1200" kern="1200" dirty="0">
                <a:solidFill>
                  <a:schemeClr val="tx1"/>
                </a:solidFill>
                <a:effectLst/>
                <a:latin typeface="+mn-lt"/>
                <a:ea typeface="+mn-ea"/>
                <a:cs typeface="+mn-cs"/>
              </a:rPr>
              <a:t>, coll. « Retrouvailles », Montréal. </a:t>
            </a:r>
            <a:endParaRPr lang="fr-BE" sz="1200" kern="1200" dirty="0">
              <a:solidFill>
                <a:schemeClr val="tx1"/>
              </a:solidFill>
              <a:effectLst/>
              <a:latin typeface="+mn-lt"/>
              <a:ea typeface="+mn-ea"/>
              <a:cs typeface="+mn-cs"/>
            </a:endParaRPr>
          </a:p>
          <a:p>
            <a:r>
              <a:rPr lang="fr-FR" sz="1200" kern="1200" dirty="0">
                <a:solidFill>
                  <a:schemeClr val="tx1"/>
                </a:solidFill>
                <a:effectLst/>
                <a:latin typeface="+mn-lt"/>
                <a:ea typeface="+mn-ea"/>
                <a:cs typeface="+mn-cs"/>
              </a:rPr>
              <a:t>Ceci n’entend pas exclure une réflexion distinguant les besoins authentiques des besoins factices, réflexion que l’on peut trouver chez des auteurs comme </a:t>
            </a:r>
            <a:r>
              <a:rPr lang="fr-FR" sz="1200" kern="1200" dirty="0" err="1">
                <a:solidFill>
                  <a:schemeClr val="tx1"/>
                </a:solidFill>
                <a:effectLst/>
                <a:latin typeface="+mn-lt"/>
                <a:ea typeface="+mn-ea"/>
                <a:cs typeface="+mn-cs"/>
              </a:rPr>
              <a:t>Razmig</a:t>
            </a:r>
            <a:r>
              <a:rPr lang="fr-FR" sz="1200" kern="1200" dirty="0">
                <a:solidFill>
                  <a:schemeClr val="tx1"/>
                </a:solidFill>
                <a:effectLst/>
                <a:latin typeface="+mn-lt"/>
                <a:ea typeface="+mn-ea"/>
                <a:cs typeface="+mn-cs"/>
              </a:rPr>
              <a:t> </a:t>
            </a:r>
            <a:r>
              <a:rPr lang="fr-FR" sz="1200" kern="1200" dirty="0" err="1">
                <a:solidFill>
                  <a:schemeClr val="tx1"/>
                </a:solidFill>
                <a:effectLst/>
                <a:latin typeface="+mn-lt"/>
                <a:ea typeface="+mn-ea"/>
                <a:cs typeface="+mn-cs"/>
              </a:rPr>
              <a:t>Keucheyan</a:t>
            </a:r>
            <a:r>
              <a:rPr lang="fr-FR" sz="1200" kern="1200" dirty="0">
                <a:solidFill>
                  <a:schemeClr val="tx1"/>
                </a:solidFill>
                <a:effectLst/>
                <a:latin typeface="+mn-lt"/>
                <a:ea typeface="+mn-ea"/>
                <a:cs typeface="+mn-cs"/>
              </a:rPr>
              <a:t> ou déjà André </a:t>
            </a:r>
            <a:r>
              <a:rPr lang="fr-FR" sz="1200" kern="1200" dirty="0" err="1">
                <a:solidFill>
                  <a:schemeClr val="tx1"/>
                </a:solidFill>
                <a:effectLst/>
                <a:latin typeface="+mn-lt"/>
                <a:ea typeface="+mn-ea"/>
                <a:cs typeface="+mn-cs"/>
              </a:rPr>
              <a:t>Gorz</a:t>
            </a:r>
            <a:r>
              <a:rPr lang="fr-FR" sz="1200" kern="1200" dirty="0">
                <a:solidFill>
                  <a:schemeClr val="tx1"/>
                </a:solidFill>
                <a:effectLst/>
                <a:latin typeface="+mn-lt"/>
                <a:ea typeface="+mn-ea"/>
                <a:cs typeface="+mn-cs"/>
              </a:rPr>
              <a:t>. </a:t>
            </a:r>
            <a:endParaRPr lang="fr-BE" sz="1200" kern="1200" dirty="0">
              <a:solidFill>
                <a:schemeClr val="tx1"/>
              </a:solidFill>
              <a:effectLst/>
              <a:latin typeface="+mn-lt"/>
              <a:ea typeface="+mn-ea"/>
              <a:cs typeface="+mn-cs"/>
            </a:endParaRPr>
          </a:p>
          <a:p>
            <a:r>
              <a:rPr lang="fr-FR" sz="1200" kern="1200" dirty="0" err="1">
                <a:solidFill>
                  <a:schemeClr val="tx1"/>
                </a:solidFill>
                <a:effectLst/>
                <a:latin typeface="+mn-lt"/>
                <a:ea typeface="+mn-ea"/>
                <a:cs typeface="+mn-cs"/>
              </a:rPr>
              <a:t>Graeber</a:t>
            </a:r>
            <a:r>
              <a:rPr lang="fr-FR" sz="1200" kern="1200" dirty="0">
                <a:solidFill>
                  <a:schemeClr val="tx1"/>
                </a:solidFill>
                <a:effectLst/>
                <a:latin typeface="+mn-lt"/>
                <a:ea typeface="+mn-ea"/>
                <a:cs typeface="+mn-cs"/>
              </a:rPr>
              <a:t>, David (trad. de l'anglais), </a:t>
            </a:r>
            <a:r>
              <a:rPr lang="fr-FR" sz="1200" i="1" kern="1200" dirty="0">
                <a:solidFill>
                  <a:schemeClr val="tx1"/>
                </a:solidFill>
                <a:effectLst/>
                <a:latin typeface="+mn-lt"/>
                <a:ea typeface="+mn-ea"/>
                <a:cs typeface="+mn-cs"/>
              </a:rPr>
              <a:t>Bullshit Jobs</a:t>
            </a:r>
            <a:r>
              <a:rPr lang="fr-FR" sz="1200" kern="1200" dirty="0">
                <a:solidFill>
                  <a:schemeClr val="tx1"/>
                </a:solidFill>
                <a:effectLst/>
                <a:latin typeface="+mn-lt"/>
                <a:ea typeface="+mn-ea"/>
                <a:cs typeface="+mn-cs"/>
              </a:rPr>
              <a:t>, Paris, Les Liens qui Libèrent, 2018, 416 p. ; </a:t>
            </a:r>
            <a:r>
              <a:rPr lang="fr-FR" sz="1200" kern="1200" dirty="0" err="1">
                <a:solidFill>
                  <a:schemeClr val="tx1"/>
                </a:solidFill>
                <a:effectLst/>
                <a:latin typeface="+mn-lt"/>
                <a:ea typeface="+mn-ea"/>
                <a:cs typeface="+mn-cs"/>
              </a:rPr>
              <a:t>Graeber</a:t>
            </a:r>
            <a:r>
              <a:rPr lang="fr-FR" sz="1200" kern="1200" dirty="0">
                <a:solidFill>
                  <a:schemeClr val="tx1"/>
                </a:solidFill>
                <a:effectLst/>
                <a:latin typeface="+mn-lt"/>
                <a:ea typeface="+mn-ea"/>
                <a:cs typeface="+mn-cs"/>
              </a:rPr>
              <a:t> David, On the </a:t>
            </a:r>
            <a:r>
              <a:rPr lang="fr-FR" sz="1200" kern="1200" dirty="0" err="1">
                <a:solidFill>
                  <a:schemeClr val="tx1"/>
                </a:solidFill>
                <a:effectLst/>
                <a:latin typeface="+mn-lt"/>
                <a:ea typeface="+mn-ea"/>
                <a:cs typeface="+mn-cs"/>
              </a:rPr>
              <a:t>Phenomenon</a:t>
            </a:r>
            <a:r>
              <a:rPr lang="fr-FR" sz="1200" kern="1200" dirty="0">
                <a:solidFill>
                  <a:schemeClr val="tx1"/>
                </a:solidFill>
                <a:effectLst/>
                <a:latin typeface="+mn-lt"/>
                <a:ea typeface="+mn-ea"/>
                <a:cs typeface="+mn-cs"/>
              </a:rPr>
              <a:t> of Bullshit Jobs: A Work </a:t>
            </a:r>
            <a:r>
              <a:rPr lang="fr-FR" sz="1200" kern="1200" dirty="0" err="1">
                <a:solidFill>
                  <a:schemeClr val="tx1"/>
                </a:solidFill>
                <a:effectLst/>
                <a:latin typeface="+mn-lt"/>
                <a:ea typeface="+mn-ea"/>
                <a:cs typeface="+mn-cs"/>
              </a:rPr>
              <a:t>Rant</a:t>
            </a:r>
            <a:r>
              <a:rPr lang="fr-FR" sz="1200" kern="1200" dirty="0">
                <a:solidFill>
                  <a:schemeClr val="tx1"/>
                </a:solidFill>
                <a:effectLst/>
                <a:latin typeface="+mn-lt"/>
                <a:ea typeface="+mn-ea"/>
                <a:cs typeface="+mn-cs"/>
              </a:rPr>
              <a:t>, </a:t>
            </a:r>
            <a:r>
              <a:rPr lang="fr-FR" sz="1200" i="1" kern="1200" dirty="0">
                <a:solidFill>
                  <a:schemeClr val="tx1"/>
                </a:solidFill>
                <a:effectLst/>
                <a:latin typeface="+mn-lt"/>
                <a:ea typeface="+mn-ea"/>
                <a:cs typeface="+mn-cs"/>
              </a:rPr>
              <a:t>Strike!</a:t>
            </a:r>
            <a:r>
              <a:rPr lang="fr-FR" sz="1200" kern="1200" dirty="0">
                <a:solidFill>
                  <a:schemeClr val="tx1"/>
                </a:solidFill>
                <a:effectLst/>
                <a:latin typeface="+mn-lt"/>
                <a:ea typeface="+mn-ea"/>
                <a:cs typeface="+mn-cs"/>
              </a:rPr>
              <a:t>, Issue 3, August 2013, consulté le 20/03/2020 à l’adresse : https://www.strike.coop/bullshit-jobs/ </a:t>
            </a:r>
            <a:endParaRPr lang="fr-BE" sz="1200" kern="1200" dirty="0">
              <a:solidFill>
                <a:schemeClr val="tx1"/>
              </a:solidFill>
              <a:effectLst/>
              <a:latin typeface="+mn-lt"/>
              <a:ea typeface="+mn-ea"/>
              <a:cs typeface="+mn-cs"/>
            </a:endParaRPr>
          </a:p>
          <a:p>
            <a:r>
              <a:rPr lang="fr-BE" sz="1200" kern="1200" dirty="0">
                <a:solidFill>
                  <a:schemeClr val="tx1"/>
                </a:solidFill>
                <a:effectLst/>
                <a:latin typeface="+mn-lt"/>
                <a:ea typeface="+mn-ea"/>
                <a:cs typeface="+mn-cs"/>
              </a:rPr>
              <a:t>https://lemediapresse.fr/idees/murray-bookchin-et-si-le-municipalisme-libertaire-etait-la-solution/ (consulté le 20/03/2020). </a:t>
            </a:r>
          </a:p>
          <a:p>
            <a:r>
              <a:rPr lang="fr-FR" sz="1200" kern="1200" dirty="0">
                <a:solidFill>
                  <a:schemeClr val="tx1"/>
                </a:solidFill>
                <a:effectLst/>
                <a:latin typeface="+mn-lt"/>
                <a:ea typeface="+mn-ea"/>
                <a:cs typeface="+mn-cs"/>
              </a:rPr>
              <a:t>Commune Internationaliste du </a:t>
            </a:r>
            <a:r>
              <a:rPr lang="fr-FR" sz="1200" kern="1200" dirty="0" err="1">
                <a:solidFill>
                  <a:schemeClr val="tx1"/>
                </a:solidFill>
                <a:effectLst/>
                <a:latin typeface="+mn-lt"/>
                <a:ea typeface="+mn-ea"/>
                <a:cs typeface="+mn-cs"/>
              </a:rPr>
              <a:t>Rojava</a:t>
            </a:r>
            <a:r>
              <a:rPr lang="fr-FR" sz="1200" kern="1200" dirty="0">
                <a:solidFill>
                  <a:schemeClr val="tx1"/>
                </a:solidFill>
                <a:effectLst/>
                <a:latin typeface="+mn-lt"/>
                <a:ea typeface="+mn-ea"/>
                <a:cs typeface="+mn-cs"/>
              </a:rPr>
              <a:t>, </a:t>
            </a:r>
            <a:r>
              <a:rPr lang="fr-FR" sz="1200" i="1" kern="1200" dirty="0" err="1">
                <a:solidFill>
                  <a:schemeClr val="tx1"/>
                </a:solidFill>
                <a:effectLst/>
                <a:latin typeface="+mn-lt"/>
                <a:ea typeface="+mn-ea"/>
                <a:cs typeface="+mn-cs"/>
              </a:rPr>
              <a:t>Make</a:t>
            </a:r>
            <a:r>
              <a:rPr lang="fr-FR" sz="1200" i="1" kern="1200" dirty="0">
                <a:solidFill>
                  <a:schemeClr val="tx1"/>
                </a:solidFill>
                <a:effectLst/>
                <a:latin typeface="+mn-lt"/>
                <a:ea typeface="+mn-ea"/>
                <a:cs typeface="+mn-cs"/>
              </a:rPr>
              <a:t> </a:t>
            </a:r>
            <a:r>
              <a:rPr lang="fr-FR" sz="1200" i="1" kern="1200" dirty="0" err="1">
                <a:solidFill>
                  <a:schemeClr val="tx1"/>
                </a:solidFill>
                <a:effectLst/>
                <a:latin typeface="+mn-lt"/>
                <a:ea typeface="+mn-ea"/>
                <a:cs typeface="+mn-cs"/>
              </a:rPr>
              <a:t>Rojava</a:t>
            </a:r>
            <a:r>
              <a:rPr lang="fr-FR" sz="1200" i="1" kern="1200" dirty="0">
                <a:solidFill>
                  <a:schemeClr val="tx1"/>
                </a:solidFill>
                <a:effectLst/>
                <a:latin typeface="+mn-lt"/>
                <a:ea typeface="+mn-ea"/>
                <a:cs typeface="+mn-cs"/>
              </a:rPr>
              <a:t> Green </a:t>
            </a:r>
            <a:r>
              <a:rPr lang="fr-FR" sz="1200" i="1" kern="1200" dirty="0" err="1">
                <a:solidFill>
                  <a:schemeClr val="tx1"/>
                </a:solidFill>
                <a:effectLst/>
                <a:latin typeface="+mn-lt"/>
                <a:ea typeface="+mn-ea"/>
                <a:cs typeface="+mn-cs"/>
              </a:rPr>
              <a:t>Again</a:t>
            </a:r>
            <a:r>
              <a:rPr lang="fr-FR" sz="1200" kern="1200" dirty="0">
                <a:solidFill>
                  <a:schemeClr val="tx1"/>
                </a:solidFill>
                <a:effectLst/>
                <a:latin typeface="+mn-lt"/>
                <a:ea typeface="+mn-ea"/>
                <a:cs typeface="+mn-cs"/>
              </a:rPr>
              <a:t>, 2018, Atelier de création libertaire, Londres, 135 pp.</a:t>
            </a:r>
            <a:endParaRPr lang="fr-BE" sz="1200" kern="1200" dirty="0">
              <a:solidFill>
                <a:schemeClr val="tx1"/>
              </a:solidFill>
              <a:effectLst/>
              <a:latin typeface="+mn-lt"/>
              <a:ea typeface="+mn-ea"/>
              <a:cs typeface="+mn-cs"/>
            </a:endParaRPr>
          </a:p>
          <a:p>
            <a:r>
              <a:rPr lang="fr-FR" sz="1200" kern="1200" dirty="0">
                <a:solidFill>
                  <a:schemeClr val="tx1"/>
                </a:solidFill>
                <a:effectLst/>
                <a:latin typeface="+mn-lt"/>
                <a:ea typeface="+mn-ea"/>
                <a:cs typeface="+mn-cs"/>
              </a:rPr>
              <a:t>Parti des travailleurs du Kurdistan. Fondé en 1978, initialement marxiste-léniniste, le PKK défend aujourd’hui la démocratie directe et le confédéralisme démocratique. Il est considéré comme organisation terroriste par la plupart des pays occidentaux. </a:t>
            </a:r>
            <a:endParaRPr lang="fr-BE" sz="1200" kern="1200" dirty="0">
              <a:solidFill>
                <a:schemeClr val="tx1"/>
              </a:solidFill>
              <a:effectLst/>
              <a:latin typeface="+mn-lt"/>
              <a:ea typeface="+mn-ea"/>
              <a:cs typeface="+mn-cs"/>
            </a:endParaRPr>
          </a:p>
          <a:p>
            <a:r>
              <a:rPr lang="fr-FR" sz="1200" kern="1200" dirty="0">
                <a:solidFill>
                  <a:schemeClr val="tx1"/>
                </a:solidFill>
                <a:effectLst/>
                <a:latin typeface="+mn-lt"/>
                <a:ea typeface="+mn-ea"/>
                <a:cs typeface="+mn-cs"/>
              </a:rPr>
              <a:t>http://apa.online.free.fr/article.php3?id_article=677</a:t>
            </a:r>
            <a:endParaRPr lang="fr-BE" sz="1200" kern="1200" dirty="0">
              <a:solidFill>
                <a:schemeClr val="tx1"/>
              </a:solidFill>
              <a:effectLst/>
              <a:latin typeface="+mn-lt"/>
              <a:ea typeface="+mn-ea"/>
              <a:cs typeface="+mn-cs"/>
            </a:endParaRPr>
          </a:p>
          <a:p>
            <a:r>
              <a:rPr lang="fr-FR" sz="1200" kern="1200" dirty="0">
                <a:solidFill>
                  <a:schemeClr val="tx1"/>
                </a:solidFill>
                <a:effectLst/>
                <a:latin typeface="+mn-lt"/>
                <a:ea typeface="+mn-ea"/>
                <a:cs typeface="+mn-cs"/>
              </a:rPr>
              <a:t>https://peaceinkurdistancampaign.com/charter-of-the-social-contract/</a:t>
            </a:r>
            <a:endParaRPr lang="fr-BE" sz="1200" kern="1200" dirty="0">
              <a:solidFill>
                <a:schemeClr val="tx1"/>
              </a:solidFill>
              <a:effectLst/>
              <a:latin typeface="+mn-lt"/>
              <a:ea typeface="+mn-ea"/>
              <a:cs typeface="+mn-cs"/>
            </a:endParaRPr>
          </a:p>
          <a:p>
            <a:r>
              <a:rPr lang="fr-FR" sz="1200" kern="1200" dirty="0">
                <a:solidFill>
                  <a:schemeClr val="tx1"/>
                </a:solidFill>
                <a:effectLst/>
                <a:latin typeface="+mn-lt"/>
                <a:ea typeface="+mn-ea"/>
                <a:cs typeface="+mn-cs"/>
              </a:rPr>
              <a:t>Öcalan Abdullah, </a:t>
            </a:r>
            <a:r>
              <a:rPr lang="fr-FR" sz="1200" i="1" kern="1200" dirty="0">
                <a:solidFill>
                  <a:schemeClr val="tx1"/>
                </a:solidFill>
                <a:effectLst/>
                <a:latin typeface="+mn-lt"/>
                <a:ea typeface="+mn-ea"/>
                <a:cs typeface="+mn-cs"/>
              </a:rPr>
              <a:t>Confédéralisme démocratique</a:t>
            </a:r>
            <a:r>
              <a:rPr lang="fr-FR" sz="1200" kern="1200" dirty="0">
                <a:solidFill>
                  <a:schemeClr val="tx1"/>
                </a:solidFill>
                <a:effectLst/>
                <a:latin typeface="+mn-lt"/>
                <a:ea typeface="+mn-ea"/>
                <a:cs typeface="+mn-cs"/>
              </a:rPr>
              <a:t>, 2011, International Initiative Edition, Cologne, p.23. </a:t>
            </a:r>
            <a:endParaRPr lang="fr-BE" sz="1200" kern="1200" dirty="0">
              <a:solidFill>
                <a:schemeClr val="tx1"/>
              </a:solidFill>
              <a:effectLst/>
              <a:latin typeface="+mn-lt"/>
              <a:ea typeface="+mn-ea"/>
              <a:cs typeface="+mn-cs"/>
            </a:endParaRPr>
          </a:p>
          <a:p>
            <a:r>
              <a:rPr lang="fr-FR" sz="1200" i="1" kern="1200" dirty="0" err="1">
                <a:solidFill>
                  <a:schemeClr val="tx1"/>
                </a:solidFill>
                <a:effectLst/>
                <a:latin typeface="+mn-lt"/>
                <a:ea typeface="+mn-ea"/>
                <a:cs typeface="+mn-cs"/>
              </a:rPr>
              <a:t>Ibid</a:t>
            </a:r>
            <a:r>
              <a:rPr lang="fr-FR" sz="1200" kern="1200" dirty="0">
                <a:solidFill>
                  <a:schemeClr val="tx1"/>
                </a:solidFill>
                <a:effectLst/>
                <a:latin typeface="+mn-lt"/>
                <a:ea typeface="+mn-ea"/>
                <a:cs typeface="+mn-cs"/>
              </a:rPr>
              <a:t>, p.35</a:t>
            </a:r>
            <a:endParaRPr lang="fr-BE" sz="1200" kern="1200" dirty="0">
              <a:solidFill>
                <a:schemeClr val="tx1"/>
              </a:solidFill>
              <a:effectLst/>
              <a:latin typeface="+mn-lt"/>
              <a:ea typeface="+mn-ea"/>
              <a:cs typeface="+mn-cs"/>
            </a:endParaRPr>
          </a:p>
          <a:p>
            <a:r>
              <a:rPr lang="fr-FR" sz="1200" kern="1200" dirty="0">
                <a:solidFill>
                  <a:schemeClr val="tx1"/>
                </a:solidFill>
                <a:effectLst/>
                <a:latin typeface="+mn-lt"/>
                <a:ea typeface="+mn-ea"/>
                <a:cs typeface="+mn-cs"/>
              </a:rPr>
              <a:t>Mireille Court &amp; Chris Den </a:t>
            </a:r>
            <a:r>
              <a:rPr lang="fr-FR" sz="1200" kern="1200" dirty="0" err="1">
                <a:solidFill>
                  <a:schemeClr val="tx1"/>
                </a:solidFill>
                <a:effectLst/>
                <a:latin typeface="+mn-lt"/>
                <a:ea typeface="+mn-ea"/>
                <a:cs typeface="+mn-cs"/>
              </a:rPr>
              <a:t>Hond</a:t>
            </a:r>
            <a:r>
              <a:rPr lang="fr-FR" sz="1200" kern="1200" dirty="0">
                <a:solidFill>
                  <a:schemeClr val="tx1"/>
                </a:solidFill>
                <a:effectLst/>
                <a:latin typeface="+mn-lt"/>
                <a:ea typeface="+mn-ea"/>
                <a:cs typeface="+mn-cs"/>
              </a:rPr>
              <a:t>, Voyage au cœur d’une utopie libertaire, </a:t>
            </a:r>
            <a:r>
              <a:rPr lang="fr-FR" sz="1200" i="1" kern="1200" dirty="0">
                <a:solidFill>
                  <a:schemeClr val="tx1"/>
                </a:solidFill>
                <a:effectLst/>
                <a:latin typeface="+mn-lt"/>
                <a:ea typeface="+mn-ea"/>
                <a:cs typeface="+mn-cs"/>
              </a:rPr>
              <a:t>Manière de Voir : 1920-2020, le combat kurde</a:t>
            </a:r>
            <a:r>
              <a:rPr lang="fr-FR" sz="1200" kern="1200" dirty="0">
                <a:solidFill>
                  <a:schemeClr val="tx1"/>
                </a:solidFill>
                <a:effectLst/>
                <a:latin typeface="+mn-lt"/>
                <a:ea typeface="+mn-ea"/>
                <a:cs typeface="+mn-cs"/>
              </a:rPr>
              <a:t>, n°169, février-mars 2020</a:t>
            </a:r>
            <a:endParaRPr lang="fr-BE" sz="1200" kern="1200" dirty="0">
              <a:solidFill>
                <a:schemeClr val="tx1"/>
              </a:solidFill>
              <a:effectLst/>
              <a:latin typeface="+mn-lt"/>
              <a:ea typeface="+mn-ea"/>
              <a:cs typeface="+mn-cs"/>
            </a:endParaRPr>
          </a:p>
          <a:p>
            <a:r>
              <a:rPr lang="fr-FR" sz="1200" kern="1200" dirty="0">
                <a:solidFill>
                  <a:schemeClr val="tx1"/>
                </a:solidFill>
                <a:effectLst/>
                <a:latin typeface="+mn-lt"/>
                <a:ea typeface="+mn-ea"/>
                <a:cs typeface="+mn-cs"/>
              </a:rPr>
              <a:t>Öcalan Abdullah, Confédéralisme démocratique, </a:t>
            </a:r>
            <a:r>
              <a:rPr lang="fr-FR" sz="1200" i="1" kern="1200" dirty="0">
                <a:solidFill>
                  <a:schemeClr val="tx1"/>
                </a:solidFill>
                <a:effectLst/>
                <a:latin typeface="+mn-lt"/>
                <a:ea typeface="+mn-ea"/>
                <a:cs typeface="+mn-cs"/>
              </a:rPr>
              <a:t>op. </a:t>
            </a:r>
            <a:r>
              <a:rPr lang="fr-FR" sz="1200" i="1" kern="1200" dirty="0" err="1">
                <a:solidFill>
                  <a:schemeClr val="tx1"/>
                </a:solidFill>
                <a:effectLst/>
                <a:latin typeface="+mn-lt"/>
                <a:ea typeface="+mn-ea"/>
                <a:cs typeface="+mn-cs"/>
              </a:rPr>
              <a:t>cit</a:t>
            </a:r>
            <a:r>
              <a:rPr lang="fr-FR" sz="1200" kern="1200" dirty="0">
                <a:solidFill>
                  <a:schemeClr val="tx1"/>
                </a:solidFill>
                <a:effectLst/>
                <a:latin typeface="+mn-lt"/>
                <a:ea typeface="+mn-ea"/>
                <a:cs typeface="+mn-cs"/>
              </a:rPr>
              <a:t>., p.35</a:t>
            </a:r>
            <a:endParaRPr lang="fr-BE" sz="1200" kern="1200" dirty="0">
              <a:solidFill>
                <a:schemeClr val="tx1"/>
              </a:solidFill>
              <a:effectLst/>
              <a:latin typeface="+mn-lt"/>
              <a:ea typeface="+mn-ea"/>
              <a:cs typeface="+mn-cs"/>
            </a:endParaRPr>
          </a:p>
          <a:p>
            <a:r>
              <a:rPr lang="fr-BE" sz="1200" kern="1200" dirty="0">
                <a:solidFill>
                  <a:schemeClr val="tx1"/>
                </a:solidFill>
                <a:effectLst/>
                <a:latin typeface="+mn-lt"/>
                <a:ea typeface="+mn-ea"/>
                <a:cs typeface="+mn-cs"/>
              </a:rPr>
              <a:t>https://www.lorientlejour.com/article/1193807/il-etait-une-fois-le-rojava.html (consulté le 15/04/2020). </a:t>
            </a:r>
          </a:p>
          <a:p>
            <a:endParaRPr lang="fr-BE" dirty="0"/>
          </a:p>
          <a:p>
            <a:endParaRPr lang="fr-FR" dirty="0"/>
          </a:p>
        </p:txBody>
      </p:sp>
      <p:sp>
        <p:nvSpPr>
          <p:cNvPr id="4" name="Espace réservé du numéro de diapositive 3"/>
          <p:cNvSpPr>
            <a:spLocks noGrp="1"/>
          </p:cNvSpPr>
          <p:nvPr>
            <p:ph type="sldNum" sz="quarter" idx="5"/>
          </p:nvPr>
        </p:nvSpPr>
        <p:spPr/>
        <p:txBody>
          <a:bodyPr/>
          <a:lstStyle/>
          <a:p>
            <a:fld id="{4A4C8E2E-F4A4-4AB5-A22F-A91E5E788DC4}" type="slidenum">
              <a:rPr lang="fr-FR" smtClean="0"/>
              <a:t>48</a:t>
            </a:fld>
            <a:endParaRPr lang="fr-FR"/>
          </a:p>
        </p:txBody>
      </p:sp>
    </p:spTree>
    <p:extLst>
      <p:ext uri="{BB962C8B-B14F-4D97-AF65-F5344CB8AC3E}">
        <p14:creationId xmlns:p14="http://schemas.microsoft.com/office/powerpoint/2010/main" val="106241924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4A4C8E2E-F4A4-4AB5-A22F-A91E5E788DC4}" type="slidenum">
              <a:rPr lang="fr-FR" smtClean="0"/>
              <a:t>49</a:t>
            </a:fld>
            <a:endParaRPr lang="fr-FR"/>
          </a:p>
        </p:txBody>
      </p:sp>
    </p:spTree>
    <p:extLst>
      <p:ext uri="{BB962C8B-B14F-4D97-AF65-F5344CB8AC3E}">
        <p14:creationId xmlns:p14="http://schemas.microsoft.com/office/powerpoint/2010/main" val="14092341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BE" b="1" dirty="0"/>
              <a:t>Source </a:t>
            </a:r>
          </a:p>
          <a:p>
            <a:endParaRPr lang="fr-BE" dirty="0"/>
          </a:p>
          <a:p>
            <a:r>
              <a:rPr lang="fr-BE" dirty="0"/>
              <a:t>Isaac Cruikshank, </a:t>
            </a:r>
            <a:r>
              <a:rPr lang="fr-BE" i="1" dirty="0"/>
              <a:t>Bonheur français, misère anglaise, </a:t>
            </a:r>
            <a:r>
              <a:rPr lang="fr-BE" i="0" dirty="0"/>
              <a:t>1793.</a:t>
            </a:r>
          </a:p>
          <a:p>
            <a:r>
              <a:rPr lang="fr-BE" dirty="0"/>
              <a:t>Rassemblées dans l’ouvrage Pascal Dupuy, « </a:t>
            </a:r>
            <a:r>
              <a:rPr lang="fr-BE" i="1" dirty="0"/>
              <a:t>Caricatures anglaises. Face à la Révolution et l’Empire. », </a:t>
            </a:r>
            <a:r>
              <a:rPr lang="fr-BE" i="0" dirty="0"/>
              <a:t>2008.</a:t>
            </a:r>
          </a:p>
          <a:p>
            <a:r>
              <a:rPr lang="fr-BE" i="0" dirty="0"/>
              <a:t>Vulgarisation par Cyril Guinet, </a:t>
            </a:r>
            <a:r>
              <a:rPr lang="fr-BE" i="1" dirty="0"/>
              <a:t>La propagande à coups de crayon,</a:t>
            </a:r>
            <a:r>
              <a:rPr lang="fr-BE" i="0" dirty="0"/>
              <a:t> dans la revue </a:t>
            </a:r>
            <a:r>
              <a:rPr lang="fr-BE" i="1" dirty="0"/>
              <a:t>Géohistoire</a:t>
            </a:r>
            <a:r>
              <a:rPr lang="fr-BE" i="0" dirty="0"/>
              <a:t>, novembre-décembre 2012.</a:t>
            </a:r>
          </a:p>
          <a:p>
            <a:endParaRPr lang="fr-BE" dirty="0"/>
          </a:p>
          <a:p>
            <a:r>
              <a:rPr lang="fr-BE" b="1" dirty="0"/>
              <a:t>Critique</a:t>
            </a:r>
            <a:r>
              <a:rPr lang="fr-BE" dirty="0"/>
              <a:t>.</a:t>
            </a:r>
          </a:p>
          <a:p>
            <a:endParaRPr lang="fr-BE" dirty="0"/>
          </a:p>
          <a:p>
            <a:r>
              <a:rPr lang="fr-BE" b="1" dirty="0"/>
              <a:t>Isaac Cruikshank</a:t>
            </a:r>
            <a:r>
              <a:rPr lang="fr-BE" dirty="0"/>
              <a:t> (né à </a:t>
            </a:r>
            <a:r>
              <a:rPr lang="fr-BE" dirty="0">
                <a:hlinkClick r:id="rId3" tooltip="Édimbourg"/>
              </a:rPr>
              <a:t>Édimbourg</a:t>
            </a:r>
            <a:r>
              <a:rPr lang="fr-BE" dirty="0"/>
              <a:t> en </a:t>
            </a:r>
            <a:r>
              <a:rPr lang="fr-BE" dirty="0">
                <a:hlinkClick r:id="rId4" tooltip="1764"/>
              </a:rPr>
              <a:t>1764</a:t>
            </a:r>
            <a:r>
              <a:rPr lang="fr-BE" dirty="0"/>
              <a:t> et décédé en </a:t>
            </a:r>
            <a:r>
              <a:rPr lang="fr-BE" dirty="0">
                <a:hlinkClick r:id="rId5" tooltip="1811"/>
              </a:rPr>
              <a:t>1811</a:t>
            </a:r>
            <a:r>
              <a:rPr lang="fr-BE" dirty="0"/>
              <a:t>) est un </a:t>
            </a:r>
            <a:r>
              <a:rPr lang="fr-BE" dirty="0">
                <a:hlinkClick r:id="rId6" tooltip="Peinture d'art"/>
              </a:rPr>
              <a:t>peintre</a:t>
            </a:r>
            <a:r>
              <a:rPr lang="fr-BE" dirty="0"/>
              <a:t> </a:t>
            </a:r>
            <a:r>
              <a:rPr lang="fr-BE" dirty="0">
                <a:hlinkClick r:id="rId7" tooltip="Écosse"/>
              </a:rPr>
              <a:t>écossais</a:t>
            </a:r>
            <a:r>
              <a:rPr lang="fr-BE" dirty="0"/>
              <a:t> et </a:t>
            </a:r>
            <a:r>
              <a:rPr lang="fr-BE" dirty="0">
                <a:hlinkClick r:id="rId8" tooltip="Caricature"/>
              </a:rPr>
              <a:t>caricaturiste</a:t>
            </a:r>
            <a:r>
              <a:rPr lang="fr-BE" dirty="0"/>
              <a:t>, connu pour ses satires politiques et sociales. (</a:t>
            </a:r>
            <a:r>
              <a:rPr lang="fr-BE" dirty="0" err="1"/>
              <a:t>Wikipedia</a:t>
            </a:r>
            <a:r>
              <a:rPr lang="fr-BE" dirty="0"/>
              <a:t>)</a:t>
            </a:r>
          </a:p>
          <a:p>
            <a:r>
              <a:rPr lang="fr-BE" dirty="0"/>
              <a:t>Très populaires, les images circulent beaucoup dans la deuxième partie du 18</a:t>
            </a:r>
            <a:r>
              <a:rPr lang="fr-BE" baseline="30000" dirty="0"/>
              <a:t>ième</a:t>
            </a:r>
            <a:r>
              <a:rPr lang="fr-BE" dirty="0"/>
              <a:t> siècle : grâce à l’affaiblissement puis la fin de la censure, les techniques modernes d’imprimerie et la politisation des artistes.</a:t>
            </a:r>
          </a:p>
          <a:p>
            <a:r>
              <a:rPr lang="fr-BE" dirty="0"/>
              <a:t>Beaucoup de ces caricatures étaient en fait des œuvres de commande par les autorités britanniques qui les cadraient fort. Le but était de dénigrer la révolution afin d’empêcher la subversion du peuple anglais. Effrayer est une recette qui fonctionne.</a:t>
            </a:r>
          </a:p>
          <a:p>
            <a:r>
              <a:rPr lang="fr-BE" dirty="0"/>
              <a:t>En France, sous la Terreur, la censure fut rétablie au terme d’une réduction de la liberté d’expression.</a:t>
            </a:r>
          </a:p>
          <a:p>
            <a:endParaRPr lang="fr-BE" dirty="0"/>
          </a:p>
          <a:p>
            <a:endParaRPr lang="fr-BE" dirty="0"/>
          </a:p>
        </p:txBody>
      </p:sp>
      <p:sp>
        <p:nvSpPr>
          <p:cNvPr id="4" name="Espace réservé du numéro de diapositive 3"/>
          <p:cNvSpPr>
            <a:spLocks noGrp="1"/>
          </p:cNvSpPr>
          <p:nvPr>
            <p:ph type="sldNum" sz="quarter" idx="5"/>
          </p:nvPr>
        </p:nvSpPr>
        <p:spPr/>
        <p:txBody>
          <a:bodyPr/>
          <a:lstStyle/>
          <a:p>
            <a:fld id="{4A4C8E2E-F4A4-4AB5-A22F-A91E5E788DC4}" type="slidenum">
              <a:rPr lang="fr-FR" smtClean="0"/>
              <a:t>5</a:t>
            </a:fld>
            <a:endParaRPr lang="fr-FR"/>
          </a:p>
        </p:txBody>
      </p:sp>
    </p:spTree>
    <p:extLst>
      <p:ext uri="{BB962C8B-B14F-4D97-AF65-F5344CB8AC3E}">
        <p14:creationId xmlns:p14="http://schemas.microsoft.com/office/powerpoint/2010/main" val="76509156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4A4C8E2E-F4A4-4AB5-A22F-A91E5E788DC4}" type="slidenum">
              <a:rPr lang="fr-FR" smtClean="0"/>
              <a:t>50</a:t>
            </a:fld>
            <a:endParaRPr lang="fr-FR"/>
          </a:p>
        </p:txBody>
      </p:sp>
    </p:spTree>
    <p:extLst>
      <p:ext uri="{BB962C8B-B14F-4D97-AF65-F5344CB8AC3E}">
        <p14:creationId xmlns:p14="http://schemas.microsoft.com/office/powerpoint/2010/main" val="68303605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BE" dirty="0"/>
              <a:t>Citation puisée sur le site G1000.org. </a:t>
            </a:r>
            <a:r>
              <a:rPr lang="fr-BE" b="1" dirty="0"/>
              <a:t>Vérifier la provenance !</a:t>
            </a:r>
          </a:p>
          <a:p>
            <a:r>
              <a:rPr lang="fr-BE" b="1" dirty="0"/>
              <a:t>Kofi Annan </a:t>
            </a:r>
            <a:r>
              <a:rPr lang="fr-BE" b="0" dirty="0"/>
              <a:t>a été le 7</a:t>
            </a:r>
            <a:r>
              <a:rPr lang="fr-BE" b="0" baseline="30000" dirty="0"/>
              <a:t>ième</a:t>
            </a:r>
            <a:r>
              <a:rPr lang="fr-BE" b="0" dirty="0"/>
              <a:t> Secrétaire général de l’ONU, de 1997 à 2006. Il est le premier qui a été élu au sein de l’administration de l’institution.</a:t>
            </a:r>
            <a:endParaRPr lang="fr-BE" b="1" dirty="0"/>
          </a:p>
        </p:txBody>
      </p:sp>
      <p:sp>
        <p:nvSpPr>
          <p:cNvPr id="4" name="Espace réservé du numéro de diapositive 3"/>
          <p:cNvSpPr>
            <a:spLocks noGrp="1"/>
          </p:cNvSpPr>
          <p:nvPr>
            <p:ph type="sldNum" sz="quarter" idx="5"/>
          </p:nvPr>
        </p:nvSpPr>
        <p:spPr/>
        <p:txBody>
          <a:bodyPr/>
          <a:lstStyle/>
          <a:p>
            <a:fld id="{4A4C8E2E-F4A4-4AB5-A22F-A91E5E788DC4}" type="slidenum">
              <a:rPr lang="fr-FR" smtClean="0"/>
              <a:t>51</a:t>
            </a:fld>
            <a:endParaRPr lang="fr-FR"/>
          </a:p>
        </p:txBody>
      </p:sp>
    </p:spTree>
    <p:extLst>
      <p:ext uri="{BB962C8B-B14F-4D97-AF65-F5344CB8AC3E}">
        <p14:creationId xmlns:p14="http://schemas.microsoft.com/office/powerpoint/2010/main" val="368161678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870B486E-C04B-4486-A060-34F86E004AEF}"/>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D6CA565F-515D-43DA-A1EA-DDD32C21F18E}"/>
              </a:ext>
            </a:extLst>
          </p:cNvPr>
          <p:cNvSpPr txBox="1">
            <a:spLocks noGrp="1"/>
          </p:cNvSpPr>
          <p:nvPr>
            <p:ph type="body" sz="quarter" idx="1"/>
          </p:nvPr>
        </p:nvSpPr>
        <p:spPr/>
        <p:txBody>
          <a:bodyPr/>
          <a:lstStyle/>
          <a:p>
            <a:pPr lvl="0"/>
            <a:r>
              <a:rPr lang="fr-BE" b="1"/>
              <a:t>Robert Alan Dahl</a:t>
            </a:r>
            <a:r>
              <a:rPr lang="fr-BE"/>
              <a:t>, né à </a:t>
            </a:r>
            <a:r>
              <a:rPr lang="fr-BE">
                <a:hlinkClick r:id="rId3" tooltip="Inwood (Iowa)"/>
              </a:rPr>
              <a:t>Inwood</a:t>
            </a:r>
            <a:r>
              <a:rPr lang="fr-BE"/>
              <a:t> (</a:t>
            </a:r>
            <a:r>
              <a:rPr lang="fr-BE">
                <a:hlinkClick r:id="rId4" tooltip="Iowa"/>
              </a:rPr>
              <a:t>Iowa</a:t>
            </a:r>
            <a:r>
              <a:rPr lang="fr-BE"/>
              <a:t>) le </a:t>
            </a:r>
            <a:r>
              <a:rPr lang="fr-BE">
                <a:hlinkClick r:id="rId5" tooltip="17 décembre"/>
              </a:rPr>
              <a:t>17</a:t>
            </a:r>
            <a:r>
              <a:rPr lang="fr-BE"/>
              <a:t> </a:t>
            </a:r>
            <a:r>
              <a:rPr lang="fr-BE">
                <a:hlinkClick r:id="rId6" tooltip="Décembre 1915"/>
              </a:rPr>
              <a:t>décembre</a:t>
            </a:r>
            <a:r>
              <a:rPr lang="fr-BE"/>
              <a:t> </a:t>
            </a:r>
            <a:r>
              <a:rPr lang="fr-BE">
                <a:hlinkClick r:id="rId7" tooltip="1915"/>
              </a:rPr>
              <a:t>1915</a:t>
            </a:r>
            <a:r>
              <a:rPr lang="fr-BE"/>
              <a:t>, et mort le </a:t>
            </a:r>
            <a:r>
              <a:rPr lang="fr-BE">
                <a:hlinkClick r:id="rId8" tooltip="5 février"/>
              </a:rPr>
              <a:t>5</a:t>
            </a:r>
            <a:r>
              <a:rPr lang="fr-BE"/>
              <a:t> </a:t>
            </a:r>
            <a:r>
              <a:rPr lang="fr-BE">
                <a:hlinkClick r:id="rId9" tooltip="Février 2014"/>
              </a:rPr>
              <a:t>février</a:t>
            </a:r>
            <a:r>
              <a:rPr lang="fr-BE"/>
              <a:t> </a:t>
            </a:r>
            <a:r>
              <a:rPr lang="fr-BE">
                <a:hlinkClick r:id="rId10" tooltip="2014"/>
              </a:rPr>
              <a:t>2014</a:t>
            </a:r>
            <a:r>
              <a:rPr lang="fr-BE"/>
              <a:t> à 98 ans</a:t>
            </a:r>
            <a:r>
              <a:rPr lang="fr-BE" baseline="30000">
                <a:hlinkClick r:id="rId11"/>
              </a:rPr>
              <a:t>1</a:t>
            </a:r>
            <a:r>
              <a:rPr lang="fr-BE"/>
              <a:t>, était un </a:t>
            </a:r>
            <a:r>
              <a:rPr lang="fr-BE">
                <a:hlinkClick r:id="rId12" tooltip="Professeur émérite"/>
              </a:rPr>
              <a:t>professeur émérite</a:t>
            </a:r>
            <a:r>
              <a:rPr lang="fr-BE"/>
              <a:t> de </a:t>
            </a:r>
            <a:r>
              <a:rPr lang="fr-BE">
                <a:hlinkClick r:id="rId13" tooltip="Science politique"/>
              </a:rPr>
              <a:t>science politique</a:t>
            </a:r>
            <a:r>
              <a:rPr lang="fr-BE"/>
              <a:t> à l'</a:t>
            </a:r>
            <a:r>
              <a:rPr lang="fr-BE">
                <a:hlinkClick r:id="rId14" tooltip="Université Yale"/>
              </a:rPr>
              <a:t>Université Yale</a:t>
            </a:r>
            <a:r>
              <a:rPr lang="fr-BE"/>
              <a:t> et ancien président de l'</a:t>
            </a:r>
            <a:r>
              <a:rPr lang="fr-BE" i="1">
                <a:hlinkClick r:id="rId15" tooltip="American Political Science Association"/>
              </a:rPr>
              <a:t>American Political Science Association</a:t>
            </a:r>
            <a:r>
              <a:rPr lang="fr-BE"/>
              <a:t>. </a:t>
            </a:r>
          </a:p>
          <a:p>
            <a:pPr lvl="0"/>
            <a:r>
              <a:rPr lang="fr-BE"/>
              <a:t>Dans les </a:t>
            </a:r>
            <a:r>
              <a:rPr lang="fr-BE">
                <a:hlinkClick r:id="rId16" tooltip="Années 1960"/>
              </a:rPr>
              <a:t>années 1960</a:t>
            </a:r>
            <a:r>
              <a:rPr lang="fr-BE"/>
              <a:t>, il a participé à la controverse avec </a:t>
            </a:r>
            <a:r>
              <a:rPr lang="fr-BE">
                <a:hlinkClick r:id="rId17" tooltip="C. Wright Mills"/>
              </a:rPr>
              <a:t>C. Wright Mills</a:t>
            </a:r>
            <a:r>
              <a:rPr lang="fr-BE"/>
              <a:t> sur la nature de la politique aux </a:t>
            </a:r>
            <a:r>
              <a:rPr lang="fr-BE">
                <a:hlinkClick r:id="rId18" tooltip="États-Unis"/>
              </a:rPr>
              <a:t>États-Unis</a:t>
            </a:r>
            <a:r>
              <a:rPr lang="fr-BE"/>
              <a:t>. Critiquant les théories marxistes et élitistes auxquelles il reproche entre autres de confondre contrôle potentiel et contrôle effectif, Dahl s'affirme comme représentant de la démocratie pluraliste, introduisant ainsi le concept de la polyarchie avec Charles E. Lindblom. </a:t>
            </a:r>
          </a:p>
          <a:p>
            <a:pPr lvl="0"/>
            <a:r>
              <a:rPr lang="fr-BE"/>
              <a:t>Dans son œuvre majeure parue en </a:t>
            </a:r>
            <a:r>
              <a:rPr lang="fr-BE">
                <a:hlinkClick r:id="rId19" tooltip="1961"/>
              </a:rPr>
              <a:t>1961</a:t>
            </a:r>
            <a:r>
              <a:rPr lang="fr-BE"/>
              <a:t>, </a:t>
            </a:r>
            <a:r>
              <a:rPr lang="fr-BE" i="1"/>
              <a:t>Who Governs?</a:t>
            </a:r>
            <a:r>
              <a:rPr lang="fr-BE"/>
              <a:t> (</a:t>
            </a:r>
            <a:r>
              <a:rPr lang="fr-BE" i="1"/>
              <a:t>Qui gouverne ?</a:t>
            </a:r>
            <a:r>
              <a:rPr lang="fr-BE"/>
              <a:t>), il étudie les structures formelles et informelles du pouvoir dans la ville de </a:t>
            </a:r>
            <a:r>
              <a:rPr lang="fr-BE">
                <a:hlinkClick r:id="rId20" tooltip="New Haven"/>
              </a:rPr>
              <a:t>New Haven</a:t>
            </a:r>
            <a:r>
              <a:rPr lang="fr-BE"/>
              <a:t> (</a:t>
            </a:r>
            <a:r>
              <a:rPr lang="fr-BE">
                <a:hlinkClick r:id="rId21" tooltip="Connecticut"/>
              </a:rPr>
              <a:t>Connecticut</a:t>
            </a:r>
            <a:r>
              <a:rPr lang="fr-BE"/>
              <a:t>). </a:t>
            </a:r>
          </a:p>
          <a:p>
            <a:pPr lvl="0"/>
            <a:r>
              <a:rPr lang="fr-BE"/>
              <a:t>La pensée de Robert A. Dahl a cependant évolué au cours du temps. L'auteur accorde à partir des années 70 une plus grande place à la participation politique et à la démocratie délibérative. C'est dans son ouvrage </a:t>
            </a:r>
            <a:r>
              <a:rPr lang="fr-BE" i="1"/>
              <a:t>Democracy and its critics</a:t>
            </a:r>
            <a:r>
              <a:rPr lang="fr-BE"/>
              <a:t> (1989) qu'il va présenter une nouvelle théorie de sa démocratie polyarchale. </a:t>
            </a:r>
          </a:p>
          <a:p>
            <a:pPr lvl="0"/>
            <a:r>
              <a:rPr lang="fr-BE"/>
              <a:t>Ces dernières années, l'œuvre de Dahl a pris un ton plus pessimiste. Dans </a:t>
            </a:r>
            <a:r>
              <a:rPr lang="fr-BE" i="1"/>
              <a:t>How Democratic Is the American Constitution ?</a:t>
            </a:r>
            <a:r>
              <a:rPr lang="fr-BE"/>
              <a:t> (</a:t>
            </a:r>
            <a:r>
              <a:rPr lang="fr-BE">
                <a:hlinkClick r:id="rId22" tooltip="2002"/>
              </a:rPr>
              <a:t>2002</a:t>
            </a:r>
            <a:r>
              <a:rPr lang="fr-BE"/>
              <a:t>), il a par exemple exposé son point de vue selon lequel la </a:t>
            </a:r>
            <a:r>
              <a:rPr lang="fr-BE">
                <a:hlinkClick r:id="rId23" tooltip="Constitution américaine"/>
              </a:rPr>
              <a:t>Constitution américaine</a:t>
            </a:r>
            <a:r>
              <a:rPr lang="fr-BE"/>
              <a:t> est moins démocratique qu'on ne le pense. </a:t>
            </a:r>
          </a:p>
          <a:p>
            <a:pPr lvl="0"/>
            <a:endParaRPr lang="fr-FR"/>
          </a:p>
        </p:txBody>
      </p:sp>
      <p:sp>
        <p:nvSpPr>
          <p:cNvPr id="4" name="Espace réservé du numéro de diapositive 3">
            <a:extLst>
              <a:ext uri="{FF2B5EF4-FFF2-40B4-BE49-F238E27FC236}">
                <a16:creationId xmlns:a16="http://schemas.microsoft.com/office/drawing/2014/main" id="{2F75E288-D166-4358-B318-BF4A08E19DF1}"/>
              </a:ext>
            </a:extLst>
          </p:cNvPr>
          <p:cNvSpPr txBox="1"/>
          <p:nvPr/>
        </p:nvSpPr>
        <p:spPr>
          <a:xfrm>
            <a:off x="3850438" y="9428578"/>
            <a:ext cx="2945659" cy="498059"/>
          </a:xfrm>
          <a:prstGeom prst="rect">
            <a:avLst/>
          </a:prstGeom>
          <a:noFill/>
          <a:ln cap="flat">
            <a:noFill/>
          </a:ln>
        </p:spPr>
        <p:txBody>
          <a:bodyPr vert="horz" wrap="square" lIns="91440" tIns="45720" rIns="91440" bIns="45720" anchor="b" anchorCtr="0" compatLnSpc="1">
            <a:noAutofit/>
          </a:bodyPr>
          <a:lstStyle/>
          <a:p>
            <a:pPr marL="0" marR="0" lvl="0" indent="0" algn="r"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73293B57-CC97-4EB4-A38A-33C78C260F3D}" type="slidenum">
              <a:t>52</a:t>
            </a:fld>
            <a:endParaRPr lang="fr-FR" sz="1200" b="0" i="0" u="none" strike="noStrike" kern="1200" cap="none" spc="0" baseline="0">
              <a:solidFill>
                <a:srgbClr val="000000"/>
              </a:solidFill>
              <a:uFillTx/>
              <a:latin typeface="Calibri"/>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4A4C8E2E-F4A4-4AB5-A22F-A91E5E788DC4}" type="slidenum">
              <a:rPr lang="fr-FR" smtClean="0"/>
              <a:t>53</a:t>
            </a:fld>
            <a:endParaRPr lang="fr-FR"/>
          </a:p>
        </p:txBody>
      </p:sp>
    </p:spTree>
    <p:extLst>
      <p:ext uri="{BB962C8B-B14F-4D97-AF65-F5344CB8AC3E}">
        <p14:creationId xmlns:p14="http://schemas.microsoft.com/office/powerpoint/2010/main" val="96403899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BE" dirty="0"/>
              <a:t>Trace du passé collectée et présentée par le manuel </a:t>
            </a:r>
            <a:r>
              <a:rPr lang="fr-BE" i="1" dirty="0"/>
              <a:t>Construire l’Histoire, </a:t>
            </a:r>
            <a:r>
              <a:rPr lang="fr-BE" sz="1400" i="1" dirty="0" err="1"/>
              <a:t>Jadoulle</a:t>
            </a:r>
            <a:r>
              <a:rPr lang="fr-BE" sz="1400" i="1" dirty="0"/>
              <a:t> J. – L., Georges J. </a:t>
            </a:r>
            <a:r>
              <a:rPr lang="fr-BE" i="1" dirty="0"/>
              <a:t>(</a:t>
            </a:r>
            <a:r>
              <a:rPr lang="fr-BE" i="1" dirty="0" err="1"/>
              <a:t>dir</a:t>
            </a:r>
            <a:r>
              <a:rPr lang="fr-BE" i="1" dirty="0"/>
              <a:t>.), vol. 3, Namur, 2008. Pour utilisation pédagogique.</a:t>
            </a:r>
            <a:endParaRPr lang="fr-FR" dirty="0"/>
          </a:p>
          <a:p>
            <a:endParaRPr lang="fr-FR" dirty="0"/>
          </a:p>
        </p:txBody>
      </p:sp>
      <p:sp>
        <p:nvSpPr>
          <p:cNvPr id="4" name="Espace réservé du numéro de diapositive 3"/>
          <p:cNvSpPr>
            <a:spLocks noGrp="1"/>
          </p:cNvSpPr>
          <p:nvPr>
            <p:ph type="sldNum" sz="quarter" idx="5"/>
          </p:nvPr>
        </p:nvSpPr>
        <p:spPr/>
        <p:txBody>
          <a:bodyPr/>
          <a:lstStyle/>
          <a:p>
            <a:fld id="{4A4C8E2E-F4A4-4AB5-A22F-A91E5E788DC4}" type="slidenum">
              <a:rPr lang="fr-FR" smtClean="0"/>
              <a:t>54</a:t>
            </a:fld>
            <a:endParaRPr lang="fr-FR"/>
          </a:p>
        </p:txBody>
      </p:sp>
    </p:spTree>
    <p:extLst>
      <p:ext uri="{BB962C8B-B14F-4D97-AF65-F5344CB8AC3E}">
        <p14:creationId xmlns:p14="http://schemas.microsoft.com/office/powerpoint/2010/main" val="312995641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BE" dirty="0"/>
              <a:t>Trace du passé collectée et présentée par le manuel </a:t>
            </a:r>
            <a:r>
              <a:rPr lang="fr-BE" i="1" dirty="0"/>
              <a:t>Construire l’Histoire, </a:t>
            </a:r>
            <a:r>
              <a:rPr lang="fr-BE" sz="1400" i="1" dirty="0" err="1"/>
              <a:t>Jadoulle</a:t>
            </a:r>
            <a:r>
              <a:rPr lang="fr-BE" sz="1400" i="1" dirty="0"/>
              <a:t> J. – L., Georges J. </a:t>
            </a:r>
            <a:r>
              <a:rPr lang="fr-BE" i="1" dirty="0"/>
              <a:t>(</a:t>
            </a:r>
            <a:r>
              <a:rPr lang="fr-BE" i="1" dirty="0" err="1"/>
              <a:t>dir</a:t>
            </a:r>
            <a:r>
              <a:rPr lang="fr-BE" i="1" dirty="0"/>
              <a:t>.), vol. 3, Namur, 2008. Pour utilisation pédagogique.</a:t>
            </a:r>
            <a:endParaRPr lang="fr-FR" dirty="0"/>
          </a:p>
        </p:txBody>
      </p:sp>
      <p:sp>
        <p:nvSpPr>
          <p:cNvPr id="4" name="Espace réservé du numéro de diapositive 3"/>
          <p:cNvSpPr>
            <a:spLocks noGrp="1"/>
          </p:cNvSpPr>
          <p:nvPr>
            <p:ph type="sldNum" sz="quarter" idx="5"/>
          </p:nvPr>
        </p:nvSpPr>
        <p:spPr/>
        <p:txBody>
          <a:bodyPr/>
          <a:lstStyle/>
          <a:p>
            <a:fld id="{4A4C8E2E-F4A4-4AB5-A22F-A91E5E788DC4}" type="slidenum">
              <a:rPr lang="fr-FR" smtClean="0"/>
              <a:t>55</a:t>
            </a:fld>
            <a:endParaRPr lang="fr-FR"/>
          </a:p>
        </p:txBody>
      </p:sp>
    </p:spTree>
    <p:extLst>
      <p:ext uri="{BB962C8B-B14F-4D97-AF65-F5344CB8AC3E}">
        <p14:creationId xmlns:p14="http://schemas.microsoft.com/office/powerpoint/2010/main" val="15484502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BE" b="1" i="1" dirty="0"/>
              <a:t>Le Pèlerin</a:t>
            </a:r>
            <a:r>
              <a:rPr lang="fr-BE" dirty="0"/>
              <a:t> (précédemment </a:t>
            </a:r>
            <a:r>
              <a:rPr lang="fr-BE" b="1" i="1" dirty="0"/>
              <a:t>Pèlerin magazine</a:t>
            </a:r>
            <a:r>
              <a:rPr lang="fr-BE" dirty="0"/>
              <a:t> puis </a:t>
            </a:r>
            <a:r>
              <a:rPr lang="fr-BE" b="1" i="1" dirty="0"/>
              <a:t>Pèlerin</a:t>
            </a:r>
            <a:r>
              <a:rPr lang="fr-BE" dirty="0"/>
              <a:t>) est un </a:t>
            </a:r>
            <a:r>
              <a:rPr lang="fr-BE" dirty="0">
                <a:hlinkClick r:id="rId3" tooltip="Journal"/>
              </a:rPr>
              <a:t>hebdomadaire</a:t>
            </a:r>
            <a:r>
              <a:rPr lang="fr-BE" dirty="0"/>
              <a:t> catholique français créé le </a:t>
            </a:r>
            <a:r>
              <a:rPr lang="fr-BE" dirty="0">
                <a:hlinkClick r:id="rId4" tooltip="12 juillet"/>
              </a:rPr>
              <a:t>12</a:t>
            </a:r>
            <a:r>
              <a:rPr lang="fr-BE" dirty="0"/>
              <a:t> </a:t>
            </a:r>
            <a:r>
              <a:rPr lang="fr-BE" dirty="0">
                <a:hlinkClick r:id="rId5" tooltip="Juillet 1873"/>
              </a:rPr>
              <a:t>juillet</a:t>
            </a:r>
            <a:r>
              <a:rPr lang="fr-BE" dirty="0"/>
              <a:t> </a:t>
            </a:r>
            <a:r>
              <a:rPr lang="fr-BE" dirty="0">
                <a:hlinkClick r:id="rId6" tooltip="1873"/>
              </a:rPr>
              <a:t>1873</a:t>
            </a:r>
            <a:r>
              <a:rPr lang="fr-BE" dirty="0"/>
              <a:t>. Il est édité par le groupe de presse </a:t>
            </a:r>
            <a:r>
              <a:rPr lang="fr-BE" dirty="0">
                <a:hlinkClick r:id="rId7" tooltip="Groupe Bayard"/>
              </a:rPr>
              <a:t>Bayard Presse</a:t>
            </a:r>
            <a:r>
              <a:rPr lang="fr-BE" dirty="0"/>
              <a:t> dont il est le titre fondateur. Créé par la </a:t>
            </a:r>
            <a:r>
              <a:rPr lang="fr-BE" dirty="0">
                <a:hlinkClick r:id="rId8" tooltip="Augustins de l'Assomption"/>
              </a:rPr>
              <a:t>Congrégation des Assomptionnistes</a:t>
            </a:r>
            <a:r>
              <a:rPr lang="fr-BE" dirty="0"/>
              <a:t>. Il a eu pour particularité d'être historiquement le premier magazine français en couleurs. </a:t>
            </a:r>
          </a:p>
          <a:p>
            <a:r>
              <a:rPr lang="fr-BE" dirty="0"/>
              <a:t>Consacré initialement à la question des </a:t>
            </a:r>
            <a:r>
              <a:rPr lang="fr-BE" dirty="0">
                <a:hlinkClick r:id="rId9" tooltip="Pèlerinage"/>
              </a:rPr>
              <a:t>pèlerinages</a:t>
            </a:r>
            <a:r>
              <a:rPr lang="fr-BE" dirty="0"/>
              <a:t> catholiques (</a:t>
            </a:r>
            <a:r>
              <a:rPr lang="fr-BE" dirty="0">
                <a:hlinkClick r:id="rId10" tooltip="Notre-Dame de La Salette"/>
              </a:rPr>
              <a:t>Notre-Dame de La Salette</a:t>
            </a:r>
            <a:r>
              <a:rPr lang="fr-BE" dirty="0"/>
              <a:t>, </a:t>
            </a:r>
            <a:r>
              <a:rPr lang="fr-BE" dirty="0">
                <a:hlinkClick r:id="rId11" tooltip="Sanctuaires de Lourdes"/>
              </a:rPr>
              <a:t>Lourdes</a:t>
            </a:r>
            <a:r>
              <a:rPr lang="fr-BE" dirty="0"/>
              <a:t>, etc.), il se présentait alors comme une sorte de bulletin de liaison, évoquant également plusieurs aspects liés à ces mouvements. Les fondateurs visaient deux objectifs : contribuer au mouvement de </a:t>
            </a:r>
            <a:r>
              <a:rPr lang="fr-BE" b="1" dirty="0"/>
              <a:t>restauration religieuse et sociale, et, affirmer une présence catholique dynamique à travers des manifestations de mass</a:t>
            </a:r>
            <a:r>
              <a:rPr lang="fr-BE" dirty="0"/>
              <a:t>e (pèlerinages, enseignements, presse, etc.). </a:t>
            </a:r>
          </a:p>
          <a:p>
            <a:r>
              <a:rPr lang="fr-BE" dirty="0"/>
              <a:t>Il prend successivement le nom de </a:t>
            </a:r>
            <a:r>
              <a:rPr lang="fr-BE" i="1" dirty="0"/>
              <a:t>Le Pèlerin</a:t>
            </a:r>
            <a:r>
              <a:rPr lang="fr-BE" baseline="30000" dirty="0">
                <a:hlinkClick r:id="rId12"/>
              </a:rPr>
              <a:t>1</a:t>
            </a:r>
            <a:r>
              <a:rPr lang="fr-BE" dirty="0"/>
              <a:t> (1873-1963), </a:t>
            </a:r>
            <a:r>
              <a:rPr lang="fr-BE" i="1" dirty="0"/>
              <a:t>Le Pèlerin du XX</a:t>
            </a:r>
            <a:r>
              <a:rPr lang="fr-BE" i="1" baseline="30000" dirty="0">
                <a:effectLst/>
              </a:rPr>
              <a:t>e</a:t>
            </a:r>
            <a:r>
              <a:rPr lang="fr-BE" i="1" dirty="0"/>
              <a:t> siècle</a:t>
            </a:r>
            <a:r>
              <a:rPr lang="fr-BE" baseline="30000" dirty="0">
                <a:hlinkClick r:id="rId13"/>
              </a:rPr>
              <a:t>2</a:t>
            </a:r>
            <a:r>
              <a:rPr lang="fr-BE" dirty="0"/>
              <a:t>, de nouveau </a:t>
            </a:r>
            <a:r>
              <a:rPr lang="fr-BE" i="1" dirty="0"/>
              <a:t>Le Pèlerin</a:t>
            </a:r>
            <a:r>
              <a:rPr lang="fr-BE" baseline="30000" dirty="0">
                <a:hlinkClick r:id="rId14"/>
              </a:rPr>
              <a:t>3</a:t>
            </a:r>
            <a:r>
              <a:rPr lang="fr-BE" dirty="0"/>
              <a:t> (1976-1984), </a:t>
            </a:r>
            <a:r>
              <a:rPr lang="fr-BE" i="1" dirty="0"/>
              <a:t>Pèlerin Magazine</a:t>
            </a:r>
            <a:r>
              <a:rPr lang="fr-BE" baseline="30000" dirty="0">
                <a:hlinkClick r:id="rId15"/>
              </a:rPr>
              <a:t>4</a:t>
            </a:r>
            <a:r>
              <a:rPr lang="fr-BE" dirty="0"/>
              <a:t> (1984-2004), </a:t>
            </a:r>
            <a:r>
              <a:rPr lang="fr-BE" i="1" dirty="0"/>
              <a:t>Pèlerin</a:t>
            </a:r>
            <a:r>
              <a:rPr lang="fr-BE" baseline="30000" dirty="0">
                <a:hlinkClick r:id="rId16"/>
              </a:rPr>
              <a:t>5</a:t>
            </a:r>
            <a:r>
              <a:rPr lang="fr-BE" dirty="0"/>
              <a:t> (2004-2019), puis </a:t>
            </a:r>
            <a:r>
              <a:rPr lang="fr-BE" i="1" dirty="0"/>
              <a:t>Le Pèlerin</a:t>
            </a:r>
            <a:r>
              <a:rPr lang="fr-BE" dirty="0"/>
              <a:t> (depuis 2019). </a:t>
            </a:r>
          </a:p>
          <a:p>
            <a:r>
              <a:rPr lang="fr-BE" dirty="0"/>
              <a:t>Il s'est peu à peu intéressé à des sujets de société (</a:t>
            </a:r>
            <a:r>
              <a:rPr lang="fr-BE" dirty="0">
                <a:hlinkClick r:id="rId17" tooltip="Aménagement du territoire"/>
              </a:rPr>
              <a:t>aménagement du territoire</a:t>
            </a:r>
            <a:r>
              <a:rPr lang="fr-BE" dirty="0"/>
              <a:t>, mesures sociales, évolution des mœurs), jusqu'à devenir un véritable hebdomadaire généraliste dans le dernier tiers du </a:t>
            </a:r>
            <a:r>
              <a:rPr lang="fr-BE" dirty="0">
                <a:hlinkClick r:id="rId18" tooltip="XXe siècle"/>
              </a:rPr>
              <a:t>XX</a:t>
            </a:r>
            <a:r>
              <a:rPr lang="fr-BE" baseline="30000" dirty="0">
                <a:effectLst/>
                <a:hlinkClick r:id="rId18" tooltip="XXe siècle"/>
              </a:rPr>
              <a:t>e</a:t>
            </a:r>
            <a:r>
              <a:rPr lang="fr-BE" dirty="0">
                <a:hlinkClick r:id="rId18" tooltip="XXe siècle"/>
              </a:rPr>
              <a:t> siècle</a:t>
            </a:r>
            <a:r>
              <a:rPr lang="fr-BE" dirty="0"/>
              <a:t>. </a:t>
            </a:r>
          </a:p>
          <a:p>
            <a:r>
              <a:rPr lang="fr-BE" dirty="0"/>
              <a:t>Sa couverture est actuellement titrée </a:t>
            </a:r>
            <a:r>
              <a:rPr lang="fr-BE" i="1" dirty="0"/>
              <a:t>Le Pèlerin, l'actu à visage humain.</a:t>
            </a:r>
            <a:r>
              <a:rPr lang="fr-BE" dirty="0"/>
              <a:t> </a:t>
            </a:r>
          </a:p>
          <a:p>
            <a:r>
              <a:rPr lang="fr-BE" dirty="0"/>
              <a:t>Une nouvelle formule du Pèlerin est annoncée pour le 11 avril 2019 par Samuel </a:t>
            </a:r>
            <a:r>
              <a:rPr lang="fr-BE" dirty="0" err="1"/>
              <a:t>Lieven</a:t>
            </a:r>
            <a:r>
              <a:rPr lang="fr-BE" dirty="0"/>
              <a:t>, son nouveau directeur de la rédaction. </a:t>
            </a:r>
          </a:p>
          <a:p>
            <a:endParaRPr lang="fr-BE" dirty="0"/>
          </a:p>
          <a:p>
            <a:endParaRPr lang="fr-BE" b="1" i="1" dirty="0"/>
          </a:p>
          <a:p>
            <a:endParaRPr lang="fr-BE" b="1" i="1" dirty="0"/>
          </a:p>
          <a:p>
            <a:r>
              <a:rPr lang="fr-BE" b="1" i="1" dirty="0"/>
              <a:t>La Libre Parole</a:t>
            </a:r>
            <a:r>
              <a:rPr lang="fr-BE" dirty="0"/>
              <a:t> est un </a:t>
            </a:r>
            <a:r>
              <a:rPr lang="fr-BE" dirty="0">
                <a:hlinkClick r:id="rId3" tooltip="Journal"/>
              </a:rPr>
              <a:t>journal</a:t>
            </a:r>
            <a:r>
              <a:rPr lang="fr-BE" dirty="0"/>
              <a:t> </a:t>
            </a:r>
            <a:r>
              <a:rPr lang="fr-BE" dirty="0">
                <a:hlinkClick r:id="rId19" tooltip="Politique"/>
              </a:rPr>
              <a:t>politique</a:t>
            </a:r>
            <a:r>
              <a:rPr lang="fr-BE" dirty="0"/>
              <a:t> </a:t>
            </a:r>
            <a:r>
              <a:rPr lang="fr-BE" dirty="0">
                <a:hlinkClick r:id="rId20" tooltip="France"/>
              </a:rPr>
              <a:t>français</a:t>
            </a:r>
            <a:r>
              <a:rPr lang="fr-BE" dirty="0"/>
              <a:t> lancé à Paris le </a:t>
            </a:r>
            <a:r>
              <a:rPr lang="fr-BE" dirty="0">
                <a:hlinkClick r:id="rId21" tooltip="20 avril"/>
              </a:rPr>
              <a:t>20</a:t>
            </a:r>
            <a:r>
              <a:rPr lang="fr-BE" dirty="0"/>
              <a:t> </a:t>
            </a:r>
            <a:r>
              <a:rPr lang="fr-BE" dirty="0">
                <a:hlinkClick r:id="rId22" tooltip="Avril 1892"/>
              </a:rPr>
              <a:t>avril</a:t>
            </a:r>
            <a:r>
              <a:rPr lang="fr-BE" dirty="0"/>
              <a:t> </a:t>
            </a:r>
            <a:r>
              <a:rPr lang="fr-BE" dirty="0">
                <a:hlinkClick r:id="rId23" tooltip="1892"/>
              </a:rPr>
              <a:t>1892</a:t>
            </a:r>
            <a:r>
              <a:rPr lang="fr-BE" dirty="0"/>
              <a:t> par le </a:t>
            </a:r>
            <a:r>
              <a:rPr lang="fr-BE" dirty="0">
                <a:hlinkClick r:id="rId24" tooltip="Journaliste"/>
              </a:rPr>
              <a:t>journaliste</a:t>
            </a:r>
            <a:r>
              <a:rPr lang="fr-BE" dirty="0"/>
              <a:t> et </a:t>
            </a:r>
            <a:r>
              <a:rPr lang="fr-BE" dirty="0">
                <a:hlinkClick r:id="rId25" tooltip="Polémiste"/>
              </a:rPr>
              <a:t>polémiste</a:t>
            </a:r>
            <a:r>
              <a:rPr lang="fr-BE" dirty="0"/>
              <a:t> </a:t>
            </a:r>
            <a:r>
              <a:rPr lang="fr-BE" dirty="0">
                <a:hlinkClick r:id="rId26" tooltip="Édouard Drumont"/>
              </a:rPr>
              <a:t>Édouard Drumont</a:t>
            </a:r>
            <a:r>
              <a:rPr lang="fr-BE" dirty="0"/>
              <a:t> et disparu en juin 1924. </a:t>
            </a:r>
          </a:p>
          <a:p>
            <a:r>
              <a:rPr lang="fr-BE" dirty="0"/>
              <a:t>Par la suite, un certain nombre de périodiques tentèrent de reprendre l'esprit du titre. Se réclamant de thèses proches du </a:t>
            </a:r>
            <a:r>
              <a:rPr lang="fr-BE" dirty="0">
                <a:hlinkClick r:id="rId27" tooltip="Socialisme"/>
              </a:rPr>
              <a:t>socialisme</a:t>
            </a:r>
            <a:r>
              <a:rPr lang="fr-BE" dirty="0"/>
              <a:t>, mais en réalité faisant montre de </a:t>
            </a:r>
            <a:r>
              <a:rPr lang="fr-BE" dirty="0">
                <a:hlinkClick r:id="rId28" tooltip="Populisme (politique)"/>
              </a:rPr>
              <a:t>populisme</a:t>
            </a:r>
            <a:r>
              <a:rPr lang="fr-BE" dirty="0"/>
              <a:t> ancré dans une recherche d'un ennemi imaginaire</a:t>
            </a:r>
            <a:r>
              <a:rPr lang="fr-BE" baseline="30000" dirty="0">
                <a:hlinkClick r:id="rId29"/>
              </a:rPr>
              <a:t>5</a:t>
            </a:r>
            <a:r>
              <a:rPr lang="fr-BE" baseline="30000" dirty="0"/>
              <a:t>,</a:t>
            </a:r>
            <a:r>
              <a:rPr lang="fr-BE" baseline="30000" dirty="0">
                <a:hlinkClick r:id="rId30"/>
              </a:rPr>
              <a:t>6</a:t>
            </a:r>
            <a:r>
              <a:rPr lang="fr-BE" dirty="0"/>
              <a:t>, </a:t>
            </a:r>
            <a:r>
              <a:rPr lang="fr-BE" i="1" dirty="0"/>
              <a:t>La Libre Parole</a:t>
            </a:r>
            <a:r>
              <a:rPr lang="fr-BE" dirty="0"/>
              <a:t> se fait surtout connaître par la dénonciation de différents </a:t>
            </a:r>
            <a:r>
              <a:rPr lang="fr-BE" dirty="0">
                <a:hlinkClick r:id="rId31" tooltip="Scandale"/>
              </a:rPr>
              <a:t>scandales</a:t>
            </a:r>
            <a:r>
              <a:rPr lang="fr-BE" dirty="0"/>
              <a:t> dont, le 6 septembre 1892, le </a:t>
            </a:r>
            <a:r>
              <a:rPr lang="fr-BE" dirty="0">
                <a:hlinkClick r:id="rId32" tooltip="Scandale de Panama"/>
              </a:rPr>
              <a:t>scandale de Panama</a:t>
            </a:r>
            <a:r>
              <a:rPr lang="fr-BE" dirty="0"/>
              <a:t> qui doit son nom à la publication d'un dossier dans le journal. </a:t>
            </a:r>
          </a:p>
          <a:p>
            <a:r>
              <a:rPr lang="fr-BE" dirty="0"/>
              <a:t>En octobre 1894, débute l'</a:t>
            </a:r>
            <a:r>
              <a:rPr lang="fr-BE" dirty="0">
                <a:hlinkClick r:id="rId33" tooltip="Affaire Dreyfus"/>
              </a:rPr>
              <a:t>affaire Dreyfus</a:t>
            </a:r>
            <a:r>
              <a:rPr lang="fr-BE" dirty="0"/>
              <a:t>. </a:t>
            </a:r>
            <a:r>
              <a:rPr lang="fr-BE" i="1" dirty="0"/>
              <a:t>La Libre Parole</a:t>
            </a:r>
            <a:r>
              <a:rPr lang="fr-BE" dirty="0"/>
              <a:t> connaît alors un succès considérable, le journal étant le premier à révéler l'arrestation de Dreyfus sans toutefois le nommer. Il sera un des principaux supports des antidreyfusards. </a:t>
            </a:r>
          </a:p>
          <a:p>
            <a:r>
              <a:rPr lang="fr-BE" dirty="0"/>
              <a:t>Parallèlement, </a:t>
            </a:r>
            <a:r>
              <a:rPr lang="fr-BE" i="1" dirty="0"/>
              <a:t>La Libre Parole</a:t>
            </a:r>
            <a:r>
              <a:rPr lang="fr-BE" dirty="0"/>
              <a:t> prône un </a:t>
            </a:r>
            <a:r>
              <a:rPr lang="fr-BE" b="1" dirty="0"/>
              <a:t>anticapitalisme virulent en raison du lien établi par Drumont et ses collaborateurs entre </a:t>
            </a:r>
            <a:r>
              <a:rPr lang="fr-BE" b="1" dirty="0">
                <a:hlinkClick r:id="rId34" tooltip="Juif"/>
              </a:rPr>
              <a:t>juif</a:t>
            </a:r>
            <a:r>
              <a:rPr lang="fr-BE" b="1" dirty="0"/>
              <a:t> et </a:t>
            </a:r>
            <a:r>
              <a:rPr lang="fr-BE" b="1" dirty="0">
                <a:hlinkClick r:id="rId35" tooltip="Capital"/>
              </a:rPr>
              <a:t>capital</a:t>
            </a:r>
            <a:r>
              <a:rPr lang="fr-BE" b="1" dirty="0"/>
              <a:t>. </a:t>
            </a:r>
            <a:r>
              <a:rPr lang="fr-BE" dirty="0"/>
              <a:t>Le journal s'intéresse aussi aux massacres d'</a:t>
            </a:r>
            <a:r>
              <a:rPr lang="fr-BE" dirty="0">
                <a:hlinkClick r:id="rId36" tooltip="Arméniens"/>
              </a:rPr>
              <a:t>Arméniens</a:t>
            </a:r>
            <a:r>
              <a:rPr lang="fr-BE" dirty="0"/>
              <a:t> qui ont lieu en </a:t>
            </a:r>
            <a:r>
              <a:rPr lang="fr-BE" dirty="0">
                <a:hlinkClick r:id="rId37" tooltip="Turquie"/>
              </a:rPr>
              <a:t>Turquie</a:t>
            </a:r>
            <a:r>
              <a:rPr lang="fr-BE" baseline="30000" dirty="0">
                <a:hlinkClick r:id="rId38"/>
              </a:rPr>
              <a:t>7</a:t>
            </a:r>
            <a:r>
              <a:rPr lang="fr-BE" dirty="0"/>
              <a:t>. De son côté, </a:t>
            </a:r>
            <a:r>
              <a:rPr lang="fr-BE" i="1" dirty="0"/>
              <a:t>La Libre Parole illustrée</a:t>
            </a:r>
            <a:r>
              <a:rPr lang="fr-BE" dirty="0"/>
              <a:t> publie alors de nombreuses </a:t>
            </a:r>
            <a:r>
              <a:rPr lang="fr-BE" b="1" dirty="0"/>
              <a:t>caricatures antisémites</a:t>
            </a:r>
            <a:r>
              <a:rPr lang="fr-BE" dirty="0"/>
              <a:t> puis cesse de paraître en 1897</a:t>
            </a:r>
            <a:r>
              <a:rPr lang="fr-BE" baseline="30000" dirty="0">
                <a:hlinkClick r:id="rId39"/>
              </a:rPr>
              <a:t>8</a:t>
            </a:r>
            <a:r>
              <a:rPr lang="fr-BE" dirty="0"/>
              <a:t>. </a:t>
            </a:r>
          </a:p>
          <a:p>
            <a:endParaRPr lang="fr-BE" dirty="0"/>
          </a:p>
          <a:p>
            <a:endParaRPr lang="fr-FR" dirty="0"/>
          </a:p>
        </p:txBody>
      </p:sp>
      <p:sp>
        <p:nvSpPr>
          <p:cNvPr id="4" name="Espace réservé du numéro de diapositive 3"/>
          <p:cNvSpPr>
            <a:spLocks noGrp="1"/>
          </p:cNvSpPr>
          <p:nvPr>
            <p:ph type="sldNum" sz="quarter" idx="5"/>
          </p:nvPr>
        </p:nvSpPr>
        <p:spPr/>
        <p:txBody>
          <a:bodyPr/>
          <a:lstStyle/>
          <a:p>
            <a:fld id="{4A4C8E2E-F4A4-4AB5-A22F-A91E5E788DC4}" type="slidenum">
              <a:rPr lang="fr-FR" smtClean="0"/>
              <a:t>56</a:t>
            </a:fld>
            <a:endParaRPr lang="fr-FR"/>
          </a:p>
        </p:txBody>
      </p:sp>
    </p:spTree>
    <p:extLst>
      <p:ext uri="{BB962C8B-B14F-4D97-AF65-F5344CB8AC3E}">
        <p14:creationId xmlns:p14="http://schemas.microsoft.com/office/powerpoint/2010/main" val="144350748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4A4C8E2E-F4A4-4AB5-A22F-A91E5E788DC4}" type="slidenum">
              <a:rPr lang="fr-FR" smtClean="0"/>
              <a:t>57</a:t>
            </a:fld>
            <a:endParaRPr lang="fr-FR"/>
          </a:p>
        </p:txBody>
      </p:sp>
    </p:spTree>
    <p:extLst>
      <p:ext uri="{BB962C8B-B14F-4D97-AF65-F5344CB8AC3E}">
        <p14:creationId xmlns:p14="http://schemas.microsoft.com/office/powerpoint/2010/main" val="87947172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BE" dirty="0"/>
          </a:p>
        </p:txBody>
      </p:sp>
      <p:sp>
        <p:nvSpPr>
          <p:cNvPr id="4" name="Espace réservé du numéro de diapositive 3"/>
          <p:cNvSpPr>
            <a:spLocks noGrp="1"/>
          </p:cNvSpPr>
          <p:nvPr>
            <p:ph type="sldNum" sz="quarter" idx="5"/>
          </p:nvPr>
        </p:nvSpPr>
        <p:spPr/>
        <p:txBody>
          <a:bodyPr/>
          <a:lstStyle/>
          <a:p>
            <a:fld id="{4A4C8E2E-F4A4-4AB5-A22F-A91E5E788DC4}" type="slidenum">
              <a:rPr lang="fr-FR" smtClean="0"/>
              <a:t>58</a:t>
            </a:fld>
            <a:endParaRPr lang="fr-FR"/>
          </a:p>
        </p:txBody>
      </p:sp>
    </p:spTree>
    <p:extLst>
      <p:ext uri="{BB962C8B-B14F-4D97-AF65-F5344CB8AC3E}">
        <p14:creationId xmlns:p14="http://schemas.microsoft.com/office/powerpoint/2010/main" val="24027808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4A4C8E2E-F4A4-4AB5-A22F-A91E5E788DC4}" type="slidenum">
              <a:rPr lang="fr-FR" smtClean="0"/>
              <a:t>59</a:t>
            </a:fld>
            <a:endParaRPr lang="fr-FR"/>
          </a:p>
        </p:txBody>
      </p:sp>
    </p:spTree>
    <p:extLst>
      <p:ext uri="{BB962C8B-B14F-4D97-AF65-F5344CB8AC3E}">
        <p14:creationId xmlns:p14="http://schemas.microsoft.com/office/powerpoint/2010/main" val="41872205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BE" sz="1200" b="1" i="0" u="none" strike="noStrike" kern="1200" dirty="0">
                <a:solidFill>
                  <a:schemeClr val="tx1"/>
                </a:solidFill>
                <a:effectLst/>
                <a:latin typeface="+mn-lt"/>
                <a:ea typeface="+mn-ea"/>
                <a:cs typeface="+mn-cs"/>
              </a:rPr>
              <a:t>Source.</a:t>
            </a:r>
            <a:r>
              <a:rPr lang="fr-BE" sz="1200" b="0" i="0" u="none" strike="noStrike" kern="1200" dirty="0">
                <a:solidFill>
                  <a:schemeClr val="tx1"/>
                </a:solidFill>
                <a:effectLst/>
                <a:latin typeface="+mn-lt"/>
                <a:ea typeface="+mn-ea"/>
                <a:cs typeface="+mn-cs"/>
              </a:rPr>
              <a:t> Citation de J. </a:t>
            </a:r>
            <a:r>
              <a:rPr lang="fr-BE" sz="1200" b="0" i="0" u="none" strike="noStrike" kern="1200" dirty="0" err="1">
                <a:solidFill>
                  <a:schemeClr val="tx1"/>
                </a:solidFill>
                <a:effectLst/>
                <a:latin typeface="+mn-lt"/>
                <a:ea typeface="+mn-ea"/>
                <a:cs typeface="+mn-cs"/>
              </a:rPr>
              <a:t>Belknap</a:t>
            </a:r>
            <a:r>
              <a:rPr lang="fr-BE" sz="1200" b="0" i="0" u="none" strike="noStrike" kern="1200" dirty="0">
                <a:solidFill>
                  <a:schemeClr val="tx1"/>
                </a:solidFill>
                <a:effectLst/>
                <a:latin typeface="+mn-lt"/>
                <a:ea typeface="+mn-ea"/>
                <a:cs typeface="+mn-cs"/>
              </a:rPr>
              <a:t> dans </a:t>
            </a:r>
            <a:r>
              <a:rPr lang="fr-BE" sz="1200" b="0" i="0" u="none" strike="noStrike" kern="1200" dirty="0" err="1">
                <a:solidFill>
                  <a:schemeClr val="tx1"/>
                </a:solidFill>
                <a:effectLst/>
                <a:latin typeface="+mn-lt"/>
                <a:ea typeface="+mn-ea"/>
                <a:cs typeface="+mn-cs"/>
              </a:rPr>
              <a:t>Bertlinde</a:t>
            </a:r>
            <a:r>
              <a:rPr lang="fr-BE" sz="1200" b="0" i="0" u="none" strike="noStrike" kern="1200" dirty="0">
                <a:solidFill>
                  <a:schemeClr val="tx1"/>
                </a:solidFill>
                <a:effectLst/>
                <a:latin typeface="+mn-lt"/>
                <a:ea typeface="+mn-ea"/>
                <a:cs typeface="+mn-cs"/>
              </a:rPr>
              <a:t> Laniel, </a:t>
            </a:r>
            <a:r>
              <a:rPr lang="fr-BE" sz="1200" b="0" i="1" u="none" strike="noStrike" kern="1200" dirty="0">
                <a:solidFill>
                  <a:schemeClr val="tx1"/>
                </a:solidFill>
                <a:effectLst/>
                <a:latin typeface="+mn-lt"/>
                <a:ea typeface="+mn-ea"/>
                <a:cs typeface="+mn-cs"/>
              </a:rPr>
              <a:t>Le mot « </a:t>
            </a:r>
            <a:r>
              <a:rPr lang="fr-BE" sz="1200" b="0" i="1" u="none" strike="noStrike" kern="1200" dirty="0" err="1">
                <a:solidFill>
                  <a:schemeClr val="tx1"/>
                </a:solidFill>
                <a:effectLst/>
                <a:latin typeface="+mn-lt"/>
                <a:ea typeface="+mn-ea"/>
                <a:cs typeface="+mn-cs"/>
              </a:rPr>
              <a:t>démocracy</a:t>
            </a:r>
            <a:r>
              <a:rPr lang="fr-BE" sz="1200" b="0" i="1" u="none" strike="noStrike" kern="1200" dirty="0">
                <a:solidFill>
                  <a:schemeClr val="tx1"/>
                </a:solidFill>
                <a:effectLst/>
                <a:latin typeface="+mn-lt"/>
                <a:ea typeface="+mn-ea"/>
                <a:cs typeface="+mn-cs"/>
              </a:rPr>
              <a:t> » aux États- Unis de 1780 à 1856</a:t>
            </a:r>
            <a:r>
              <a:rPr lang="fr-BE" sz="1200" b="0" i="0" u="none" strike="noStrike" kern="1200" dirty="0">
                <a:solidFill>
                  <a:schemeClr val="tx1"/>
                </a:solidFill>
                <a:effectLst/>
                <a:latin typeface="+mn-lt"/>
                <a:ea typeface="+mn-ea"/>
                <a:cs typeface="+mn-cs"/>
              </a:rPr>
              <a:t>, Publications de l’Université de Saint-Étienne, 1995, p. 73. </a:t>
            </a:r>
            <a:r>
              <a:rPr lang="fr-BE" sz="1200" kern="1200" dirty="0">
                <a:solidFill>
                  <a:schemeClr val="tx1"/>
                </a:solidFill>
                <a:latin typeface="+mn-lt"/>
                <a:ea typeface="+mn-ea"/>
                <a:cs typeface="+mn-cs"/>
              </a:rPr>
              <a:t>Pasteur de Nouvelle Angleterre James </a:t>
            </a:r>
            <a:r>
              <a:rPr lang="fr-BE" sz="1200" kern="1200" dirty="0" err="1">
                <a:solidFill>
                  <a:schemeClr val="tx1"/>
                </a:solidFill>
                <a:latin typeface="+mn-lt"/>
                <a:ea typeface="+mn-ea"/>
                <a:cs typeface="+mn-cs"/>
              </a:rPr>
              <a:t>Belknap</a:t>
            </a:r>
            <a:r>
              <a:rPr lang="fr-BE" b="1" dirty="0">
                <a:latin typeface="Verdana, Arial, Helvetica, sans-serif"/>
              </a:rPr>
              <a:t> . </a:t>
            </a:r>
            <a:r>
              <a:rPr lang="fr-BE" b="0" dirty="0">
                <a:latin typeface="Verdana, Arial, Helvetica, sans-serif"/>
              </a:rPr>
              <a:t>Image d’illustration de la Déclaration d’indépendance des USA, 4 juillet 1776.</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BE" b="1" dirty="0">
              <a:latin typeface="Verdana, Arial, Helvetica, sans-serif"/>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BE" b="1" dirty="0">
                <a:latin typeface="Verdana, Arial, Helvetica, sans-serif"/>
              </a:rPr>
              <a:t>Commentaire critique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BE" b="1" dirty="0">
              <a:latin typeface="Verdana, Arial, Helvetica, sans-serif"/>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BE" sz="1200" b="0" i="0" u="none" strike="noStrike" kern="1200" dirty="0">
                <a:solidFill>
                  <a:schemeClr val="tx1"/>
                </a:solidFill>
                <a:effectLst/>
                <a:latin typeface="+mn-lt"/>
                <a:ea typeface="+mn-ea"/>
                <a:cs typeface="+mn-cs"/>
              </a:rPr>
              <a:t>Francis Dupuis-</a:t>
            </a:r>
            <a:r>
              <a:rPr lang="fr-BE" sz="1200" b="0" i="0" u="none" strike="noStrike" kern="1200" dirty="0" err="1">
                <a:solidFill>
                  <a:schemeClr val="tx1"/>
                </a:solidFill>
                <a:effectLst/>
                <a:latin typeface="+mn-lt"/>
                <a:ea typeface="+mn-ea"/>
                <a:cs typeface="+mn-cs"/>
              </a:rPr>
              <a:t>Deri</a:t>
            </a:r>
            <a:r>
              <a:rPr lang="fr-BE" sz="1200" b="0" i="0" u="none" strike="noStrike" kern="1200" dirty="0">
                <a:solidFill>
                  <a:schemeClr val="tx1"/>
                </a:solidFill>
                <a:effectLst/>
                <a:latin typeface="+mn-lt"/>
                <a:ea typeface="+mn-ea"/>
                <a:cs typeface="+mn-cs"/>
              </a:rPr>
              <a:t>, “</a:t>
            </a:r>
            <a:r>
              <a:rPr lang="fr-BE" sz="1200" b="1" i="0" u="none" strike="noStrike" kern="1200" dirty="0">
                <a:solidFill>
                  <a:schemeClr val="tx1"/>
                </a:solidFill>
                <a:effectLst/>
                <a:latin typeface="+mn-lt"/>
                <a:ea typeface="+mn-ea"/>
                <a:cs typeface="+mn-cs"/>
              </a:rPr>
              <a:t>L’esprit antidémocratique des fondateurs de la « démocratie » moderne</a:t>
            </a:r>
            <a:r>
              <a:rPr lang="fr-BE" sz="1200" b="0" i="0" u="none" strike="noStrike" kern="1200" dirty="0">
                <a:solidFill>
                  <a:schemeClr val="tx1"/>
                </a:solidFill>
                <a:effectLst/>
                <a:latin typeface="+mn-lt"/>
                <a:ea typeface="+mn-ea"/>
                <a:cs typeface="+mn-cs"/>
              </a:rPr>
              <a:t>.” Un article publié dans la revue AGONE, no 22, septembre 1999, pp. 95-113. [Autorisation accordée par l'auteur de diffuser cet article dans Les Classiques des science sociales le 14 juin 2007.]</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BE" dirty="0">
              <a:latin typeface="Verdana, Arial, Helvetica, sans-serif"/>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BE" dirty="0">
                <a:latin typeface="Verdana, Arial, Helvetica, sans-serif"/>
              </a:rPr>
              <a:t>La démocratie américaine est ainsi fréquemment désignée comme la plus vieille démocratie du monde. Pourtant, plusieurs fondateurs étaient fort critiques de ce modèle démocratique et s’en </a:t>
            </a:r>
            <a:r>
              <a:rPr lang="fr-BE" dirty="0" err="1">
                <a:latin typeface="Verdana, Arial, Helvetica, sans-serif"/>
              </a:rPr>
              <a:t>départissaient</a:t>
            </a:r>
            <a:r>
              <a:rPr lang="fr-BE" dirty="0">
                <a:latin typeface="Verdana, Arial, Helvetica, sans-serif"/>
              </a:rPr>
              <a:t>. Ainsi, selon John Adams, un patriote de la première heure qui sera vice-président de George Washington puis président des États-Unis : « L’idée que le peuple est le meilleur gardien de sa liberté n’est pas vraie. Il est le pire envisageable, il n’est pas un gardien du tout. Il ne peut ni agir, ni juger, ni penser, ni vouloir ». On peut difficilement imaginer un antidémocratisme et un mépris du peuple plus clairement exprimés et assumés.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BE" dirty="0">
              <a:latin typeface="Verdana, Arial, Helvetica, sans-serif"/>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fr-BE" sz="1200" b="0" i="0" u="none" strike="noStrike"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BE" sz="1200" b="1" i="0" u="none" strike="noStrike" kern="1200" dirty="0">
                <a:solidFill>
                  <a:schemeClr val="tx1"/>
                </a:solidFill>
                <a:effectLst/>
                <a:latin typeface="+mn-lt"/>
                <a:ea typeface="+mn-ea"/>
                <a:cs typeface="+mn-cs"/>
              </a:rPr>
              <a:t>Commentaire critique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BE" sz="1200" b="0" i="0" u="none" strike="noStrike"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BE" b="1" dirty="0"/>
              <a:t>IPPEL, Horst</a:t>
            </a:r>
            <a:r>
              <a:rPr lang="fr-BE" dirty="0"/>
              <a:t>. </a:t>
            </a:r>
            <a:r>
              <a:rPr lang="fr-BE" i="1" dirty="0"/>
              <a:t>Représentation, représentants et droit de suffrage : De la représentation corporative à la représentation démocratique aux États-Unis d’Amérique de 1776 à 1849</a:t>
            </a:r>
            <a:r>
              <a:rPr lang="fr-BE" dirty="0"/>
              <a:t> In : </a:t>
            </a:r>
            <a:r>
              <a:rPr lang="fr-BE" i="1" dirty="0"/>
              <a:t>Le concept de représentation dans la pensée politique</a:t>
            </a:r>
            <a:r>
              <a:rPr lang="fr-BE" dirty="0"/>
              <a:t> [en ligne]. Aix-en-Provence : Presses universitaires d’Aix-Marseille, 2003 (généré le 09 décembre 2019). Disponible sur Internet : &lt;http://books.openedition.org/puam/192&gt;. ISBN : 9782821853249. DOI : 10.4000/books.puam.192. </a:t>
            </a:r>
            <a:endParaRPr lang="fr-FR"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fr-BE" sz="1200" b="0" i="0" u="none" strike="noStrike" kern="1200" dirty="0">
              <a:solidFill>
                <a:schemeClr val="tx1"/>
              </a:solidFill>
              <a:effectLst/>
              <a:latin typeface="+mn-lt"/>
              <a:ea typeface="+mn-ea"/>
              <a:cs typeface="+mn-cs"/>
            </a:endParaRPr>
          </a:p>
          <a:p>
            <a:r>
              <a:rPr lang="fr-BE" dirty="0"/>
              <a:t>« Selon James Madison le gouvernement direct par le peuple ne causait qu’instabilité et désordre qui finalement débouchait sur la ruine de l’État. En Amérique, le système de représentation a été introduit pour sauver le gouvernement par le peuple et éviter sa bouleversement par la démocratie pure</a:t>
            </a:r>
            <a:r>
              <a:rPr lang="fr-BE" dirty="0">
                <a:hlinkClick r:id="rId3"/>
              </a:rPr>
              <a:t>1</a:t>
            </a:r>
            <a:r>
              <a:rPr lang="fr-BE" dirty="0"/>
              <a:t>. En tant qu’historien du constitutionnalisme je ne m’occuperai ni de la théorie politique de cet axiome et de ses changements à travers le temps ni de l’histoire des institutions politiques américaines, mais de la loi constitutionnelle et de la réalisation constitutionnelle du principe de la représentation dans les constitutions des États américains de l’époque en considération, c’est-à-dire dans les 70 constitutions, de la constitution du New Hampshire du 5 Janvier 1776 jusqu’à celle de la Californie du 10 Octobre 1849</a:t>
            </a:r>
            <a:r>
              <a:rPr lang="fr-BE" dirty="0">
                <a:hlinkClick r:id="rId4"/>
              </a:rPr>
              <a:t>2</a:t>
            </a:r>
            <a:r>
              <a:rPr lang="fr-BE" dirty="0"/>
              <a:t>.</a:t>
            </a:r>
          </a:p>
          <a:p>
            <a:r>
              <a:rPr lang="fr-BE" dirty="0"/>
              <a:t>2Presque toutes les constitutions se posaient les deux questions principales : Qu’est-ce que le représentant représentait et qui représentait le représentant ? Je m’occuperai d’abord de l’évolution des principes de la représentation envers une représentation démocratique, tandis que la discussion de la qualification des représentants nous amènera au problème de savoir si l’élargissement et la démocratisation du droit de suffrage se déroulaient parallèlement à la démocratisation de la représentation ou s’il y avait un décalage quelconque entre les deux développements constitutionnels.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a:p>
            <a:r>
              <a:rPr lang="fr-FR" dirty="0"/>
              <a:t>Un site internet qui cherche à évaluer le caractère démocratique de la République étasunienne : https://www.todayifoundout.com/index.php/2014/01/united-states-republic-democracy/</a:t>
            </a:r>
          </a:p>
          <a:p>
            <a:endParaRPr lang="fr-FR" dirty="0"/>
          </a:p>
        </p:txBody>
      </p:sp>
      <p:sp>
        <p:nvSpPr>
          <p:cNvPr id="4" name="Espace réservé du numéro de diapositive 3"/>
          <p:cNvSpPr>
            <a:spLocks noGrp="1"/>
          </p:cNvSpPr>
          <p:nvPr>
            <p:ph type="sldNum" sz="quarter" idx="5"/>
          </p:nvPr>
        </p:nvSpPr>
        <p:spPr/>
        <p:txBody>
          <a:bodyPr/>
          <a:lstStyle/>
          <a:p>
            <a:fld id="{4A4C8E2E-F4A4-4AB5-A22F-A91E5E788DC4}" type="slidenum">
              <a:rPr lang="fr-FR" smtClean="0"/>
              <a:t>6</a:t>
            </a:fld>
            <a:endParaRPr lang="fr-FR"/>
          </a:p>
        </p:txBody>
      </p:sp>
    </p:spTree>
    <p:extLst>
      <p:ext uri="{BB962C8B-B14F-4D97-AF65-F5344CB8AC3E}">
        <p14:creationId xmlns:p14="http://schemas.microsoft.com/office/powerpoint/2010/main" val="128184327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BE" dirty="0"/>
              <a:t>Précaution pédagogique et sécurité émotionnelle !</a:t>
            </a:r>
          </a:p>
          <a:p>
            <a:endParaRPr lang="fr-BE" dirty="0"/>
          </a:p>
          <a:p>
            <a:r>
              <a:rPr lang="fr-BE" dirty="0"/>
              <a:t>Pétition organisée par le Front National français durant le quinquennat présidentiel de M. Hollande.</a:t>
            </a:r>
          </a:p>
          <a:p>
            <a:pPr marL="0" marR="0" lvl="0" indent="0" algn="l" defTabSz="914400" rtl="0" eaLnBrk="1" fontAlgn="auto" latinLnBrk="0" hangingPunct="1">
              <a:lnSpc>
                <a:spcPct val="100000"/>
              </a:lnSpc>
              <a:spcBef>
                <a:spcPts val="0"/>
              </a:spcBef>
              <a:spcAft>
                <a:spcPts val="0"/>
              </a:spcAft>
              <a:buClrTx/>
              <a:buSzTx/>
              <a:buFontTx/>
              <a:buNone/>
              <a:tabLst/>
              <a:defRPr/>
            </a:pPr>
            <a:r>
              <a:rPr lang="fr-BE" b="0" dirty="0"/>
              <a:t>Le FN est qualifié d’extrême droite. Il a une posture ambiguë à l’égard de la démocratie. Tandis qu’il en appelle au peuple, son programme n’envisage jamais une réelle redistribution du pouvoir ou des richesses créées.</a:t>
            </a:r>
          </a:p>
          <a:p>
            <a:endParaRPr lang="fr-BE" dirty="0"/>
          </a:p>
          <a:p>
            <a:endParaRPr lang="fr-FR" dirty="0"/>
          </a:p>
        </p:txBody>
      </p:sp>
      <p:sp>
        <p:nvSpPr>
          <p:cNvPr id="4" name="Espace réservé du numéro de diapositive 3"/>
          <p:cNvSpPr>
            <a:spLocks noGrp="1"/>
          </p:cNvSpPr>
          <p:nvPr>
            <p:ph type="sldNum" sz="quarter" idx="5"/>
          </p:nvPr>
        </p:nvSpPr>
        <p:spPr/>
        <p:txBody>
          <a:bodyPr/>
          <a:lstStyle/>
          <a:p>
            <a:fld id="{4A4C8E2E-F4A4-4AB5-A22F-A91E5E788DC4}" type="slidenum">
              <a:rPr lang="fr-FR" smtClean="0"/>
              <a:t>60</a:t>
            </a:fld>
            <a:endParaRPr lang="fr-FR"/>
          </a:p>
        </p:txBody>
      </p:sp>
    </p:spTree>
    <p:extLst>
      <p:ext uri="{BB962C8B-B14F-4D97-AF65-F5344CB8AC3E}">
        <p14:creationId xmlns:p14="http://schemas.microsoft.com/office/powerpoint/2010/main" val="226170143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BE" dirty="0"/>
              <a:t>Précaution pédagogique et sécurité émotionnelle !</a:t>
            </a:r>
          </a:p>
          <a:p>
            <a:endParaRPr lang="fr-BE" dirty="0"/>
          </a:p>
          <a:p>
            <a:r>
              <a:rPr lang="fr-BE" b="1" dirty="0"/>
              <a:t>Document de propagande</a:t>
            </a:r>
          </a:p>
          <a:p>
            <a:r>
              <a:rPr lang="fr-BE" dirty="0"/>
              <a:t>Dessin de Steph </a:t>
            </a:r>
            <a:r>
              <a:rPr lang="fr-BE" dirty="0" err="1"/>
              <a:t>Bergol</a:t>
            </a:r>
            <a:r>
              <a:rPr lang="fr-BE" dirty="0"/>
              <a:t>, sur </a:t>
            </a:r>
            <a:r>
              <a:rPr lang="fr-BE" dirty="0" err="1"/>
              <a:t>Bergolix</a:t>
            </a:r>
            <a:r>
              <a:rPr lang="fr-BE" dirty="0"/>
              <a:t>. L’auteur ne cache pas sa haine de l’Islam et tente de la répandre au travers de ses dessins de presse. (https://bergolix.wordpress.com/). Le propos est clairement raciste pour essentialiser les personnes étrangères ou aux racines étrangères et délégitimer leur droit à voter.</a:t>
            </a:r>
            <a:endParaRPr lang="fr-FR" dirty="0"/>
          </a:p>
        </p:txBody>
      </p:sp>
      <p:sp>
        <p:nvSpPr>
          <p:cNvPr id="4" name="Espace réservé du numéro de diapositive 3"/>
          <p:cNvSpPr>
            <a:spLocks noGrp="1"/>
          </p:cNvSpPr>
          <p:nvPr>
            <p:ph type="sldNum" sz="quarter" idx="5"/>
          </p:nvPr>
        </p:nvSpPr>
        <p:spPr/>
        <p:txBody>
          <a:bodyPr/>
          <a:lstStyle/>
          <a:p>
            <a:fld id="{4A4C8E2E-F4A4-4AB5-A22F-A91E5E788DC4}" type="slidenum">
              <a:rPr lang="fr-FR" smtClean="0"/>
              <a:t>61</a:t>
            </a:fld>
            <a:endParaRPr lang="fr-FR"/>
          </a:p>
        </p:txBody>
      </p:sp>
    </p:spTree>
    <p:extLst>
      <p:ext uri="{BB962C8B-B14F-4D97-AF65-F5344CB8AC3E}">
        <p14:creationId xmlns:p14="http://schemas.microsoft.com/office/powerpoint/2010/main" val="259764877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Et « de faire droit aux tumultes »</a:t>
            </a:r>
          </a:p>
        </p:txBody>
      </p:sp>
      <p:sp>
        <p:nvSpPr>
          <p:cNvPr id="4" name="Espace réservé du numéro de diapositive 3"/>
          <p:cNvSpPr>
            <a:spLocks noGrp="1"/>
          </p:cNvSpPr>
          <p:nvPr>
            <p:ph type="sldNum" sz="quarter" idx="5"/>
          </p:nvPr>
        </p:nvSpPr>
        <p:spPr/>
        <p:txBody>
          <a:bodyPr/>
          <a:lstStyle/>
          <a:p>
            <a:fld id="{4A4C8E2E-F4A4-4AB5-A22F-A91E5E788DC4}" type="slidenum">
              <a:rPr lang="fr-FR" smtClean="0"/>
              <a:t>62</a:t>
            </a:fld>
            <a:endParaRPr lang="fr-FR"/>
          </a:p>
        </p:txBody>
      </p:sp>
    </p:spTree>
    <p:extLst>
      <p:ext uri="{BB962C8B-B14F-4D97-AF65-F5344CB8AC3E}">
        <p14:creationId xmlns:p14="http://schemas.microsoft.com/office/powerpoint/2010/main" val="35884911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sz="1200" b="1" kern="1200" dirty="0">
                <a:solidFill>
                  <a:schemeClr val="tx1"/>
                </a:solidFill>
                <a:latin typeface="+mn-lt"/>
                <a:ea typeface="+mn-ea"/>
                <a:cs typeface="+mn-cs"/>
              </a:rPr>
              <a:t>Source.</a:t>
            </a:r>
          </a:p>
          <a:p>
            <a:endParaRPr lang="en-US" sz="1200" kern="1200" dirty="0">
              <a:solidFill>
                <a:schemeClr val="tx1"/>
              </a:solidFill>
              <a:latin typeface="+mn-lt"/>
              <a:ea typeface="+mn-ea"/>
              <a:cs typeface="+mn-cs"/>
            </a:endParaRPr>
          </a:p>
          <a:p>
            <a:r>
              <a:rPr lang="en-US" sz="1200" kern="1200" dirty="0" err="1">
                <a:solidFill>
                  <a:schemeClr val="tx1"/>
                </a:solidFill>
                <a:latin typeface="+mn-lt"/>
                <a:ea typeface="+mn-ea"/>
                <a:cs typeface="+mn-cs"/>
              </a:rPr>
              <a:t>Cité</a:t>
            </a:r>
            <a:r>
              <a:rPr lang="en-US" sz="1200" kern="1200" dirty="0">
                <a:solidFill>
                  <a:schemeClr val="tx1"/>
                </a:solidFill>
                <a:latin typeface="+mn-lt"/>
                <a:ea typeface="+mn-ea"/>
                <a:cs typeface="+mn-cs"/>
              </a:rPr>
              <a:t> dans James A. </a:t>
            </a:r>
            <a:r>
              <a:rPr lang="en-US" sz="1200" kern="1200" dirty="0" err="1">
                <a:solidFill>
                  <a:schemeClr val="tx1"/>
                </a:solidFill>
                <a:latin typeface="+mn-lt"/>
                <a:ea typeface="+mn-ea"/>
                <a:cs typeface="+mn-cs"/>
              </a:rPr>
              <a:t>Morone</a:t>
            </a:r>
            <a:r>
              <a:rPr lang="en-US" sz="1200" kern="1200" dirty="0">
                <a:solidFill>
                  <a:schemeClr val="tx1"/>
                </a:solidFill>
                <a:latin typeface="+mn-lt"/>
                <a:ea typeface="+mn-ea"/>
                <a:cs typeface="+mn-cs"/>
              </a:rPr>
              <a:t>, </a:t>
            </a:r>
            <a:r>
              <a:rPr lang="en-US" sz="1200" i="1" kern="1200" dirty="0">
                <a:solidFill>
                  <a:schemeClr val="tx1"/>
                </a:solidFill>
                <a:latin typeface="+mn-lt"/>
                <a:ea typeface="+mn-ea"/>
                <a:cs typeface="+mn-cs"/>
              </a:rPr>
              <a:t>The Democratic Wish : Popular Participation and the Limits of American Government</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BasicBooks</a:t>
            </a:r>
            <a:r>
              <a:rPr lang="en-US" sz="1200" kern="1200" dirty="0">
                <a:solidFill>
                  <a:schemeClr val="tx1"/>
                </a:solidFill>
                <a:latin typeface="+mn-lt"/>
                <a:ea typeface="+mn-ea"/>
                <a:cs typeface="+mn-cs"/>
              </a:rPr>
              <a:t>, 1990, p. 33.</a:t>
            </a:r>
          </a:p>
          <a:p>
            <a:endParaRPr lang="en-US" sz="1200" kern="1200" dirty="0">
              <a:solidFill>
                <a:schemeClr val="tx1"/>
              </a:solidFill>
              <a:latin typeface="+mn-lt"/>
              <a:ea typeface="+mn-ea"/>
              <a:cs typeface="+mn-cs"/>
            </a:endParaRPr>
          </a:p>
          <a:p>
            <a:endParaRPr lang="fr-BE" dirty="0"/>
          </a:p>
        </p:txBody>
      </p:sp>
      <p:sp>
        <p:nvSpPr>
          <p:cNvPr id="4" name="Espace réservé du numéro de diapositive 3"/>
          <p:cNvSpPr>
            <a:spLocks noGrp="1"/>
          </p:cNvSpPr>
          <p:nvPr>
            <p:ph type="sldNum" sz="quarter" idx="5"/>
          </p:nvPr>
        </p:nvSpPr>
        <p:spPr/>
        <p:txBody>
          <a:bodyPr/>
          <a:lstStyle/>
          <a:p>
            <a:fld id="{4A4C8E2E-F4A4-4AB5-A22F-A91E5E788DC4}" type="slidenum">
              <a:rPr lang="fr-FR" smtClean="0"/>
              <a:t>7</a:t>
            </a:fld>
            <a:endParaRPr lang="fr-FR"/>
          </a:p>
        </p:txBody>
      </p:sp>
    </p:spTree>
    <p:extLst>
      <p:ext uri="{BB962C8B-B14F-4D97-AF65-F5344CB8AC3E}">
        <p14:creationId xmlns:p14="http://schemas.microsoft.com/office/powerpoint/2010/main" val="33768306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sz="1200" b="1" kern="1200" dirty="0">
                <a:solidFill>
                  <a:schemeClr val="tx1"/>
                </a:solidFill>
                <a:latin typeface="+mn-lt"/>
                <a:ea typeface="+mn-ea"/>
                <a:cs typeface="+mn-cs"/>
              </a:rPr>
              <a:t>Source.</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Selon</a:t>
            </a:r>
            <a:r>
              <a:rPr lang="en-US" sz="1200" kern="1200" dirty="0">
                <a:solidFill>
                  <a:schemeClr val="tx1"/>
                </a:solidFill>
                <a:latin typeface="+mn-lt"/>
                <a:ea typeface="+mn-ea"/>
                <a:cs typeface="+mn-cs"/>
              </a:rPr>
              <a:t> De Charles Albert </a:t>
            </a:r>
            <a:r>
              <a:rPr lang="en-US" sz="1200" kern="1200" dirty="0" err="1">
                <a:solidFill>
                  <a:schemeClr val="tx1"/>
                </a:solidFill>
                <a:latin typeface="+mn-lt"/>
                <a:ea typeface="+mn-ea"/>
                <a:cs typeface="+mn-cs"/>
              </a:rPr>
              <a:t>Moré</a:t>
            </a:r>
            <a:r>
              <a:rPr lang="en-US" sz="1200" kern="1200" dirty="0">
                <a:solidFill>
                  <a:schemeClr val="tx1"/>
                </a:solidFill>
                <a:latin typeface="+mn-lt"/>
                <a:ea typeface="+mn-ea"/>
                <a:cs typeface="+mn-cs"/>
              </a:rPr>
              <a:t> de </a:t>
            </a:r>
            <a:r>
              <a:rPr lang="en-US" sz="1200" kern="1200" dirty="0" err="1">
                <a:solidFill>
                  <a:schemeClr val="tx1"/>
                </a:solidFill>
                <a:latin typeface="+mn-lt"/>
                <a:ea typeface="+mn-ea"/>
                <a:cs typeface="+mn-cs"/>
              </a:rPr>
              <a:t>Pontgibaud</a:t>
            </a:r>
            <a:r>
              <a:rPr lang="en-US" sz="1200" kern="1200" dirty="0">
                <a:solidFill>
                  <a:schemeClr val="tx1"/>
                </a:solidFill>
                <a:latin typeface="+mn-lt"/>
                <a:ea typeface="+mn-ea"/>
                <a:cs typeface="+mn-cs"/>
              </a:rPr>
              <a:t>, </a:t>
            </a:r>
            <a:r>
              <a:rPr lang="en-US" sz="1200" i="1" kern="1200" dirty="0">
                <a:solidFill>
                  <a:schemeClr val="tx1"/>
                </a:solidFill>
                <a:latin typeface="+mn-lt"/>
                <a:ea typeface="+mn-ea"/>
                <a:cs typeface="+mn-cs"/>
              </a:rPr>
              <a:t>A French Volunteer in the War of Independence</a:t>
            </a:r>
            <a:r>
              <a:rPr lang="en-US" sz="1200" kern="1200" dirty="0">
                <a:solidFill>
                  <a:schemeClr val="tx1"/>
                </a:solidFill>
                <a:latin typeface="+mn-lt"/>
                <a:ea typeface="+mn-ea"/>
                <a:cs typeface="+mn-cs"/>
              </a:rPr>
              <a:t>, Paris, 1897, p. 147, </a:t>
            </a:r>
            <a:r>
              <a:rPr lang="en-US" sz="1200" kern="1200" dirty="0" err="1">
                <a:solidFill>
                  <a:schemeClr val="tx1"/>
                </a:solidFill>
                <a:latin typeface="+mn-lt"/>
                <a:ea typeface="+mn-ea"/>
                <a:cs typeface="+mn-cs"/>
              </a:rPr>
              <a:t>cité</a:t>
            </a:r>
            <a:r>
              <a:rPr lang="en-US" sz="1200" kern="1200" dirty="0">
                <a:solidFill>
                  <a:schemeClr val="tx1"/>
                </a:solidFill>
                <a:latin typeface="+mn-lt"/>
                <a:ea typeface="+mn-ea"/>
                <a:cs typeface="+mn-cs"/>
              </a:rPr>
              <a:t> par Samuel Eliot Morison, </a:t>
            </a:r>
            <a:r>
              <a:rPr lang="en-US" sz="1200" i="1" kern="1200" dirty="0">
                <a:solidFill>
                  <a:schemeClr val="tx1"/>
                </a:solidFill>
                <a:latin typeface="+mn-lt"/>
                <a:ea typeface="+mn-ea"/>
                <a:cs typeface="+mn-cs"/>
              </a:rPr>
              <a:t>The Conservative American Revolution</a:t>
            </a:r>
            <a:r>
              <a:rPr lang="en-US" sz="1200" kern="1200" dirty="0">
                <a:solidFill>
                  <a:schemeClr val="tx1"/>
                </a:solidFill>
                <a:latin typeface="+mn-lt"/>
                <a:ea typeface="+mn-ea"/>
                <a:cs typeface="+mn-cs"/>
              </a:rPr>
              <a:t>, Anderson House-The Society of the Cincinnati, 1976, p. 17.</a:t>
            </a:r>
          </a:p>
          <a:p>
            <a:endParaRPr lang="en-US" sz="1200" kern="1200" dirty="0">
              <a:solidFill>
                <a:schemeClr val="tx1"/>
              </a:solidFill>
              <a:latin typeface="+mn-lt"/>
              <a:ea typeface="+mn-ea"/>
              <a:cs typeface="+mn-cs"/>
            </a:endParaRPr>
          </a:p>
          <a:p>
            <a:r>
              <a:rPr lang="en-US" sz="1200" b="1" kern="1200" dirty="0" err="1">
                <a:solidFill>
                  <a:schemeClr val="tx1"/>
                </a:solidFill>
                <a:latin typeface="+mn-lt"/>
                <a:ea typeface="+mn-ea"/>
                <a:cs typeface="+mn-cs"/>
              </a:rPr>
              <a:t>Biographie</a:t>
            </a:r>
            <a:r>
              <a:rPr lang="en-US" sz="1200" b="1" kern="1200" dirty="0">
                <a:solidFill>
                  <a:schemeClr val="tx1"/>
                </a:solidFill>
                <a:latin typeface="+mn-lt"/>
                <a:ea typeface="+mn-ea"/>
                <a:cs typeface="+mn-cs"/>
              </a:rPr>
              <a:t> sur </a:t>
            </a:r>
            <a:r>
              <a:rPr lang="en-US" sz="1200" b="1" kern="1200" dirty="0" err="1">
                <a:solidFill>
                  <a:schemeClr val="tx1"/>
                </a:solidFill>
                <a:latin typeface="+mn-lt"/>
                <a:ea typeface="+mn-ea"/>
                <a:cs typeface="+mn-cs"/>
              </a:rPr>
              <a:t>Wikipédia</a:t>
            </a:r>
            <a:r>
              <a:rPr lang="en-US" sz="1200" b="1" kern="1200" dirty="0">
                <a:solidFill>
                  <a:schemeClr val="tx1"/>
                </a:solidFill>
                <a:latin typeface="+mn-lt"/>
                <a:ea typeface="+mn-ea"/>
                <a:cs typeface="+mn-cs"/>
              </a:rPr>
              <a:t> :</a:t>
            </a:r>
            <a:r>
              <a:rPr lang="en-US" sz="1200" kern="1200" dirty="0">
                <a:solidFill>
                  <a:schemeClr val="tx1"/>
                </a:solidFill>
                <a:latin typeface="+mn-lt"/>
                <a:ea typeface="+mn-ea"/>
                <a:cs typeface="+mn-cs"/>
              </a:rPr>
              <a:t> </a:t>
            </a:r>
          </a:p>
          <a:p>
            <a:endParaRPr lang="en-US" sz="1200" b="1" kern="1200" dirty="0">
              <a:solidFill>
                <a:schemeClr val="tx1"/>
              </a:solidFill>
              <a:latin typeface="+mn-lt"/>
              <a:ea typeface="+mn-ea"/>
              <a:cs typeface="+mn-cs"/>
            </a:endParaRPr>
          </a:p>
          <a:p>
            <a:r>
              <a:rPr lang="fr-FR" b="1" dirty="0"/>
              <a:t>Alexander Hamilton</a:t>
            </a:r>
            <a:r>
              <a:rPr lang="fr-FR" dirty="0"/>
              <a:t>, né le </a:t>
            </a:r>
            <a:r>
              <a:rPr lang="fr-FR" dirty="0">
                <a:hlinkClick r:id="rId3" tooltip="11 janvier"/>
              </a:rPr>
              <a:t>11 janvier</a:t>
            </a:r>
            <a:r>
              <a:rPr lang="fr-FR" dirty="0"/>
              <a:t> </a:t>
            </a:r>
            <a:r>
              <a:rPr lang="fr-FR" dirty="0">
                <a:hlinkClick r:id="rId4" tooltip="1757"/>
              </a:rPr>
              <a:t>1757</a:t>
            </a:r>
            <a:r>
              <a:rPr lang="fr-FR" baseline="30000" dirty="0">
                <a:hlinkClick r:id="rId5"/>
              </a:rPr>
              <a:t>1</a:t>
            </a:r>
            <a:r>
              <a:rPr lang="fr-FR" dirty="0"/>
              <a:t> à </a:t>
            </a:r>
            <a:r>
              <a:rPr lang="fr-FR" dirty="0" err="1">
                <a:hlinkClick r:id="rId6" tooltip="Charlestown (Niévès)"/>
              </a:rPr>
              <a:t>Charlestown</a:t>
            </a:r>
            <a:r>
              <a:rPr lang="fr-FR" dirty="0"/>
              <a:t> sur l'île de </a:t>
            </a:r>
            <a:r>
              <a:rPr lang="fr-FR" dirty="0" err="1">
                <a:hlinkClick r:id="rId7" tooltip="Niévès"/>
              </a:rPr>
              <a:t>Niévès</a:t>
            </a:r>
            <a:r>
              <a:rPr lang="fr-FR" dirty="0"/>
              <a:t> et mort le </a:t>
            </a:r>
            <a:r>
              <a:rPr lang="fr-FR" dirty="0">
                <a:hlinkClick r:id="rId8" tooltip="12 juillet"/>
              </a:rPr>
              <a:t>12</a:t>
            </a:r>
            <a:r>
              <a:rPr lang="fr-FR" dirty="0"/>
              <a:t> </a:t>
            </a:r>
            <a:r>
              <a:rPr lang="fr-FR" dirty="0">
                <a:hlinkClick r:id="rId9" tooltip="Juillet 1804"/>
              </a:rPr>
              <a:t>juillet</a:t>
            </a:r>
            <a:r>
              <a:rPr lang="fr-FR" dirty="0"/>
              <a:t> </a:t>
            </a:r>
            <a:r>
              <a:rPr lang="fr-FR" dirty="0">
                <a:hlinkClick r:id="rId10" tooltip="1804"/>
              </a:rPr>
              <a:t>1804</a:t>
            </a:r>
            <a:r>
              <a:rPr lang="fr-FR" dirty="0"/>
              <a:t> à </a:t>
            </a:r>
            <a:r>
              <a:rPr lang="fr-FR" dirty="0">
                <a:hlinkClick r:id="rId11" tooltip="Greenwich Village"/>
              </a:rPr>
              <a:t>Greenwich Village</a:t>
            </a:r>
            <a:r>
              <a:rPr lang="fr-FR" dirty="0"/>
              <a:t>, </a:t>
            </a:r>
            <a:r>
              <a:rPr lang="fr-FR" dirty="0">
                <a:hlinkClick r:id="rId12" tooltip="New York"/>
              </a:rPr>
              <a:t>New York</a:t>
            </a:r>
            <a:r>
              <a:rPr lang="fr-FR" dirty="0"/>
              <a:t> (des suites d'un </a:t>
            </a:r>
            <a:r>
              <a:rPr lang="fr-FR" dirty="0">
                <a:hlinkClick r:id="rId13" tooltip="Duel"/>
              </a:rPr>
              <a:t>duel</a:t>
            </a:r>
            <a:r>
              <a:rPr lang="fr-FR" dirty="0"/>
              <a:t> dit </a:t>
            </a:r>
            <a:r>
              <a:rPr lang="fr-FR" dirty="0">
                <a:hlinkClick r:id="rId14" tooltip="Duel Hamilton-Burr"/>
              </a:rPr>
              <a:t>duel Hamilton-Burr</a:t>
            </a:r>
            <a:r>
              <a:rPr lang="fr-FR" dirty="0"/>
              <a:t> avec le </a:t>
            </a:r>
            <a:r>
              <a:rPr lang="fr-FR" dirty="0">
                <a:hlinkClick r:id="rId15" tooltip="Colonel (États-Unis)"/>
              </a:rPr>
              <a:t>colonel</a:t>
            </a:r>
            <a:r>
              <a:rPr lang="fr-FR" dirty="0"/>
              <a:t> </a:t>
            </a:r>
            <a:r>
              <a:rPr lang="fr-FR" dirty="0">
                <a:hlinkClick r:id="rId16" tooltip="Aaron Burr"/>
              </a:rPr>
              <a:t>Aaron Burr</a:t>
            </a:r>
            <a:r>
              <a:rPr lang="fr-FR" dirty="0"/>
              <a:t>), est un </a:t>
            </a:r>
            <a:r>
              <a:rPr lang="fr-FR" dirty="0">
                <a:hlinkClick r:id="rId17" tooltip="Personnalité politique"/>
              </a:rPr>
              <a:t>homme politique</a:t>
            </a:r>
            <a:r>
              <a:rPr lang="fr-FR" dirty="0"/>
              <a:t>, </a:t>
            </a:r>
            <a:r>
              <a:rPr lang="fr-FR" dirty="0">
                <a:hlinkClick r:id="rId18" tooltip="Finance"/>
              </a:rPr>
              <a:t>financier</a:t>
            </a:r>
            <a:r>
              <a:rPr lang="fr-FR" dirty="0"/>
              <a:t>, </a:t>
            </a:r>
            <a:r>
              <a:rPr lang="fr-FR" dirty="0">
                <a:hlinkClick r:id="rId19" tooltip="Intellectuel"/>
              </a:rPr>
              <a:t>intellectuel</a:t>
            </a:r>
            <a:r>
              <a:rPr lang="fr-FR" dirty="0"/>
              <a:t> et </a:t>
            </a:r>
            <a:r>
              <a:rPr lang="fr-FR" dirty="0">
                <a:hlinkClick r:id="rId20" tooltip="Officier"/>
              </a:rPr>
              <a:t>officier</a:t>
            </a:r>
            <a:r>
              <a:rPr lang="fr-FR" dirty="0"/>
              <a:t> </a:t>
            </a:r>
            <a:r>
              <a:rPr lang="fr-FR" dirty="0">
                <a:hlinkClick r:id="rId21" tooltip="Militaire"/>
              </a:rPr>
              <a:t>militaire</a:t>
            </a:r>
            <a:r>
              <a:rPr lang="fr-FR" dirty="0"/>
              <a:t> </a:t>
            </a:r>
            <a:r>
              <a:rPr lang="fr-FR" dirty="0">
                <a:hlinkClick r:id="rId22" tooltip="États-Unis"/>
              </a:rPr>
              <a:t>américain</a:t>
            </a:r>
            <a:r>
              <a:rPr lang="fr-FR" dirty="0"/>
              <a:t>. </a:t>
            </a:r>
          </a:p>
          <a:p>
            <a:r>
              <a:rPr lang="fr-FR" dirty="0"/>
              <a:t>Il fonda le </a:t>
            </a:r>
            <a:r>
              <a:rPr lang="fr-FR" dirty="0">
                <a:hlinkClick r:id="rId23" tooltip="Parti fédéraliste (États-Unis)"/>
              </a:rPr>
              <a:t>Parti fédéraliste</a:t>
            </a:r>
            <a:r>
              <a:rPr lang="fr-FR" dirty="0"/>
              <a:t>. Juriste constitutionnaliste, il fut un délégué influent de la </a:t>
            </a:r>
            <a:r>
              <a:rPr lang="fr-FR" dirty="0">
                <a:hlinkClick r:id="rId24" tooltip="Convention de Philadelphie"/>
              </a:rPr>
              <a:t>convention constitutionnelle américaine</a:t>
            </a:r>
            <a:r>
              <a:rPr lang="fr-FR" dirty="0"/>
              <a:t> en </a:t>
            </a:r>
            <a:r>
              <a:rPr lang="fr-FR" dirty="0">
                <a:hlinkClick r:id="rId25" tooltip="1787"/>
              </a:rPr>
              <a:t>1787</a:t>
            </a:r>
            <a:r>
              <a:rPr lang="fr-FR" dirty="0"/>
              <a:t> et était un auteur éminent de </a:t>
            </a:r>
            <a:r>
              <a:rPr lang="fr-FR" i="1" dirty="0">
                <a:hlinkClick r:id="rId26" tooltip="Le Fédéraliste"/>
              </a:rPr>
              <a:t>Le Fédéraliste</a:t>
            </a:r>
            <a:r>
              <a:rPr lang="fr-FR" dirty="0"/>
              <a:t> (</a:t>
            </a:r>
            <a:r>
              <a:rPr lang="fr-FR" i="1" dirty="0"/>
              <a:t>The </a:t>
            </a:r>
            <a:r>
              <a:rPr lang="fr-FR" i="1" dirty="0" err="1"/>
              <a:t>Federalist</a:t>
            </a:r>
            <a:r>
              <a:rPr lang="fr-FR" i="1" dirty="0"/>
              <a:t> Papers</a:t>
            </a:r>
            <a:r>
              <a:rPr lang="fr-FR" dirty="0"/>
              <a:t>), recueil d'articles publié entre 1787 et 1788 donnant une des interprétations faisant autorité de la Constitution. </a:t>
            </a:r>
          </a:p>
          <a:p>
            <a:endParaRPr lang="fr-FR" dirty="0"/>
          </a:p>
          <a:p>
            <a:r>
              <a:rPr lang="fr-FR" dirty="0"/>
              <a:t>Extrait : En 1785, en tant que chef des forces antiesclavagistes de New York, il aida à stopper le commerce des esclaves basé dans la ville et appuya une loi d'État pour y abolir l'esclavage qui passa finalement en 1799. Ses conceptions raciales, quoique pas entièrement égalitaires, étaient plutôt progressistes pour l'époque, estime l'historien James Horton. </a:t>
            </a:r>
          </a:p>
          <a:p>
            <a:r>
              <a:rPr lang="fr-FR" dirty="0"/>
              <a:t>Hamilton était profondément impliqué en faveur des principes </a:t>
            </a:r>
            <a:r>
              <a:rPr lang="fr-FR" dirty="0">
                <a:hlinkClick r:id="rId27" tooltip="Républicanisme"/>
              </a:rPr>
              <a:t>républicains</a:t>
            </a:r>
            <a:r>
              <a:rPr lang="fr-FR" dirty="0"/>
              <a:t>, exprimés le plus clairement dans les </a:t>
            </a:r>
            <a:r>
              <a:rPr lang="fr-FR" i="1" dirty="0" err="1">
                <a:hlinkClick r:id="rId26" tooltip="Le Fédéraliste"/>
              </a:rPr>
              <a:t>Federalist</a:t>
            </a:r>
            <a:r>
              <a:rPr lang="fr-FR" i="1" dirty="0">
                <a:hlinkClick r:id="rId26" tooltip="Le Fédéraliste"/>
              </a:rPr>
              <a:t> Papers</a:t>
            </a:r>
            <a:r>
              <a:rPr lang="fr-FR" dirty="0"/>
              <a:t> qu'il rédigea avec le concours de </a:t>
            </a:r>
            <a:r>
              <a:rPr lang="fr-FR" dirty="0">
                <a:hlinkClick r:id="rId28" tooltip="John Jay"/>
              </a:rPr>
              <a:t>John Jay</a:t>
            </a:r>
            <a:r>
              <a:rPr lang="fr-FR" dirty="0"/>
              <a:t> et </a:t>
            </a:r>
            <a:r>
              <a:rPr lang="fr-FR" dirty="0">
                <a:hlinkClick r:id="rId29" tooltip="James Madison"/>
              </a:rPr>
              <a:t>James Madison</a:t>
            </a:r>
            <a:r>
              <a:rPr lang="fr-FR" dirty="0"/>
              <a:t> sous le pseudonyme de </a:t>
            </a:r>
            <a:r>
              <a:rPr lang="fr-FR" dirty="0" err="1"/>
              <a:t>Publius</a:t>
            </a:r>
            <a:r>
              <a:rPr lang="fr-FR" dirty="0"/>
              <a:t>. Il défendit dans ces essais l'adoption de la Constitution. Sa vision moderniste fut rejetée par l'</a:t>
            </a:r>
            <a:r>
              <a:rPr lang="fr-FR" dirty="0">
                <a:hlinkClick r:id="rId30" tooltip="Élection présidentielle américaine de 1800"/>
              </a:rPr>
              <a:t>élection</a:t>
            </a:r>
            <a:r>
              <a:rPr lang="fr-FR" dirty="0"/>
              <a:t> de Jefferson en 1800</a:t>
            </a:r>
          </a:p>
          <a:p>
            <a:endParaRPr lang="fr-FR" dirty="0"/>
          </a:p>
          <a:p>
            <a:r>
              <a:rPr lang="fr-FR" dirty="0"/>
              <a:t>Extrait : Hamilton était un disciple de </a:t>
            </a:r>
            <a:r>
              <a:rPr lang="fr-FR" dirty="0">
                <a:hlinkClick r:id="rId31" tooltip="Thomas Hobbes"/>
              </a:rPr>
              <a:t>Hobbes</a:t>
            </a:r>
            <a:r>
              <a:rPr lang="fr-FR" dirty="0"/>
              <a:t> et de </a:t>
            </a:r>
            <a:r>
              <a:rPr lang="fr-FR" dirty="0">
                <a:hlinkClick r:id="rId32" tooltip="Montesquieu"/>
              </a:rPr>
              <a:t>Montesquieu</a:t>
            </a:r>
            <a:r>
              <a:rPr lang="fr-FR" dirty="0"/>
              <a:t>. Pour lui, l’État est garant de l’intérêt général et la créativité humaine est la base de toute économie. Il n'obéit pas toujours sans contraintes aux principes de la raison et de la justice. Un gouvernement doit être énergique, aux mains des plus doués et des plus raisonnables. </a:t>
            </a:r>
          </a:p>
          <a:p>
            <a:r>
              <a:rPr lang="fr-FR" dirty="0"/>
              <a:t>La liberté est liée à la propriété dont la distribution inégale est liée à la nature humaine. Hamilton conçoit les treize colonies, unies par un texte, économiquement prospères grâce à l'industrie, vivant dans l'autarcie et le protectionnisme. </a:t>
            </a:r>
          </a:p>
          <a:p>
            <a:r>
              <a:rPr lang="fr-FR" dirty="0"/>
              <a:t>Il propose une forme de </a:t>
            </a:r>
            <a:r>
              <a:rPr lang="fr-FR" dirty="0">
                <a:hlinkClick r:id="rId33" tooltip="Fédéralisme"/>
              </a:rPr>
              <a:t>fédéralisme</a:t>
            </a:r>
            <a:r>
              <a:rPr lang="fr-FR" dirty="0"/>
              <a:t> devant limiter le pouvoir des États fédérés et augmenter les droits des citoyens. Le fédéralisme « hamiltonien » est un instrument du libéralisme et de la séparation des pouvoirs, qui freinent la pression de la souveraineté populaire. Il se base sur la primauté des institutions qui émanent des citoyens et qui assument leur pouvoir de décision</a:t>
            </a:r>
          </a:p>
          <a:p>
            <a:endParaRPr lang="fr-FR" dirty="0"/>
          </a:p>
          <a:p>
            <a:endParaRPr lang="fr-FR" dirty="0"/>
          </a:p>
          <a:p>
            <a:r>
              <a:rPr lang="fr-FR" dirty="0"/>
              <a:t>Pourtant il aurait aussi dit ceci : « Le peuple est turbulent et changeant, rarement il juge ou décide raisonnablement » (« Le peuple est turbulent et changeant, rarement il juge ou décide raisonnablement. » )</a:t>
            </a:r>
          </a:p>
          <a:p>
            <a:endParaRPr lang="fr-BE" dirty="0"/>
          </a:p>
        </p:txBody>
      </p:sp>
      <p:sp>
        <p:nvSpPr>
          <p:cNvPr id="4" name="Espace réservé du numéro de diapositive 3"/>
          <p:cNvSpPr>
            <a:spLocks noGrp="1"/>
          </p:cNvSpPr>
          <p:nvPr>
            <p:ph type="sldNum" sz="quarter" idx="5"/>
          </p:nvPr>
        </p:nvSpPr>
        <p:spPr/>
        <p:txBody>
          <a:bodyPr/>
          <a:lstStyle/>
          <a:p>
            <a:fld id="{4A4C8E2E-F4A4-4AB5-A22F-A91E5E788DC4}" type="slidenum">
              <a:rPr lang="fr-FR" smtClean="0"/>
              <a:t>8</a:t>
            </a:fld>
            <a:endParaRPr lang="fr-FR"/>
          </a:p>
        </p:txBody>
      </p:sp>
    </p:spTree>
    <p:extLst>
      <p:ext uri="{BB962C8B-B14F-4D97-AF65-F5344CB8AC3E}">
        <p14:creationId xmlns:p14="http://schemas.microsoft.com/office/powerpoint/2010/main" val="29738981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sz="1200" b="1" i="0" u="none" strike="noStrike" kern="1200" dirty="0">
                <a:solidFill>
                  <a:schemeClr val="tx1"/>
                </a:solidFill>
                <a:effectLst/>
                <a:latin typeface="+mn-lt"/>
                <a:ea typeface="+mn-ea"/>
                <a:cs typeface="+mn-cs"/>
              </a:rPr>
              <a:t>Source.</a:t>
            </a:r>
          </a:p>
          <a:p>
            <a:endParaRPr lang="en-US" sz="1200" b="0" i="0" u="none" strike="noStrike" kern="1200" dirty="0">
              <a:solidFill>
                <a:schemeClr val="tx1"/>
              </a:solidFill>
              <a:effectLst/>
              <a:latin typeface="+mn-lt"/>
              <a:ea typeface="+mn-ea"/>
              <a:cs typeface="+mn-cs"/>
            </a:endParaRPr>
          </a:p>
          <a:p>
            <a:r>
              <a:rPr lang="en-US" sz="1200" b="0" i="0" u="none" strike="noStrike" kern="1200" dirty="0">
                <a:solidFill>
                  <a:schemeClr val="tx1"/>
                </a:solidFill>
                <a:effectLst/>
                <a:latin typeface="+mn-lt"/>
                <a:ea typeface="+mn-ea"/>
                <a:cs typeface="+mn-cs"/>
              </a:rPr>
              <a:t>Samuel Williams, </a:t>
            </a:r>
            <a:r>
              <a:rPr lang="en-US" sz="1200" b="0" i="1" u="none" strike="noStrike" kern="1200" dirty="0">
                <a:solidFill>
                  <a:schemeClr val="tx1"/>
                </a:solidFill>
                <a:effectLst/>
                <a:latin typeface="+mn-lt"/>
                <a:ea typeface="+mn-ea"/>
                <a:cs typeface="+mn-cs"/>
              </a:rPr>
              <a:t>The Natural and Civil History of Vermont</a:t>
            </a:r>
            <a:r>
              <a:rPr lang="en-US" sz="1200" b="0" i="0" u="none" strike="noStrike" kern="1200" dirty="0">
                <a:solidFill>
                  <a:schemeClr val="tx1"/>
                </a:solidFill>
                <a:effectLst/>
                <a:latin typeface="+mn-lt"/>
                <a:ea typeface="+mn-ea"/>
                <a:cs typeface="+mn-cs"/>
              </a:rPr>
              <a:t>, Walpole (NH), 1794, dans Charles S. Hyneman &amp; Donald S. Lutz (eds), </a:t>
            </a:r>
            <a:r>
              <a:rPr lang="en-US" sz="1200" b="0" i="1" u="none" strike="noStrike" kern="1200" dirty="0">
                <a:solidFill>
                  <a:schemeClr val="tx1"/>
                </a:solidFill>
                <a:effectLst/>
                <a:latin typeface="+mn-lt"/>
                <a:ea typeface="+mn-ea"/>
                <a:cs typeface="+mn-cs"/>
              </a:rPr>
              <a:t>American Political Writing During the Founding Era 1760-1805, </a:t>
            </a:r>
            <a:r>
              <a:rPr lang="en-US" sz="1200" b="0" i="0" u="none" strike="noStrike" kern="1200" dirty="0">
                <a:solidFill>
                  <a:schemeClr val="tx1"/>
                </a:solidFill>
                <a:effectLst/>
                <a:latin typeface="+mn-lt"/>
                <a:ea typeface="+mn-ea"/>
                <a:cs typeface="+mn-cs"/>
              </a:rPr>
              <a:t>tome II, Liberty Press Edition, 1983, p. 964. </a:t>
            </a:r>
            <a:r>
              <a:rPr lang="en-US" sz="1200" b="0" i="0" u="none" strike="noStrike" kern="1200" dirty="0" err="1">
                <a:solidFill>
                  <a:schemeClr val="tx1"/>
                </a:solidFill>
                <a:effectLst/>
                <a:latin typeface="+mn-lt"/>
                <a:ea typeface="+mn-ea"/>
                <a:cs typeface="+mn-cs"/>
              </a:rPr>
              <a:t>Cité</a:t>
            </a:r>
            <a:r>
              <a:rPr lang="en-US" sz="1200" b="0" i="0" u="none" strike="noStrike" kern="1200" dirty="0">
                <a:solidFill>
                  <a:schemeClr val="tx1"/>
                </a:solidFill>
                <a:effectLst/>
                <a:latin typeface="+mn-lt"/>
                <a:ea typeface="+mn-ea"/>
                <a:cs typeface="+mn-cs"/>
              </a:rPr>
              <a:t> par </a:t>
            </a:r>
            <a:r>
              <a:rPr lang="fr-BE" sz="1200" b="0" i="0" u="none" strike="noStrike" kern="1200" dirty="0">
                <a:solidFill>
                  <a:schemeClr val="tx1"/>
                </a:solidFill>
                <a:effectLst/>
                <a:latin typeface="+mn-lt"/>
                <a:ea typeface="+mn-ea"/>
                <a:cs typeface="+mn-cs"/>
              </a:rPr>
              <a:t>Francis Dupuis-</a:t>
            </a:r>
            <a:r>
              <a:rPr lang="fr-BE" sz="1200" b="0" i="0" u="none" strike="noStrike" kern="1200" dirty="0" err="1">
                <a:solidFill>
                  <a:schemeClr val="tx1"/>
                </a:solidFill>
                <a:effectLst/>
                <a:latin typeface="+mn-lt"/>
                <a:ea typeface="+mn-ea"/>
                <a:cs typeface="+mn-cs"/>
              </a:rPr>
              <a:t>Deri</a:t>
            </a:r>
            <a:r>
              <a:rPr lang="fr-BE" sz="1200" b="0" i="0" u="none" strike="noStrike" kern="1200" dirty="0">
                <a:solidFill>
                  <a:schemeClr val="tx1"/>
                </a:solidFill>
                <a:effectLst/>
                <a:latin typeface="+mn-lt"/>
                <a:ea typeface="+mn-ea"/>
                <a:cs typeface="+mn-cs"/>
              </a:rPr>
              <a:t>, “</a:t>
            </a:r>
            <a:r>
              <a:rPr lang="fr-BE" sz="1200" b="1" i="0" u="none" strike="noStrike" kern="1200" dirty="0">
                <a:solidFill>
                  <a:schemeClr val="tx1"/>
                </a:solidFill>
                <a:effectLst/>
                <a:latin typeface="+mn-lt"/>
                <a:ea typeface="+mn-ea"/>
                <a:cs typeface="+mn-cs"/>
              </a:rPr>
              <a:t>L’esprit antidémocratique des fondateurs de la « démocratie » moderne</a:t>
            </a:r>
            <a:r>
              <a:rPr lang="fr-BE" sz="1200" b="0" i="0" u="none" strike="noStrike" kern="1200" dirty="0">
                <a:solidFill>
                  <a:schemeClr val="tx1"/>
                </a:solidFill>
                <a:effectLst/>
                <a:latin typeface="+mn-lt"/>
                <a:ea typeface="+mn-ea"/>
                <a:cs typeface="+mn-cs"/>
              </a:rPr>
              <a:t>.” Un article publié dans la revue AGONE, no 22, septembre 1999, pp. 95-113. [Autorisation accordée par l'auteur de diffuser cet article dans Les Classiques des science sociales le 14 juin 2007.]</a:t>
            </a:r>
            <a:endParaRPr lang="fr-FR" dirty="0"/>
          </a:p>
        </p:txBody>
      </p:sp>
      <p:sp>
        <p:nvSpPr>
          <p:cNvPr id="4" name="Espace réservé du numéro de diapositive 3"/>
          <p:cNvSpPr>
            <a:spLocks noGrp="1"/>
          </p:cNvSpPr>
          <p:nvPr>
            <p:ph type="sldNum" sz="quarter" idx="5"/>
          </p:nvPr>
        </p:nvSpPr>
        <p:spPr/>
        <p:txBody>
          <a:bodyPr/>
          <a:lstStyle/>
          <a:p>
            <a:fld id="{4A4C8E2E-F4A4-4AB5-A22F-A91E5E788DC4}" type="slidenum">
              <a:rPr lang="fr-FR" smtClean="0"/>
              <a:t>9</a:t>
            </a:fld>
            <a:endParaRPr lang="fr-FR"/>
          </a:p>
        </p:txBody>
      </p:sp>
    </p:spTree>
    <p:extLst>
      <p:ext uri="{BB962C8B-B14F-4D97-AF65-F5344CB8AC3E}">
        <p14:creationId xmlns:p14="http://schemas.microsoft.com/office/powerpoint/2010/main" val="22685774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fr-FR"/>
              <a:t>Modifiez le style du titre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Modifiez le style des sous-titres du masque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EB84A0F1-8E30-4A5B-A1F6-31654F2ABC4A}" type="datetime1">
              <a:rPr lang="fr-FR" smtClean="0"/>
              <a:t>19/09/2024</a:t>
            </a:fld>
            <a:endParaRPr lang="fr-FR"/>
          </a:p>
        </p:txBody>
      </p:sp>
      <p:sp>
        <p:nvSpPr>
          <p:cNvPr id="5" name="Footer Placeholder 4"/>
          <p:cNvSpPr>
            <a:spLocks noGrp="1"/>
          </p:cNvSpPr>
          <p:nvPr>
            <p:ph type="ftr" sz="quarter" idx="11"/>
          </p:nvPr>
        </p:nvSpPr>
        <p:spPr>
          <a:xfrm>
            <a:off x="2692397" y="5037663"/>
            <a:ext cx="5214635" cy="279400"/>
          </a:xfrm>
        </p:spPr>
        <p:txBody>
          <a:bodyPr/>
          <a:lstStyle/>
          <a:p>
            <a:endParaRPr lang="fr-FR"/>
          </a:p>
        </p:txBody>
      </p:sp>
      <p:sp>
        <p:nvSpPr>
          <p:cNvPr id="6" name="Slide Number Placeholder 5"/>
          <p:cNvSpPr>
            <a:spLocks noGrp="1"/>
          </p:cNvSpPr>
          <p:nvPr>
            <p:ph type="sldNum" sz="quarter" idx="12"/>
          </p:nvPr>
        </p:nvSpPr>
        <p:spPr>
          <a:xfrm>
            <a:off x="8956900" y="5037663"/>
            <a:ext cx="551167" cy="279400"/>
          </a:xfrm>
        </p:spPr>
        <p:txBody>
          <a:bodyPr/>
          <a:lstStyle/>
          <a:p>
            <a:fld id="{46C37940-0BE0-4C48-A677-1E329DCF3A79}" type="slidenum">
              <a:rPr lang="fr-FR" smtClean="0"/>
              <a:t>‹N°›</a:t>
            </a:fld>
            <a:endParaRPr lang="fr-FR"/>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885568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Image panoramiqu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fr-FR"/>
              <a:t>Modifiez le style du titre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fr-FR"/>
              <a:t>Cliquez sur l'icône pour ajouter une image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fld id="{0B9256EC-6189-4448-8549-53470E36B722}" type="datetime1">
              <a:rPr lang="fr-FR" smtClean="0"/>
              <a:t>19/09/2024</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46C37940-0BE0-4C48-A677-1E329DCF3A79}" type="slidenum">
              <a:rPr lang="fr-FR" smtClean="0"/>
              <a:t>‹N°›</a:t>
            </a:fld>
            <a:endParaRPr lang="fr-FR"/>
          </a:p>
        </p:txBody>
      </p:sp>
    </p:spTree>
    <p:extLst>
      <p:ext uri="{BB962C8B-B14F-4D97-AF65-F5344CB8AC3E}">
        <p14:creationId xmlns:p14="http://schemas.microsoft.com/office/powerpoint/2010/main" val="6105217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re et légende">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fr-FR"/>
              <a:t>Modifiez le style du titre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p>
            <a:fld id="{FC638F4F-3188-4815-85C4-78C91534CB4E}" type="datetime1">
              <a:rPr lang="fr-FR" smtClean="0"/>
              <a:t>19/09/2024</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46C37940-0BE0-4C48-A677-1E329DCF3A79}" type="slidenum">
              <a:rPr lang="fr-FR" smtClean="0"/>
              <a:t>‹N°›</a:t>
            </a:fld>
            <a:endParaRPr lang="fr-FR"/>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796028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itation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fr-FR"/>
              <a:t>Modifiez le style du titre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fr-FR"/>
              <a:t>Cliquez pour modifier les styles du texte du masque</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p>
            <a:fld id="{059ABD52-E7AE-465C-B048-E189FA588F6E}" type="datetime1">
              <a:rPr lang="fr-FR" smtClean="0"/>
              <a:t>19/09/2024</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46C37940-0BE0-4C48-A677-1E329DCF3A79}" type="slidenum">
              <a:rPr lang="fr-FR" smtClean="0"/>
              <a:t>‹N°›</a:t>
            </a:fld>
            <a:endParaRPr lang="fr-FR"/>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16547751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arte nom">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fr-FR"/>
              <a:t>Modifiez le style du titre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p>
            <a:fld id="{B5182232-6F62-4ECA-9AAE-E5B6B43FA393}" type="datetime1">
              <a:rPr lang="fr-FR" smtClean="0"/>
              <a:t>19/09/2024</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46C37940-0BE0-4C48-A677-1E329DCF3A79}" type="slidenum">
              <a:rPr lang="fr-FR" smtClean="0"/>
              <a:t>‹N°›</a:t>
            </a:fld>
            <a:endParaRPr lang="fr-FR"/>
          </a:p>
        </p:txBody>
      </p:sp>
    </p:spTree>
    <p:extLst>
      <p:ext uri="{BB962C8B-B14F-4D97-AF65-F5344CB8AC3E}">
        <p14:creationId xmlns:p14="http://schemas.microsoft.com/office/powerpoint/2010/main" val="26091320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arte nom cita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fr-FR"/>
              <a:t>Modifiez le style du titre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p>
            <a:fld id="{8D14729A-14D1-473D-B8EC-E53A3232B753}" type="datetime1">
              <a:rPr lang="fr-FR" smtClean="0"/>
              <a:t>19/09/2024</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46C37940-0BE0-4C48-A677-1E329DCF3A79}" type="slidenum">
              <a:rPr lang="fr-FR" smtClean="0"/>
              <a:t>‹N°›</a:t>
            </a:fld>
            <a:endParaRPr lang="fr-FR"/>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09420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Vrai ou faux">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fr-FR"/>
              <a:t>Modifiez le style du titre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p>
            <a:fld id="{8002F06C-DEF8-4836-963C-819EC83A6D60}" type="datetime1">
              <a:rPr lang="fr-FR" smtClean="0"/>
              <a:t>19/09/2024</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46C37940-0BE0-4C48-A677-1E329DCF3A79}" type="slidenum">
              <a:rPr lang="fr-FR" smtClean="0"/>
              <a:t>‹N°›</a:t>
            </a:fld>
            <a:endParaRPr lang="fr-FR"/>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4121044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fr-FR"/>
              <a:t>Modifiez le style du titre</a:t>
            </a:r>
            <a:endParaRPr lang="en-US" dirty="0"/>
          </a:p>
        </p:txBody>
      </p:sp>
      <p:sp>
        <p:nvSpPr>
          <p:cNvPr id="3" name="Vertical Text Placeholder 2"/>
          <p:cNvSpPr>
            <a:spLocks noGrp="1"/>
          </p:cNvSpPr>
          <p:nvPr>
            <p:ph type="body" orient="vert" idx="1"/>
          </p:nvPr>
        </p:nvSpPr>
        <p:spPr/>
        <p:txBody>
          <a:bodyPr vert="eaVert" ancho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87B85FCF-2EBF-4C5D-B84F-CD142B543B05}" type="datetime1">
              <a:rPr lang="fr-FR" smtClean="0"/>
              <a:t>19/09/2024</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46C37940-0BE0-4C48-A677-1E329DCF3A79}" type="slidenum">
              <a:rPr lang="fr-FR" smtClean="0"/>
              <a:t>‹N°›</a:t>
            </a:fld>
            <a:endParaRPr lang="fr-FR"/>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8163764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fr-FR"/>
              <a:t>Modifiez le style du titre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1B57F7BB-592C-48B4-9EB2-64C16C766593}" type="datetime1">
              <a:rPr lang="fr-FR" smtClean="0"/>
              <a:t>19/09/2024</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46C37940-0BE0-4C48-A677-1E329DCF3A79}" type="slidenum">
              <a:rPr lang="fr-FR" smtClean="0"/>
              <a:t>‹N°›</a:t>
            </a:fld>
            <a:endParaRPr lang="fr-FR"/>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7905483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7FECFEC4-597B-4EE5-87B5-69980F5E1ECC}" type="datetime1">
              <a:rPr lang="fr-FR" smtClean="0"/>
              <a:t>19/09/2024</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46C37940-0BE0-4C48-A677-1E329DCF3A79}" type="slidenum">
              <a:rPr lang="fr-FR" smtClean="0"/>
              <a:t>‹N°›</a:t>
            </a:fld>
            <a:endParaRPr lang="fr-FR"/>
          </a:p>
        </p:txBody>
      </p:sp>
    </p:spTree>
    <p:extLst>
      <p:ext uri="{BB962C8B-B14F-4D97-AF65-F5344CB8AC3E}">
        <p14:creationId xmlns:p14="http://schemas.microsoft.com/office/powerpoint/2010/main" val="37137290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fr-FR"/>
              <a:t>Modifiez le style du titre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p>
            <a:fld id="{357F6D8E-23BE-4E1F-BD4A-4CF74B13BF05}" type="datetime1">
              <a:rPr lang="fr-FR" smtClean="0"/>
              <a:t>19/09/2024</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46C37940-0BE0-4C48-A677-1E329DCF3A79}" type="slidenum">
              <a:rPr lang="fr-FR" smtClean="0"/>
              <a:t>‹N°›</a:t>
            </a:fld>
            <a:endParaRPr lang="fr-FR"/>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945740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Date Placeholder 4"/>
          <p:cNvSpPr>
            <a:spLocks noGrp="1"/>
          </p:cNvSpPr>
          <p:nvPr>
            <p:ph type="dt" sz="half" idx="10"/>
          </p:nvPr>
        </p:nvSpPr>
        <p:spPr/>
        <p:txBody>
          <a:bodyPr/>
          <a:lstStyle/>
          <a:p>
            <a:fld id="{277CD1D8-D753-49F6-8B53-9463FB4E4120}" type="datetime1">
              <a:rPr lang="fr-FR" smtClean="0"/>
              <a:t>19/09/2024</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46C37940-0BE0-4C48-A677-1E329DCF3A79}" type="slidenum">
              <a:rPr lang="fr-FR" smtClean="0"/>
              <a:t>‹N°›</a:t>
            </a:fld>
            <a:endParaRPr lang="fr-FR"/>
          </a:p>
        </p:txBody>
      </p:sp>
    </p:spTree>
    <p:extLst>
      <p:ext uri="{BB962C8B-B14F-4D97-AF65-F5344CB8AC3E}">
        <p14:creationId xmlns:p14="http://schemas.microsoft.com/office/powerpoint/2010/main" val="24837986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fr-FR"/>
              <a:t>Modifiez le style du titre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7" name="Date Placeholder 6"/>
          <p:cNvSpPr>
            <a:spLocks noGrp="1"/>
          </p:cNvSpPr>
          <p:nvPr>
            <p:ph type="dt" sz="half" idx="10"/>
          </p:nvPr>
        </p:nvSpPr>
        <p:spPr/>
        <p:txBody>
          <a:bodyPr/>
          <a:lstStyle/>
          <a:p>
            <a:fld id="{28DA9821-5505-4647-9B77-937983846FE8}" type="datetime1">
              <a:rPr lang="fr-FR" smtClean="0"/>
              <a:t>19/09/2024</a:t>
            </a:fld>
            <a:endParaRPr lang="fr-FR"/>
          </a:p>
        </p:txBody>
      </p:sp>
      <p:sp>
        <p:nvSpPr>
          <p:cNvPr id="8" name="Footer Placeholder 7"/>
          <p:cNvSpPr>
            <a:spLocks noGrp="1"/>
          </p:cNvSpPr>
          <p:nvPr>
            <p:ph type="ftr" sz="quarter" idx="11"/>
          </p:nvPr>
        </p:nvSpPr>
        <p:spPr/>
        <p:txBody>
          <a:bodyPr/>
          <a:lstStyle/>
          <a:p>
            <a:endParaRPr lang="fr-FR"/>
          </a:p>
        </p:txBody>
      </p:sp>
      <p:sp>
        <p:nvSpPr>
          <p:cNvPr id="9" name="Slide Number Placeholder 8"/>
          <p:cNvSpPr>
            <a:spLocks noGrp="1"/>
          </p:cNvSpPr>
          <p:nvPr>
            <p:ph type="sldNum" sz="quarter" idx="12"/>
          </p:nvPr>
        </p:nvSpPr>
        <p:spPr/>
        <p:txBody>
          <a:bodyPr/>
          <a:lstStyle/>
          <a:p>
            <a:fld id="{46C37940-0BE0-4C48-A677-1E329DCF3A79}" type="slidenum">
              <a:rPr lang="fr-FR" smtClean="0"/>
              <a:t>‹N°›</a:t>
            </a:fld>
            <a:endParaRPr lang="fr-FR"/>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988096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Date Placeholder 2"/>
          <p:cNvSpPr>
            <a:spLocks noGrp="1"/>
          </p:cNvSpPr>
          <p:nvPr>
            <p:ph type="dt" sz="half" idx="10"/>
          </p:nvPr>
        </p:nvSpPr>
        <p:spPr/>
        <p:txBody>
          <a:bodyPr/>
          <a:lstStyle/>
          <a:p>
            <a:fld id="{5F555523-6D52-4F6A-9ABB-7134D3564EF5}" type="datetime1">
              <a:rPr lang="fr-FR" smtClean="0"/>
              <a:t>19/09/2024</a:t>
            </a:fld>
            <a:endParaRPr lang="fr-FR"/>
          </a:p>
        </p:txBody>
      </p:sp>
      <p:sp>
        <p:nvSpPr>
          <p:cNvPr id="4" name="Footer Placeholder 3"/>
          <p:cNvSpPr>
            <a:spLocks noGrp="1"/>
          </p:cNvSpPr>
          <p:nvPr>
            <p:ph type="ftr" sz="quarter" idx="11"/>
          </p:nvPr>
        </p:nvSpPr>
        <p:spPr/>
        <p:txBody>
          <a:bodyPr/>
          <a:lstStyle/>
          <a:p>
            <a:endParaRPr lang="fr-FR"/>
          </a:p>
        </p:txBody>
      </p:sp>
      <p:sp>
        <p:nvSpPr>
          <p:cNvPr id="5" name="Slide Number Placeholder 4"/>
          <p:cNvSpPr>
            <a:spLocks noGrp="1"/>
          </p:cNvSpPr>
          <p:nvPr>
            <p:ph type="sldNum" sz="quarter" idx="12"/>
          </p:nvPr>
        </p:nvSpPr>
        <p:spPr/>
        <p:txBody>
          <a:bodyPr/>
          <a:lstStyle/>
          <a:p>
            <a:fld id="{46C37940-0BE0-4C48-A677-1E329DCF3A79}" type="slidenum">
              <a:rPr lang="fr-FR" smtClean="0"/>
              <a:t>‹N°›</a:t>
            </a:fld>
            <a:endParaRPr lang="fr-FR"/>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917733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5340945-216E-4C27-B728-DD9C25F41A66}" type="datetime1">
              <a:rPr lang="fr-FR" smtClean="0"/>
              <a:t>19/09/2024</a:t>
            </a:fld>
            <a:endParaRPr lang="fr-FR"/>
          </a:p>
        </p:txBody>
      </p:sp>
      <p:sp>
        <p:nvSpPr>
          <p:cNvPr id="3" name="Footer Placeholder 2"/>
          <p:cNvSpPr>
            <a:spLocks noGrp="1"/>
          </p:cNvSpPr>
          <p:nvPr>
            <p:ph type="ftr" sz="quarter" idx="11"/>
          </p:nvPr>
        </p:nvSpPr>
        <p:spPr/>
        <p:txBody>
          <a:bodyPr/>
          <a:lstStyle/>
          <a:p>
            <a:endParaRPr lang="fr-FR"/>
          </a:p>
        </p:txBody>
      </p:sp>
      <p:sp>
        <p:nvSpPr>
          <p:cNvPr id="4" name="Slide Number Placeholder 3"/>
          <p:cNvSpPr>
            <a:spLocks noGrp="1"/>
          </p:cNvSpPr>
          <p:nvPr>
            <p:ph type="sldNum" sz="quarter" idx="12"/>
          </p:nvPr>
        </p:nvSpPr>
        <p:spPr/>
        <p:txBody>
          <a:bodyPr/>
          <a:lstStyle/>
          <a:p>
            <a:fld id="{46C37940-0BE0-4C48-A677-1E329DCF3A79}" type="slidenum">
              <a:rPr lang="fr-FR" smtClean="0"/>
              <a:t>‹N°›</a:t>
            </a:fld>
            <a:endParaRPr lang="fr-FR"/>
          </a:p>
        </p:txBody>
      </p:sp>
    </p:spTree>
    <p:extLst>
      <p:ext uri="{BB962C8B-B14F-4D97-AF65-F5344CB8AC3E}">
        <p14:creationId xmlns:p14="http://schemas.microsoft.com/office/powerpoint/2010/main" val="38833457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fr-FR"/>
              <a:t>Modifiez le style du titre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fld id="{FC85ED8E-3DD9-4697-91F3-257840CA66B9}" type="datetime1">
              <a:rPr lang="fr-FR" smtClean="0"/>
              <a:t>19/09/2024</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46C37940-0BE0-4C48-A677-1E329DCF3A79}" type="slidenum">
              <a:rPr lang="fr-FR" smtClean="0"/>
              <a:t>‹N°›</a:t>
            </a:fld>
            <a:endParaRPr lang="fr-FR"/>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8217707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fr-FR"/>
              <a:t>Modifiez le style du titre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fr-FR"/>
              <a:t>Cliquez sur l'icône pour ajouter une image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fld id="{B1292332-4F7E-4354-9679-4EFD78A43C1B}" type="datetime1">
              <a:rPr lang="fr-FR" smtClean="0"/>
              <a:t>19/09/2024</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46C37940-0BE0-4C48-A677-1E329DCF3A79}" type="slidenum">
              <a:rPr lang="fr-FR" smtClean="0"/>
              <a:t>‹N°›</a:t>
            </a:fld>
            <a:endParaRPr lang="fr-FR"/>
          </a:p>
        </p:txBody>
      </p:sp>
    </p:spTree>
    <p:extLst>
      <p:ext uri="{BB962C8B-B14F-4D97-AF65-F5344CB8AC3E}">
        <p14:creationId xmlns:p14="http://schemas.microsoft.com/office/powerpoint/2010/main" val="24550440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24F42F1E-25CE-411E-A605-D125C96DEAB6}" type="datetime1">
              <a:rPr lang="fr-FR" smtClean="0"/>
              <a:t>19/09/2024</a:t>
            </a:fld>
            <a:endParaRPr lang="fr-FR"/>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fr-FR"/>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46C37940-0BE0-4C48-A677-1E329DCF3A79}" type="slidenum">
              <a:rPr lang="fr-FR" smtClean="0"/>
              <a:t>‹N°›</a:t>
            </a:fld>
            <a:endParaRPr lang="fr-FR"/>
          </a:p>
        </p:txBody>
      </p:sp>
    </p:spTree>
    <p:extLst>
      <p:ext uri="{BB962C8B-B14F-4D97-AF65-F5344CB8AC3E}">
        <p14:creationId xmlns:p14="http://schemas.microsoft.com/office/powerpoint/2010/main" val="30152865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hf hdr="0" ftr="0" dt="0"/>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22.jpg"/><Relationship Id="rId4" Type="http://schemas.openxmlformats.org/officeDocument/2006/relationships/image" Target="../media/image21.jpg"/></Relationships>
</file>

<file path=ppt/slides/_rels/slide11.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25.gif"/></Relationships>
</file>

<file path=ppt/slides/_rels/slide1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9.jpg"/></Relationships>
</file>

<file path=ppt/slides/_rels/slide2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33.jpg"/></Relationships>
</file>

<file path=ppt/slides/_rels/slide21.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39.jpg"/></Relationships>
</file>

<file path=ppt/slides/_rels/slide27.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30.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45.webp"/><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13.jpg"/></Relationships>
</file>

<file path=ppt/slides/_rels/slide40.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hyperlink" Target="https://www.lesechos.fr/2007/01/lannee-ou-la-democratie-a-recule-dans-le-monde-1073488" TargetMode="External"/><Relationship Id="rId2" Type="http://schemas.openxmlformats.org/officeDocument/2006/relationships/notesSlide" Target="../notesSlides/notesSlide46.xml"/><Relationship Id="rId1" Type="http://schemas.openxmlformats.org/officeDocument/2006/relationships/slideLayout" Target="../slideLayouts/slideLayout7.xml"/><Relationship Id="rId4" Type="http://schemas.openxmlformats.org/officeDocument/2006/relationships/image" Target="../media/image57.png"/></Relationships>
</file>

<file path=ppt/slides/_rels/slide47.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47.xml"/><Relationship Id="rId1" Type="http://schemas.openxmlformats.org/officeDocument/2006/relationships/slideLayout" Target="../slideLayouts/slideLayout7.xml"/><Relationship Id="rId4" Type="http://schemas.openxmlformats.org/officeDocument/2006/relationships/image" Target="../media/image59.webp"/></Relationships>
</file>

<file path=ppt/slides/_rels/slide48.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54.xml"/><Relationship Id="rId1" Type="http://schemas.openxmlformats.org/officeDocument/2006/relationships/slideLayout" Target="../slideLayouts/slideLayout7.xml"/><Relationship Id="rId4" Type="http://schemas.openxmlformats.org/officeDocument/2006/relationships/image" Target="../media/image31.JPG"/></Relationships>
</file>

<file path=ppt/slides/_rels/slide55.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55.xml"/><Relationship Id="rId1" Type="http://schemas.openxmlformats.org/officeDocument/2006/relationships/slideLayout" Target="../slideLayouts/slideLayout7.xml"/><Relationship Id="rId4" Type="http://schemas.openxmlformats.org/officeDocument/2006/relationships/image" Target="../media/image29.png"/></Relationships>
</file>

<file path=ppt/slides/_rels/slide56.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notesSlide" Target="../notesSlides/notesSlide56.xml"/><Relationship Id="rId1" Type="http://schemas.openxmlformats.org/officeDocument/2006/relationships/slideLayout" Target="../slideLayouts/slideLayout7.xml"/><Relationship Id="rId4" Type="http://schemas.openxmlformats.org/officeDocument/2006/relationships/image" Target="../media/image68.jpg"/></Relationships>
</file>

<file path=ppt/slides/_rels/slide57.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71.jpg"/><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6.jpg"/></Relationships>
</file>

<file path=ppt/slides/_rels/slide60.xml.rels><?xml version="1.0" encoding="UTF-8" standalone="yes"?>
<Relationships xmlns="http://schemas.openxmlformats.org/package/2006/relationships"><Relationship Id="rId3" Type="http://schemas.openxmlformats.org/officeDocument/2006/relationships/image" Target="../media/image72.jpg"/><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image" Target="../media/image73.jpg"/><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62.xml"/><Relationship Id="rId1" Type="http://schemas.openxmlformats.org/officeDocument/2006/relationships/slideLayout" Target="../slideLayouts/slideLayout7.xml"/><Relationship Id="rId4" Type="http://schemas.openxmlformats.org/officeDocument/2006/relationships/image" Target="../media/image74.jpg"/></Relationships>
</file>

<file path=ppt/slides/_rels/slide7.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38FE4B31-9E8A-48B2-96D1-88E8BCB4C1FC}"/>
              </a:ext>
            </a:extLst>
          </p:cNvPr>
          <p:cNvSpPr>
            <a:spLocks noGrp="1"/>
          </p:cNvSpPr>
          <p:nvPr>
            <p:ph type="sldNum" sz="quarter" idx="12"/>
          </p:nvPr>
        </p:nvSpPr>
        <p:spPr/>
        <p:txBody>
          <a:bodyPr/>
          <a:lstStyle/>
          <a:p>
            <a:fld id="{46C37940-0BE0-4C48-A677-1E329DCF3A79}" type="slidenum">
              <a:rPr lang="fr-FR" smtClean="0"/>
              <a:t>1</a:t>
            </a:fld>
            <a:endParaRPr lang="fr-FR"/>
          </a:p>
        </p:txBody>
      </p:sp>
      <p:graphicFrame>
        <p:nvGraphicFramePr>
          <p:cNvPr id="5" name="Tableau 4">
            <a:extLst>
              <a:ext uri="{FF2B5EF4-FFF2-40B4-BE49-F238E27FC236}">
                <a16:creationId xmlns:a16="http://schemas.microsoft.com/office/drawing/2014/main" id="{DB70878D-B63D-4D7B-92E6-FC2C34F24000}"/>
              </a:ext>
            </a:extLst>
          </p:cNvPr>
          <p:cNvGraphicFramePr>
            <a:graphicFrameLocks noGrp="1"/>
          </p:cNvGraphicFramePr>
          <p:nvPr>
            <p:extLst>
              <p:ext uri="{D42A27DB-BD31-4B8C-83A1-F6EECF244321}">
                <p14:modId xmlns:p14="http://schemas.microsoft.com/office/powerpoint/2010/main" val="3363279716"/>
              </p:ext>
            </p:extLst>
          </p:nvPr>
        </p:nvGraphicFramePr>
        <p:xfrm>
          <a:off x="911469" y="1054099"/>
          <a:ext cx="10369061" cy="4749801"/>
        </p:xfrm>
        <a:graphic>
          <a:graphicData uri="http://schemas.openxmlformats.org/drawingml/2006/table">
            <a:tbl>
              <a:tblPr firstRow="1" firstCol="1" lastRow="1" lastCol="1" bandRow="1" bandCol="1">
                <a:tableStyleId>{5C22544A-7EE6-4342-B048-85BDC9FD1C3A}</a:tableStyleId>
              </a:tblPr>
              <a:tblGrid>
                <a:gridCol w="10369061">
                  <a:extLst>
                    <a:ext uri="{9D8B030D-6E8A-4147-A177-3AD203B41FA5}">
                      <a16:colId xmlns:a16="http://schemas.microsoft.com/office/drawing/2014/main" val="4248810689"/>
                    </a:ext>
                  </a:extLst>
                </a:gridCol>
              </a:tblGrid>
              <a:tr h="1130143">
                <a:tc>
                  <a:txBody>
                    <a:bodyPr/>
                    <a:lstStyle/>
                    <a:p>
                      <a:pPr algn="ctr">
                        <a:lnSpc>
                          <a:spcPts val="1400"/>
                        </a:lnSpc>
                        <a:spcBef>
                          <a:spcPts val="1400"/>
                        </a:spcBef>
                        <a:spcAft>
                          <a:spcPts val="1400"/>
                        </a:spcAft>
                      </a:pPr>
                      <a:endParaRPr lang="fr-BE" sz="6000" b="1" dirty="0">
                        <a:effectLst/>
                        <a:latin typeface="Eras Bold ITC" panose="020B0907030504020204" pitchFamily="34" charset="0"/>
                      </a:endParaRPr>
                    </a:p>
                    <a:p>
                      <a:pPr algn="ctr">
                        <a:lnSpc>
                          <a:spcPts val="1400"/>
                        </a:lnSpc>
                        <a:spcBef>
                          <a:spcPts val="1400"/>
                        </a:spcBef>
                        <a:spcAft>
                          <a:spcPts val="1400"/>
                        </a:spcAft>
                      </a:pPr>
                      <a:r>
                        <a:rPr lang="fr-BE" sz="6000" b="1" dirty="0">
                          <a:solidFill>
                            <a:srgbClr val="800000"/>
                          </a:solidFill>
                          <a:effectLst/>
                          <a:latin typeface="Eras Bold ITC" panose="020B0907030504020204" pitchFamily="34" charset="0"/>
                        </a:rPr>
                        <a:t>« Battle </a:t>
                      </a:r>
                      <a:r>
                        <a:rPr lang="fr-BE" sz="6000" b="1">
                          <a:solidFill>
                            <a:srgbClr val="800000"/>
                          </a:solidFill>
                          <a:effectLst/>
                          <a:latin typeface="Eras Bold ITC" panose="020B0907030504020204" pitchFamily="34" charset="0"/>
                        </a:rPr>
                        <a:t>de </a:t>
                      </a:r>
                      <a:r>
                        <a:rPr lang="fr-BE" sz="5400" b="1">
                          <a:solidFill>
                            <a:srgbClr val="800000"/>
                          </a:solidFill>
                          <a:effectLst/>
                          <a:latin typeface="Eras Bold ITC" panose="020B0907030504020204" pitchFamily="34" charset="0"/>
                        </a:rPr>
                        <a:t>la </a:t>
                      </a:r>
                      <a:r>
                        <a:rPr lang="fr-BE" sz="5400" b="1" dirty="0">
                          <a:solidFill>
                            <a:srgbClr val="800000"/>
                          </a:solidFill>
                          <a:effectLst/>
                          <a:latin typeface="Eras Bold ITC" panose="020B0907030504020204" pitchFamily="34" charset="0"/>
                        </a:rPr>
                        <a:t>démocratie</a:t>
                      </a:r>
                      <a:r>
                        <a:rPr lang="fr-BE" sz="6000" b="1" dirty="0">
                          <a:solidFill>
                            <a:srgbClr val="800000"/>
                          </a:solidFill>
                          <a:effectLst/>
                          <a:latin typeface="Eras Bold ITC" panose="020B0907030504020204" pitchFamily="34" charset="0"/>
                        </a:rPr>
                        <a:t> »</a:t>
                      </a:r>
                      <a:endParaRPr lang="fr-FR" sz="4400" b="1" dirty="0">
                        <a:solidFill>
                          <a:srgbClr val="800000"/>
                        </a:solidFill>
                        <a:effectLst/>
                        <a:latin typeface="Eras Bold ITC" panose="020B0907030504020204" pitchFamily="34" charset="0"/>
                        <a:ea typeface="Calibri" panose="020F0502020204030204" pitchFamily="34" charset="0"/>
                        <a:cs typeface="Times New Roman" panose="02020603050405020304" pitchFamily="18" charset="0"/>
                      </a:endParaRPr>
                    </a:p>
                  </a:txBody>
                  <a:tcPr marL="68580" marR="68580" marT="0" marB="0" anchor="ctr">
                    <a:solidFill>
                      <a:schemeClr val="accent3">
                        <a:lumMod val="40000"/>
                        <a:lumOff val="60000"/>
                      </a:schemeClr>
                    </a:solidFill>
                  </a:tcPr>
                </a:tc>
                <a:extLst>
                  <a:ext uri="{0D108BD9-81ED-4DB2-BD59-A6C34878D82A}">
                    <a16:rowId xmlns:a16="http://schemas.microsoft.com/office/drawing/2014/main" val="2823202924"/>
                  </a:ext>
                </a:extLst>
              </a:tr>
              <a:tr h="3619658">
                <a:tc>
                  <a:txBody>
                    <a:bodyPr/>
                    <a:lstStyle/>
                    <a:p>
                      <a:pPr algn="ctr">
                        <a:lnSpc>
                          <a:spcPts val="1400"/>
                        </a:lnSpc>
                        <a:spcBef>
                          <a:spcPts val="1200"/>
                        </a:spcBef>
                        <a:spcAft>
                          <a:spcPts val="1000"/>
                        </a:spcAft>
                      </a:pPr>
                      <a:endParaRPr lang="fr-BE" sz="2800" b="1" dirty="0">
                        <a:effectLst/>
                        <a:latin typeface="Eras Bold ITC" panose="020B0907030504020204" pitchFamily="34" charset="0"/>
                      </a:endParaRPr>
                    </a:p>
                    <a:p>
                      <a:pPr algn="ctr">
                        <a:lnSpc>
                          <a:spcPts val="1400"/>
                        </a:lnSpc>
                        <a:spcBef>
                          <a:spcPts val="1200"/>
                        </a:spcBef>
                        <a:spcAft>
                          <a:spcPts val="1000"/>
                        </a:spcAft>
                      </a:pPr>
                      <a:endParaRPr lang="fr-BE" sz="2800" b="1" dirty="0">
                        <a:effectLst/>
                        <a:latin typeface="Eras Bold ITC" panose="020B0907030504020204" pitchFamily="34" charset="0"/>
                      </a:endParaRPr>
                    </a:p>
                    <a:p>
                      <a:pPr algn="ctr">
                        <a:lnSpc>
                          <a:spcPts val="1400"/>
                        </a:lnSpc>
                        <a:spcBef>
                          <a:spcPts val="1200"/>
                        </a:spcBef>
                        <a:spcAft>
                          <a:spcPts val="1000"/>
                        </a:spcAft>
                      </a:pPr>
                      <a:r>
                        <a:rPr lang="fr-BE" sz="2800" b="1" dirty="0">
                          <a:effectLst/>
                          <a:latin typeface="Eras Bold ITC" panose="020B0907030504020204" pitchFamily="34" charset="0"/>
                        </a:rPr>
                        <a:t> </a:t>
                      </a:r>
                      <a:r>
                        <a:rPr lang="fr-BE" sz="3200" b="1" i="0" dirty="0">
                          <a:solidFill>
                            <a:schemeClr val="tx1">
                              <a:lumMod val="95000"/>
                              <a:lumOff val="5000"/>
                            </a:schemeClr>
                          </a:solidFill>
                          <a:effectLst/>
                          <a:latin typeface="Eras Bold ITC" panose="020B0907030504020204" pitchFamily="34" charset="0"/>
                        </a:rPr>
                        <a:t>Démocratie et ségrégation : </a:t>
                      </a:r>
                    </a:p>
                    <a:p>
                      <a:pPr algn="ctr">
                        <a:lnSpc>
                          <a:spcPts val="1400"/>
                        </a:lnSpc>
                        <a:spcBef>
                          <a:spcPts val="1200"/>
                        </a:spcBef>
                        <a:spcAft>
                          <a:spcPts val="1000"/>
                        </a:spcAft>
                      </a:pPr>
                      <a:r>
                        <a:rPr lang="fr-BE" sz="3200" b="1" i="0" dirty="0">
                          <a:solidFill>
                            <a:schemeClr val="tx1">
                              <a:lumMod val="95000"/>
                              <a:lumOff val="5000"/>
                            </a:schemeClr>
                          </a:solidFill>
                          <a:effectLst/>
                          <a:latin typeface="Eras Bold ITC" panose="020B0907030504020204" pitchFamily="34" charset="0"/>
                        </a:rPr>
                        <a:t>Construction de l’autre !</a:t>
                      </a:r>
                    </a:p>
                    <a:p>
                      <a:pPr algn="ctr">
                        <a:lnSpc>
                          <a:spcPts val="1400"/>
                        </a:lnSpc>
                        <a:spcBef>
                          <a:spcPts val="1200"/>
                        </a:spcBef>
                        <a:spcAft>
                          <a:spcPts val="1000"/>
                        </a:spcAft>
                      </a:pPr>
                      <a:endParaRPr lang="fr-FR" sz="4800" b="1" i="0" dirty="0">
                        <a:solidFill>
                          <a:schemeClr val="tx1">
                            <a:lumMod val="95000"/>
                            <a:lumOff val="5000"/>
                          </a:schemeClr>
                        </a:solidFill>
                        <a:effectLst/>
                        <a:latin typeface="Eras Bold ITC" panose="020B0907030504020204" pitchFamily="34" charset="0"/>
                      </a:endParaRPr>
                    </a:p>
                    <a:p>
                      <a:pPr algn="ctr">
                        <a:lnSpc>
                          <a:spcPts val="1400"/>
                        </a:lnSpc>
                        <a:spcBef>
                          <a:spcPts val="1200"/>
                        </a:spcBef>
                        <a:spcAft>
                          <a:spcPts val="1000"/>
                        </a:spcAft>
                      </a:pPr>
                      <a:r>
                        <a:rPr lang="fr-BE" sz="2400" b="0" i="0" dirty="0">
                          <a:solidFill>
                            <a:schemeClr val="tx1">
                              <a:lumMod val="95000"/>
                              <a:lumOff val="5000"/>
                            </a:schemeClr>
                          </a:solidFill>
                          <a:effectLst/>
                          <a:latin typeface="Eras Bold ITC" panose="020B0907030504020204" pitchFamily="34" charset="0"/>
                        </a:rPr>
                        <a:t>Critiquer – Débattre – Construire et respirer !</a:t>
                      </a:r>
                      <a:endParaRPr lang="fr-FR" sz="4000" b="0" i="0" dirty="0">
                        <a:solidFill>
                          <a:schemeClr val="tx1">
                            <a:lumMod val="95000"/>
                            <a:lumOff val="5000"/>
                          </a:schemeClr>
                        </a:solidFill>
                        <a:effectLst/>
                        <a:latin typeface="Eras Bold ITC" panose="020B0907030504020204" pitchFamily="34" charset="0"/>
                        <a:ea typeface="Calibri" panose="020F0502020204030204" pitchFamily="34" charset="0"/>
                        <a:cs typeface="Times New Roman" panose="02020603050405020304" pitchFamily="18" charset="0"/>
                      </a:endParaRPr>
                    </a:p>
                  </a:txBody>
                  <a:tcPr marL="68580" marR="68580" marT="0" marB="0">
                    <a:solidFill>
                      <a:schemeClr val="tx2">
                        <a:lumMod val="10000"/>
                        <a:lumOff val="90000"/>
                      </a:schemeClr>
                    </a:solidFill>
                  </a:tcPr>
                </a:tc>
                <a:extLst>
                  <a:ext uri="{0D108BD9-81ED-4DB2-BD59-A6C34878D82A}">
                    <a16:rowId xmlns:a16="http://schemas.microsoft.com/office/drawing/2014/main" val="932980823"/>
                  </a:ext>
                </a:extLst>
              </a:tr>
            </a:tbl>
          </a:graphicData>
        </a:graphic>
      </p:graphicFrame>
      <p:pic>
        <p:nvPicPr>
          <p:cNvPr id="6" name="Picture 10">
            <a:extLst>
              <a:ext uri="{FF2B5EF4-FFF2-40B4-BE49-F238E27FC236}">
                <a16:creationId xmlns:a16="http://schemas.microsoft.com/office/drawing/2014/main" id="{41594C88-3CC0-4BE5-81C6-AA870EEAB77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89308" y="5386762"/>
            <a:ext cx="5629015" cy="1385880"/>
          </a:xfrm>
          <a:prstGeom prst="rect">
            <a:avLst/>
          </a:prstGeom>
          <a:ln>
            <a:noFill/>
          </a:ln>
          <a:effectLst>
            <a:outerShdw blurRad="1270000" dist="38100" dir="10800000" sx="123000" sy="123000" algn="r" rotWithShape="0">
              <a:prstClr val="black">
                <a:alpha val="40000"/>
              </a:prstClr>
            </a:outerShdw>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89348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to="" calcmode="lin" valueType="num">
                                      <p:cBhvr>
                                        <p:cTn id="7" dur="1" fill="hold"/>
                                        <p:tgtEl>
                                          <p:spTgt spid="6"/>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xit" presetSubtype="0" fill="hold" nodeType="clickEffect">
                                  <p:stCondLst>
                                    <p:cond delay="0"/>
                                  </p:stCondLst>
                                  <p:childTnLst>
                                    <p:anim to="" calcmode="lin" valueType="num">
                                      <p:cBhvr>
                                        <p:cTn id="11" dur="1"/>
                                        <p:tgtEl>
                                          <p:spTgt spid="6"/>
                                        </p:tgtEl>
                                        <p:attrNameLst>
                                          <p:attrName/>
                                        </p:attrNameLst>
                                      </p:cBhvr>
                                    </p:anim>
                                    <p:set>
                                      <p:cBhvr>
                                        <p:cTn id="12" dur="1" fill="hold">
                                          <p:stCondLst>
                                            <p:cond delay="0"/>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0104DA46-F10F-47A7-9951-BD097BEE4A73}"/>
              </a:ext>
            </a:extLst>
          </p:cNvPr>
          <p:cNvSpPr>
            <a:spLocks noGrp="1"/>
          </p:cNvSpPr>
          <p:nvPr>
            <p:ph type="sldNum" sz="quarter" idx="12"/>
          </p:nvPr>
        </p:nvSpPr>
        <p:spPr/>
        <p:txBody>
          <a:bodyPr/>
          <a:lstStyle/>
          <a:p>
            <a:fld id="{46C37940-0BE0-4C48-A677-1E329DCF3A79}" type="slidenum">
              <a:rPr lang="fr-FR" smtClean="0"/>
              <a:t>10</a:t>
            </a:fld>
            <a:endParaRPr lang="fr-FR"/>
          </a:p>
        </p:txBody>
      </p:sp>
      <p:sp>
        <p:nvSpPr>
          <p:cNvPr id="3" name="Rectangle 2">
            <a:extLst>
              <a:ext uri="{FF2B5EF4-FFF2-40B4-BE49-F238E27FC236}">
                <a16:creationId xmlns:a16="http://schemas.microsoft.com/office/drawing/2014/main" id="{EEC3BB55-B989-4071-8672-2E3C9515DAB2}"/>
              </a:ext>
            </a:extLst>
          </p:cNvPr>
          <p:cNvSpPr/>
          <p:nvPr/>
        </p:nvSpPr>
        <p:spPr>
          <a:xfrm>
            <a:off x="2209111" y="763630"/>
            <a:ext cx="5032365" cy="1938992"/>
          </a:xfrm>
          <a:prstGeom prst="rect">
            <a:avLst/>
          </a:prstGeom>
        </p:spPr>
        <p:txBody>
          <a:bodyPr wrap="square">
            <a:spAutoFit/>
          </a:bodyPr>
          <a:lstStyle/>
          <a:p>
            <a:pPr algn="r"/>
            <a:r>
              <a:rPr lang="fr-BE" sz="2400" dirty="0">
                <a:latin typeface="Eras Demi ITC" panose="020B0805030504020804" pitchFamily="34" charset="0"/>
              </a:rPr>
              <a:t>« Le représentant Lambert rappelle au Comité de salut public que le « peuple [qui est souverain…] n’est </a:t>
            </a:r>
            <a:r>
              <a:rPr lang="fr-BE" sz="2400" dirty="0">
                <a:solidFill>
                  <a:srgbClr val="800000"/>
                </a:solidFill>
                <a:latin typeface="Eras Demi ITC" panose="020B0805030504020804" pitchFamily="34" charset="0"/>
              </a:rPr>
              <a:t>qu’un être </a:t>
            </a:r>
            <a:r>
              <a:rPr lang="fr-BE" sz="2400" i="1" dirty="0">
                <a:solidFill>
                  <a:srgbClr val="800000"/>
                </a:solidFill>
                <a:latin typeface="Eras Demi ITC" panose="020B0805030504020804" pitchFamily="34" charset="0"/>
              </a:rPr>
              <a:t>purement métaphysique </a:t>
            </a:r>
            <a:r>
              <a:rPr lang="fr-BE" sz="2400" i="1" dirty="0">
                <a:latin typeface="Eras Demi ITC" panose="020B0805030504020804" pitchFamily="34" charset="0"/>
              </a:rPr>
              <a:t>»</a:t>
            </a:r>
            <a:r>
              <a:rPr lang="fr-BE" sz="2400" dirty="0">
                <a:latin typeface="Eras Demi ITC" panose="020B0805030504020804" pitchFamily="34" charset="0"/>
              </a:rPr>
              <a:t>. </a:t>
            </a:r>
            <a:endParaRPr lang="fr-FR" sz="2400" dirty="0">
              <a:latin typeface="Eras Demi ITC" panose="020B0805030504020804" pitchFamily="34" charset="0"/>
            </a:endParaRPr>
          </a:p>
        </p:txBody>
      </p:sp>
      <p:sp>
        <p:nvSpPr>
          <p:cNvPr id="5" name="ZoneTexte 4">
            <a:extLst>
              <a:ext uri="{FF2B5EF4-FFF2-40B4-BE49-F238E27FC236}">
                <a16:creationId xmlns:a16="http://schemas.microsoft.com/office/drawing/2014/main" id="{1C01BB28-514E-4641-974B-69E1F2702183}"/>
              </a:ext>
            </a:extLst>
          </p:cNvPr>
          <p:cNvSpPr txBox="1"/>
          <p:nvPr/>
        </p:nvSpPr>
        <p:spPr>
          <a:xfrm>
            <a:off x="1130044" y="2860320"/>
            <a:ext cx="6111432" cy="2308324"/>
          </a:xfrm>
          <a:prstGeom prst="rect">
            <a:avLst/>
          </a:prstGeom>
          <a:noFill/>
        </p:spPr>
        <p:txBody>
          <a:bodyPr wrap="square">
            <a:spAutoFit/>
          </a:bodyPr>
          <a:lstStyle/>
          <a:p>
            <a:pPr algn="r"/>
            <a:r>
              <a:rPr lang="fr-FR" sz="2400" dirty="0">
                <a:effectLst/>
                <a:latin typeface="Eras Demi ITC" panose="020B0805030504020804" pitchFamily="34" charset="0"/>
              </a:rPr>
              <a:t>« La diversité des consciences est si grande que si chaque homme pouvait suivre sa conscience, l'ensemble des hommes ne vivraient </a:t>
            </a:r>
            <a:r>
              <a:rPr lang="fr-FR" sz="2400" dirty="0">
                <a:solidFill>
                  <a:srgbClr val="800000"/>
                </a:solidFill>
                <a:effectLst/>
                <a:latin typeface="Eras Demi ITC" panose="020B0805030504020804" pitchFamily="34" charset="0"/>
              </a:rPr>
              <a:t>point ensemble en paix</a:t>
            </a:r>
            <a:r>
              <a:rPr lang="fr-FR" sz="2400" dirty="0">
                <a:effectLst/>
                <a:latin typeface="Eras Demi ITC" panose="020B0805030504020804" pitchFamily="34" charset="0"/>
              </a:rPr>
              <a:t> pendant une heure.»</a:t>
            </a:r>
            <a:br>
              <a:rPr lang="fr-FR" sz="2400" dirty="0">
                <a:latin typeface="Eras Demi ITC" panose="020B0805030504020804" pitchFamily="34" charset="0"/>
              </a:rPr>
            </a:br>
            <a:endParaRPr lang="fr-FR" sz="2400" dirty="0">
              <a:latin typeface="Eras Demi ITC" panose="020B0805030504020804" pitchFamily="34" charset="0"/>
            </a:endParaRPr>
          </a:p>
        </p:txBody>
      </p:sp>
      <p:sp>
        <p:nvSpPr>
          <p:cNvPr id="7" name="ZoneTexte 6">
            <a:extLst>
              <a:ext uri="{FF2B5EF4-FFF2-40B4-BE49-F238E27FC236}">
                <a16:creationId xmlns:a16="http://schemas.microsoft.com/office/drawing/2014/main" id="{F1E558FD-6CC8-46FE-B7A1-F22122F9D5D0}"/>
              </a:ext>
            </a:extLst>
          </p:cNvPr>
          <p:cNvSpPr txBox="1"/>
          <p:nvPr/>
        </p:nvSpPr>
        <p:spPr>
          <a:xfrm>
            <a:off x="1130044" y="4970572"/>
            <a:ext cx="6111432" cy="369332"/>
          </a:xfrm>
          <a:prstGeom prst="rect">
            <a:avLst/>
          </a:prstGeom>
          <a:noFill/>
        </p:spPr>
        <p:txBody>
          <a:bodyPr wrap="square">
            <a:spAutoFit/>
          </a:bodyPr>
          <a:lstStyle/>
          <a:p>
            <a:pPr algn="r"/>
            <a:r>
              <a:rPr lang="fr-FR" dirty="0">
                <a:latin typeface="Eras Light ITC" panose="020B0402030504020804" pitchFamily="34" charset="0"/>
              </a:rPr>
              <a:t>Thomas Hobbes, </a:t>
            </a:r>
            <a:r>
              <a:rPr lang="fr-FR" i="1" dirty="0" err="1">
                <a:effectLst/>
                <a:latin typeface="Eras Light ITC" panose="020B0402030504020804" pitchFamily="34" charset="0"/>
              </a:rPr>
              <a:t>Elements</a:t>
            </a:r>
            <a:r>
              <a:rPr lang="fr-FR" i="1" dirty="0">
                <a:effectLst/>
                <a:latin typeface="Eras Light ITC" panose="020B0402030504020804" pitchFamily="34" charset="0"/>
              </a:rPr>
              <a:t> of </a:t>
            </a:r>
            <a:r>
              <a:rPr lang="fr-FR" i="1" dirty="0" err="1">
                <a:effectLst/>
                <a:latin typeface="Eras Light ITC" panose="020B0402030504020804" pitchFamily="34" charset="0"/>
              </a:rPr>
              <a:t>law</a:t>
            </a:r>
            <a:r>
              <a:rPr lang="fr-FR" dirty="0">
                <a:effectLst/>
                <a:latin typeface="Eras Light ITC" panose="020B0402030504020804" pitchFamily="34" charset="0"/>
              </a:rPr>
              <a:t>, II, V, 2.</a:t>
            </a:r>
            <a:endParaRPr lang="fr-FR" dirty="0">
              <a:latin typeface="Eras Light ITC" panose="020B0402030504020804" pitchFamily="34" charset="0"/>
            </a:endParaRPr>
          </a:p>
        </p:txBody>
      </p:sp>
      <p:pic>
        <p:nvPicPr>
          <p:cNvPr id="11" name="Image 10">
            <a:extLst>
              <a:ext uri="{FF2B5EF4-FFF2-40B4-BE49-F238E27FC236}">
                <a16:creationId xmlns:a16="http://schemas.microsoft.com/office/drawing/2014/main" id="{EA08DBA3-9337-436F-A3E7-34546F309F2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19397" y="0"/>
            <a:ext cx="4472609" cy="6858000"/>
          </a:xfrm>
          <a:prstGeom prst="rect">
            <a:avLst/>
          </a:prstGeom>
          <a:ln>
            <a:noFill/>
          </a:ln>
          <a:effectLst>
            <a:softEdge rad="127000"/>
          </a:effectLst>
        </p:spPr>
      </p:pic>
      <p:pic>
        <p:nvPicPr>
          <p:cNvPr id="13" name="Image 12">
            <a:extLst>
              <a:ext uri="{FF2B5EF4-FFF2-40B4-BE49-F238E27FC236}">
                <a16:creationId xmlns:a16="http://schemas.microsoft.com/office/drawing/2014/main" id="{0BE5DE49-790A-44D3-959B-FFCF1F13AB3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901" y="4514397"/>
            <a:ext cx="1903046" cy="2378807"/>
          </a:xfrm>
          <a:prstGeom prst="rect">
            <a:avLst/>
          </a:prstGeom>
          <a:ln>
            <a:noFill/>
          </a:ln>
          <a:effectLst>
            <a:softEdge rad="127000"/>
          </a:effectLst>
        </p:spPr>
      </p:pic>
      <p:pic>
        <p:nvPicPr>
          <p:cNvPr id="15" name="Image 14">
            <a:extLst>
              <a:ext uri="{FF2B5EF4-FFF2-40B4-BE49-F238E27FC236}">
                <a16:creationId xmlns:a16="http://schemas.microsoft.com/office/drawing/2014/main" id="{E7378622-9805-4C79-BD4B-3D9B5907636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17916"/>
            <a:ext cx="1903046" cy="2900760"/>
          </a:xfrm>
          <a:prstGeom prst="rect">
            <a:avLst/>
          </a:prstGeom>
          <a:ln>
            <a:noFill/>
          </a:ln>
          <a:effectLst>
            <a:softEdge rad="127000"/>
          </a:effectLst>
        </p:spPr>
      </p:pic>
    </p:spTree>
    <p:extLst>
      <p:ext uri="{BB962C8B-B14F-4D97-AF65-F5344CB8AC3E}">
        <p14:creationId xmlns:p14="http://schemas.microsoft.com/office/powerpoint/2010/main" val="3112506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1F05E4C1-C8B0-4984-A62C-52B762AD741A}"/>
              </a:ext>
            </a:extLst>
          </p:cNvPr>
          <p:cNvSpPr>
            <a:spLocks noGrp="1"/>
          </p:cNvSpPr>
          <p:nvPr>
            <p:ph type="sldNum" sz="quarter" idx="12"/>
          </p:nvPr>
        </p:nvSpPr>
        <p:spPr/>
        <p:txBody>
          <a:bodyPr/>
          <a:lstStyle/>
          <a:p>
            <a:fld id="{46C37940-0BE0-4C48-A677-1E329DCF3A79}" type="slidenum">
              <a:rPr lang="fr-FR" smtClean="0"/>
              <a:t>11</a:t>
            </a:fld>
            <a:endParaRPr lang="fr-FR"/>
          </a:p>
        </p:txBody>
      </p:sp>
      <p:pic>
        <p:nvPicPr>
          <p:cNvPr id="9" name="Image 8">
            <a:extLst>
              <a:ext uri="{FF2B5EF4-FFF2-40B4-BE49-F238E27FC236}">
                <a16:creationId xmlns:a16="http://schemas.microsoft.com/office/drawing/2014/main" id="{C04D0D73-8835-43B0-BD88-4CE4793C31C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6884" y="0"/>
            <a:ext cx="11561891" cy="6833571"/>
          </a:xfrm>
          <a:prstGeom prst="rect">
            <a:avLst/>
          </a:prstGeom>
          <a:ln>
            <a:noFill/>
          </a:ln>
          <a:effectLst>
            <a:outerShdw blurRad="774700" dist="50800" dir="5400000" sx="61000" sy="61000" algn="ctr" rotWithShape="0">
              <a:srgbClr val="000000">
                <a:alpha val="31000"/>
              </a:srgbClr>
            </a:outerShdw>
            <a:reflection stA="61000" endPos="65000" dist="50800" dir="5400000" sy="-100000" algn="bl" rotWithShape="0"/>
            <a:softEdge rad="112500"/>
          </a:effectLst>
        </p:spPr>
      </p:pic>
    </p:spTree>
    <p:extLst>
      <p:ext uri="{BB962C8B-B14F-4D97-AF65-F5344CB8AC3E}">
        <p14:creationId xmlns:p14="http://schemas.microsoft.com/office/powerpoint/2010/main" val="41674855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87CB7C12-1D6D-42D5-BDDA-822B4BD12F2E}"/>
              </a:ext>
            </a:extLst>
          </p:cNvPr>
          <p:cNvSpPr>
            <a:spLocks noGrp="1"/>
          </p:cNvSpPr>
          <p:nvPr>
            <p:ph type="sldNum" sz="quarter" idx="12"/>
          </p:nvPr>
        </p:nvSpPr>
        <p:spPr/>
        <p:txBody>
          <a:bodyPr/>
          <a:lstStyle/>
          <a:p>
            <a:fld id="{46C37940-0BE0-4C48-A677-1E329DCF3A79}" type="slidenum">
              <a:rPr lang="fr-FR" smtClean="0"/>
              <a:t>12</a:t>
            </a:fld>
            <a:endParaRPr lang="fr-FR"/>
          </a:p>
        </p:txBody>
      </p:sp>
      <p:sp>
        <p:nvSpPr>
          <p:cNvPr id="4" name="Rectangle 3">
            <a:extLst>
              <a:ext uri="{FF2B5EF4-FFF2-40B4-BE49-F238E27FC236}">
                <a16:creationId xmlns:a16="http://schemas.microsoft.com/office/drawing/2014/main" id="{7D48F1FE-58B1-493D-996D-3C367D63A412}"/>
              </a:ext>
            </a:extLst>
          </p:cNvPr>
          <p:cNvSpPr/>
          <p:nvPr/>
        </p:nvSpPr>
        <p:spPr>
          <a:xfrm>
            <a:off x="2543476" y="720221"/>
            <a:ext cx="8862461" cy="1938992"/>
          </a:xfrm>
          <a:prstGeom prst="rect">
            <a:avLst/>
          </a:prstGeom>
        </p:spPr>
        <p:txBody>
          <a:bodyPr wrap="square">
            <a:spAutoFit/>
          </a:bodyPr>
          <a:lstStyle/>
          <a:p>
            <a:pPr algn="just"/>
            <a:r>
              <a:rPr lang="fr-BE" sz="2400" dirty="0">
                <a:latin typeface="Eras Demi ITC" panose="020B0805030504020804" pitchFamily="34" charset="0"/>
                <a:ea typeface="Calibri" panose="020F0502020204030204" pitchFamily="34" charset="0"/>
                <a:cs typeface="Aharoni" panose="02010803020104030203" pitchFamily="2" charset="-79"/>
              </a:rPr>
              <a:t>« La protection de </a:t>
            </a:r>
            <a:r>
              <a:rPr lang="fr-BE" sz="2400" dirty="0">
                <a:solidFill>
                  <a:srgbClr val="800000"/>
                </a:solidFill>
                <a:latin typeface="Eras Demi ITC" panose="020B0805030504020804" pitchFamily="34" charset="0"/>
                <a:ea typeface="Calibri" panose="020F0502020204030204" pitchFamily="34" charset="0"/>
                <a:cs typeface="Aharoni" panose="02010803020104030203" pitchFamily="2" charset="-79"/>
              </a:rPr>
              <a:t>la personne est plus sacrée </a:t>
            </a:r>
            <a:r>
              <a:rPr lang="fr-BE" sz="2400" dirty="0">
                <a:latin typeface="Eras Demi ITC" panose="020B0805030504020804" pitchFamily="34" charset="0"/>
                <a:ea typeface="Calibri" panose="020F0502020204030204" pitchFamily="34" charset="0"/>
                <a:cs typeface="Aharoni" panose="02010803020104030203" pitchFamily="2" charset="-79"/>
              </a:rPr>
              <a:t>que la protection de </a:t>
            </a:r>
            <a:r>
              <a:rPr lang="fr-BE" sz="2400" dirty="0">
                <a:solidFill>
                  <a:srgbClr val="800000"/>
                </a:solidFill>
                <a:latin typeface="Eras Demi ITC" panose="020B0805030504020804" pitchFamily="34" charset="0"/>
                <a:ea typeface="Calibri" panose="020F0502020204030204" pitchFamily="34" charset="0"/>
                <a:cs typeface="Aharoni" panose="02010803020104030203" pitchFamily="2" charset="-79"/>
              </a:rPr>
              <a:t>la propriété</a:t>
            </a:r>
            <a:r>
              <a:rPr lang="fr-BE" sz="2400" dirty="0">
                <a:latin typeface="Eras Demi ITC" panose="020B0805030504020804" pitchFamily="34" charset="0"/>
                <a:ea typeface="Calibri" panose="020F0502020204030204" pitchFamily="34" charset="0"/>
                <a:cs typeface="Aharoni" panose="02010803020104030203" pitchFamily="2" charset="-79"/>
              </a:rPr>
              <a:t>. Si la propriété devient le critère, cela constituera une rupture complète avec tout principe moral de liberté, car cela rattacherait le droit à la matière et transformerait l’homme en agent de la matière </a:t>
            </a:r>
            <a:endParaRPr lang="fr-BE" sz="2400" dirty="0">
              <a:latin typeface="Eras Demi ITC" panose="020B0805030504020804" pitchFamily="34" charset="0"/>
              <a:cs typeface="Aharoni" panose="02010803020104030203" pitchFamily="2" charset="-79"/>
            </a:endParaRPr>
          </a:p>
        </p:txBody>
      </p:sp>
      <p:sp>
        <p:nvSpPr>
          <p:cNvPr id="5" name="ZoneTexte 4">
            <a:extLst>
              <a:ext uri="{FF2B5EF4-FFF2-40B4-BE49-F238E27FC236}">
                <a16:creationId xmlns:a16="http://schemas.microsoft.com/office/drawing/2014/main" id="{1460F065-3F5F-43E5-AB49-605B67092AE3}"/>
              </a:ext>
            </a:extLst>
          </p:cNvPr>
          <p:cNvSpPr txBox="1"/>
          <p:nvPr/>
        </p:nvSpPr>
        <p:spPr>
          <a:xfrm>
            <a:off x="-1423263" y="2814677"/>
            <a:ext cx="5600698" cy="369332"/>
          </a:xfrm>
          <a:prstGeom prst="rect">
            <a:avLst/>
          </a:prstGeom>
          <a:noFill/>
        </p:spPr>
        <p:txBody>
          <a:bodyPr wrap="square" rtlCol="0">
            <a:spAutoFit/>
          </a:bodyPr>
          <a:lstStyle/>
          <a:p>
            <a:pPr algn="r"/>
            <a:r>
              <a:rPr lang="fr-BE" dirty="0">
                <a:latin typeface="Eras Demi ITC" panose="020B0805030504020804" pitchFamily="34" charset="0"/>
                <a:cs typeface="Aharoni" panose="02010803020104030203" pitchFamily="2" charset="-79"/>
              </a:rPr>
              <a:t>Thomas Paine</a:t>
            </a:r>
          </a:p>
        </p:txBody>
      </p:sp>
      <p:sp>
        <p:nvSpPr>
          <p:cNvPr id="6" name="Rectangle 5">
            <a:extLst>
              <a:ext uri="{FF2B5EF4-FFF2-40B4-BE49-F238E27FC236}">
                <a16:creationId xmlns:a16="http://schemas.microsoft.com/office/drawing/2014/main" id="{8886943F-EDDD-4248-B841-4F2FE66FE829}"/>
              </a:ext>
            </a:extLst>
          </p:cNvPr>
          <p:cNvSpPr/>
          <p:nvPr/>
        </p:nvSpPr>
        <p:spPr>
          <a:xfrm>
            <a:off x="1231925" y="3858657"/>
            <a:ext cx="7394717" cy="1938992"/>
          </a:xfrm>
          <a:prstGeom prst="rect">
            <a:avLst/>
          </a:prstGeom>
        </p:spPr>
        <p:txBody>
          <a:bodyPr wrap="square">
            <a:spAutoFit/>
          </a:bodyPr>
          <a:lstStyle/>
          <a:p>
            <a:pPr algn="just"/>
            <a:r>
              <a:rPr lang="fr-BE" sz="2400" dirty="0">
                <a:latin typeface="Eras Demi ITC" panose="020B0805030504020804" pitchFamily="34" charset="0"/>
                <a:cs typeface="Aharoni" panose="02010803020104030203" pitchFamily="2" charset="-79"/>
              </a:rPr>
              <a:t>Un tel esprit est « </a:t>
            </a:r>
            <a:r>
              <a:rPr lang="fr-BE" sz="2400" dirty="0">
                <a:solidFill>
                  <a:srgbClr val="800000"/>
                </a:solidFill>
                <a:latin typeface="Eras Demi ITC" panose="020B0805030504020804" pitchFamily="34" charset="0"/>
                <a:cs typeface="Aharoni" panose="02010803020104030203" pitchFamily="2" charset="-79"/>
              </a:rPr>
              <a:t>contraire à l’esprit de la démocratie </a:t>
            </a:r>
            <a:r>
              <a:rPr lang="fr-BE" sz="2400" dirty="0">
                <a:latin typeface="Eras Demi ITC" panose="020B0805030504020804" pitchFamily="34" charset="0"/>
                <a:cs typeface="Aharoni" panose="02010803020104030203" pitchFamily="2" charset="-79"/>
              </a:rPr>
              <a:t>» et révèle d’une « disposition chez certains de nos gens de débuter une aristocratie, en donnant aux riches une prédominance dans le gouvernement » </a:t>
            </a:r>
          </a:p>
        </p:txBody>
      </p:sp>
      <p:sp>
        <p:nvSpPr>
          <p:cNvPr id="7" name="Rectangle 6">
            <a:extLst>
              <a:ext uri="{FF2B5EF4-FFF2-40B4-BE49-F238E27FC236}">
                <a16:creationId xmlns:a16="http://schemas.microsoft.com/office/drawing/2014/main" id="{589D04E2-C084-415A-BBCF-EFFF754F5EAD}"/>
              </a:ext>
            </a:extLst>
          </p:cNvPr>
          <p:cNvSpPr/>
          <p:nvPr/>
        </p:nvSpPr>
        <p:spPr>
          <a:xfrm>
            <a:off x="6471885" y="5612983"/>
            <a:ext cx="2154757" cy="369332"/>
          </a:xfrm>
          <a:prstGeom prst="rect">
            <a:avLst/>
          </a:prstGeom>
        </p:spPr>
        <p:txBody>
          <a:bodyPr wrap="none">
            <a:spAutoFit/>
          </a:bodyPr>
          <a:lstStyle/>
          <a:p>
            <a:r>
              <a:rPr lang="fr-BE" dirty="0">
                <a:latin typeface="Eras Demi ITC" panose="020B0805030504020804" pitchFamily="34" charset="0"/>
                <a:cs typeface="Aharoni" panose="02010803020104030203" pitchFamily="2" charset="-79"/>
              </a:rPr>
              <a:t>Benjamin Franklin</a:t>
            </a:r>
          </a:p>
        </p:txBody>
      </p:sp>
      <p:pic>
        <p:nvPicPr>
          <p:cNvPr id="8" name="Image 7">
            <a:extLst>
              <a:ext uri="{FF2B5EF4-FFF2-40B4-BE49-F238E27FC236}">
                <a16:creationId xmlns:a16="http://schemas.microsoft.com/office/drawing/2014/main" id="{D2FA976E-1D71-481D-9139-71F211DDC02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348" y="0"/>
            <a:ext cx="2420924" cy="3258935"/>
          </a:xfrm>
          <a:prstGeom prst="rect">
            <a:avLst/>
          </a:prstGeom>
          <a:effectLst>
            <a:outerShdw blurRad="1270000" dir="17520000" sx="152000" sy="152000" algn="ctr" rotWithShape="0">
              <a:prstClr val="black">
                <a:alpha val="21000"/>
              </a:prstClr>
            </a:outerShdw>
            <a:reflection blurRad="6350" stA="20000" endPos="40000" dist="101600" dir="5400000" sy="-100000" algn="bl" rotWithShape="0"/>
            <a:softEdge rad="317500"/>
          </a:effectLst>
        </p:spPr>
      </p:pic>
      <p:pic>
        <p:nvPicPr>
          <p:cNvPr id="9" name="Image 8">
            <a:extLst>
              <a:ext uri="{FF2B5EF4-FFF2-40B4-BE49-F238E27FC236}">
                <a16:creationId xmlns:a16="http://schemas.microsoft.com/office/drawing/2014/main" id="{D983112B-1BAB-41F0-BC65-40FEDF12813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05542" y="2060402"/>
            <a:ext cx="3475196" cy="5628455"/>
          </a:xfrm>
          <a:prstGeom prst="rect">
            <a:avLst/>
          </a:prstGeom>
          <a:effectLst>
            <a:outerShdw blurRad="1231900" dist="304800" dir="20160000" sx="119000" sy="119000" algn="r" rotWithShape="0">
              <a:prstClr val="black">
                <a:alpha val="17000"/>
              </a:prstClr>
            </a:outerShdw>
            <a:reflection blurRad="6350" stA="32000" endPos="35000" dir="5400000" sy="-100000" algn="bl" rotWithShape="0"/>
            <a:softEdge rad="317500"/>
          </a:effectLst>
        </p:spPr>
      </p:pic>
    </p:spTree>
    <p:extLst>
      <p:ext uri="{BB962C8B-B14F-4D97-AF65-F5344CB8AC3E}">
        <p14:creationId xmlns:p14="http://schemas.microsoft.com/office/powerpoint/2010/main" val="9744991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F9D30D4D-F2AA-47DA-B2FD-E3347E35B533}"/>
              </a:ext>
            </a:extLst>
          </p:cNvPr>
          <p:cNvSpPr>
            <a:spLocks noGrp="1"/>
          </p:cNvSpPr>
          <p:nvPr>
            <p:ph type="sldNum" sz="quarter" idx="12"/>
          </p:nvPr>
        </p:nvSpPr>
        <p:spPr/>
        <p:txBody>
          <a:bodyPr/>
          <a:lstStyle/>
          <a:p>
            <a:fld id="{46C37940-0BE0-4C48-A677-1E329DCF3A79}" type="slidenum">
              <a:rPr lang="fr-FR" smtClean="0"/>
              <a:t>13</a:t>
            </a:fld>
            <a:endParaRPr lang="fr-FR"/>
          </a:p>
        </p:txBody>
      </p:sp>
      <p:sp>
        <p:nvSpPr>
          <p:cNvPr id="3" name="Rectangle 2">
            <a:extLst>
              <a:ext uri="{FF2B5EF4-FFF2-40B4-BE49-F238E27FC236}">
                <a16:creationId xmlns:a16="http://schemas.microsoft.com/office/drawing/2014/main" id="{EBCAEB9C-50BA-41A7-B3B8-365C4E43F3AA}"/>
              </a:ext>
            </a:extLst>
          </p:cNvPr>
          <p:cNvSpPr/>
          <p:nvPr/>
        </p:nvSpPr>
        <p:spPr>
          <a:xfrm>
            <a:off x="4308231" y="863545"/>
            <a:ext cx="6717323" cy="5139869"/>
          </a:xfrm>
          <a:prstGeom prst="rect">
            <a:avLst/>
          </a:prstGeom>
        </p:spPr>
        <p:txBody>
          <a:bodyPr wrap="square">
            <a:spAutoFit/>
          </a:bodyPr>
          <a:lstStyle/>
          <a:p>
            <a:pPr algn="just"/>
            <a:r>
              <a:rPr lang="fr-BE" sz="3200" b="1" dirty="0">
                <a:latin typeface="Eras Light ITC" panose="020B0402030504020804" pitchFamily="34" charset="0"/>
              </a:rPr>
              <a:t>« La souveraineté </a:t>
            </a:r>
            <a:r>
              <a:rPr lang="fr-BE" sz="3600" b="1" dirty="0">
                <a:solidFill>
                  <a:srgbClr val="800000"/>
                </a:solidFill>
                <a:latin typeface="Eras Light ITC" panose="020B0402030504020804" pitchFamily="34" charset="0"/>
              </a:rPr>
              <a:t>ne peut être représentée</a:t>
            </a:r>
            <a:r>
              <a:rPr lang="fr-BE" sz="3200" b="1" dirty="0">
                <a:latin typeface="Eras Light ITC" panose="020B0402030504020804" pitchFamily="34" charset="0"/>
              </a:rPr>
              <a:t>, par la même raison qu’elle ne peut être aliénée… </a:t>
            </a:r>
            <a:r>
              <a:rPr lang="fr-BE" sz="3200" b="1" dirty="0">
                <a:solidFill>
                  <a:srgbClr val="800000"/>
                </a:solidFill>
                <a:latin typeface="Eras Light ITC" panose="020B0402030504020804" pitchFamily="34" charset="0"/>
              </a:rPr>
              <a:t>Le peuple </a:t>
            </a:r>
            <a:r>
              <a:rPr lang="fr-BE" sz="3200" b="1" dirty="0">
                <a:latin typeface="Eras Light ITC" panose="020B0402030504020804" pitchFamily="34" charset="0"/>
              </a:rPr>
              <a:t>anglais pense être libre ; il se trompe fort, il ne l’est que durant l’élection des membres du parlement ; </a:t>
            </a:r>
            <a:r>
              <a:rPr lang="fr-BE" sz="3200" b="1" dirty="0">
                <a:solidFill>
                  <a:srgbClr val="800000"/>
                </a:solidFill>
                <a:latin typeface="Eras Light ITC" panose="020B0402030504020804" pitchFamily="34" charset="0"/>
              </a:rPr>
              <a:t>sitôt qu’ils sont élus, il est esclave</a:t>
            </a:r>
            <a:r>
              <a:rPr lang="fr-BE" sz="3200" b="1" dirty="0">
                <a:latin typeface="Eras Light ITC" panose="020B0402030504020804" pitchFamily="34" charset="0"/>
              </a:rPr>
              <a:t>, il n’est rien. Dans les courts moments de sa liberté, l’usage qu’il en fait mérite bien qu’il la perde  »</a:t>
            </a:r>
            <a:endParaRPr lang="fr-FR" sz="3200" b="1" dirty="0">
              <a:latin typeface="Eras Light ITC" panose="020B0402030504020804" pitchFamily="34" charset="0"/>
            </a:endParaRPr>
          </a:p>
        </p:txBody>
      </p:sp>
      <p:pic>
        <p:nvPicPr>
          <p:cNvPr id="2050" name="Picture 2" descr="Résultat de recherche d'images pour &quot;rousseau&quot;">
            <a:extLst>
              <a:ext uri="{FF2B5EF4-FFF2-40B4-BE49-F238E27FC236}">
                <a16:creationId xmlns:a16="http://schemas.microsoft.com/office/drawing/2014/main" id="{E3A2A2FC-208F-463F-BC40-EDE140CE52E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7882" y="0"/>
            <a:ext cx="2993337" cy="3702285"/>
          </a:xfrm>
          <a:prstGeom prst="rect">
            <a:avLst/>
          </a:prstGeom>
          <a:noFill/>
          <a:effectLst>
            <a:outerShdw blurRad="812800" dist="317500" dir="20520000" sx="120000" sy="120000" algn="tl" rotWithShape="0">
              <a:prstClr val="black">
                <a:alpha val="40000"/>
              </a:prstClr>
            </a:outerShdw>
            <a:softEdge rad="317500"/>
          </a:effectLst>
          <a:extLst>
            <a:ext uri="{909E8E84-426E-40DD-AFC4-6F175D3DCCD1}">
              <a14:hiddenFill xmlns:a14="http://schemas.microsoft.com/office/drawing/2010/main">
                <a:solidFill>
                  <a:srgbClr val="FFFFFF"/>
                </a:solidFill>
              </a14:hiddenFill>
            </a:ext>
          </a:extLst>
        </p:spPr>
      </p:pic>
      <p:sp>
        <p:nvSpPr>
          <p:cNvPr id="4" name="ZoneTexte 3">
            <a:extLst>
              <a:ext uri="{FF2B5EF4-FFF2-40B4-BE49-F238E27FC236}">
                <a16:creationId xmlns:a16="http://schemas.microsoft.com/office/drawing/2014/main" id="{E8263412-4E17-446E-8703-7C20AAC9FB18}"/>
              </a:ext>
            </a:extLst>
          </p:cNvPr>
          <p:cNvSpPr txBox="1"/>
          <p:nvPr/>
        </p:nvSpPr>
        <p:spPr>
          <a:xfrm>
            <a:off x="976071" y="4097216"/>
            <a:ext cx="3112477" cy="646331"/>
          </a:xfrm>
          <a:prstGeom prst="rect">
            <a:avLst/>
          </a:prstGeom>
          <a:noFill/>
        </p:spPr>
        <p:txBody>
          <a:bodyPr wrap="square" rtlCol="0">
            <a:spAutoFit/>
          </a:bodyPr>
          <a:lstStyle/>
          <a:p>
            <a:r>
              <a:rPr lang="fr-BE" b="1" dirty="0">
                <a:latin typeface="Eras Light ITC" panose="020B0402030504020804" pitchFamily="34" charset="0"/>
              </a:rPr>
              <a:t>Jean-Jacques Rousseau, </a:t>
            </a:r>
          </a:p>
          <a:p>
            <a:r>
              <a:rPr lang="fr-BE" b="1" i="1" dirty="0">
                <a:latin typeface="Eras Light ITC" panose="020B0402030504020804" pitchFamily="34" charset="0"/>
              </a:rPr>
              <a:t>Du contrat social</a:t>
            </a:r>
            <a:r>
              <a:rPr lang="fr-BE" b="1" dirty="0">
                <a:latin typeface="Eras Light ITC" panose="020B0402030504020804" pitchFamily="34" charset="0"/>
              </a:rPr>
              <a:t>, III, 15, 1762</a:t>
            </a:r>
          </a:p>
        </p:txBody>
      </p:sp>
    </p:spTree>
    <p:extLst>
      <p:ext uri="{BB962C8B-B14F-4D97-AF65-F5344CB8AC3E}">
        <p14:creationId xmlns:p14="http://schemas.microsoft.com/office/powerpoint/2010/main" val="30543846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674B0926-CBC0-4197-8D80-7464993D5601}"/>
              </a:ext>
            </a:extLst>
          </p:cNvPr>
          <p:cNvSpPr>
            <a:spLocks noGrp="1"/>
          </p:cNvSpPr>
          <p:nvPr>
            <p:ph type="sldNum" sz="quarter" idx="12"/>
          </p:nvPr>
        </p:nvSpPr>
        <p:spPr/>
        <p:txBody>
          <a:bodyPr/>
          <a:lstStyle/>
          <a:p>
            <a:fld id="{46C37940-0BE0-4C48-A677-1E329DCF3A79}" type="slidenum">
              <a:rPr lang="fr-FR" smtClean="0"/>
              <a:t>14</a:t>
            </a:fld>
            <a:endParaRPr lang="fr-FR"/>
          </a:p>
        </p:txBody>
      </p:sp>
      <p:sp>
        <p:nvSpPr>
          <p:cNvPr id="3" name="Rectangle 1">
            <a:extLst>
              <a:ext uri="{FF2B5EF4-FFF2-40B4-BE49-F238E27FC236}">
                <a16:creationId xmlns:a16="http://schemas.microsoft.com/office/drawing/2014/main" id="{3C48E9DA-0C45-4224-8687-8DEC37E4FB11}"/>
              </a:ext>
            </a:extLst>
          </p:cNvPr>
          <p:cNvSpPr>
            <a:spLocks noChangeArrowheads="1"/>
          </p:cNvSpPr>
          <p:nvPr/>
        </p:nvSpPr>
        <p:spPr bwMode="auto">
          <a:xfrm>
            <a:off x="835245" y="846921"/>
            <a:ext cx="7637424" cy="54014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fr-FR" altLang="fr-FR" sz="2300" b="0" i="0" u="none" strike="noStrike" cap="none" normalizeH="0" baseline="0" dirty="0">
                <a:ln>
                  <a:noFill/>
                </a:ln>
                <a:solidFill>
                  <a:schemeClr val="tx1"/>
                </a:solidFill>
                <a:effectLst/>
                <a:latin typeface="Eras Demi ITC" panose="020B0805030504020804" pitchFamily="34" charset="0"/>
              </a:rPr>
              <a:t>« Ajoutons qu'il n'y a pas de gouvernement si sujet aux guerres civiles et aux </a:t>
            </a:r>
            <a:r>
              <a:rPr kumimoji="0" lang="fr-FR" altLang="fr-FR" sz="2300" b="0" i="0" u="none" strike="noStrike" cap="none" normalizeH="0" baseline="0" dirty="0">
                <a:ln>
                  <a:noFill/>
                </a:ln>
                <a:solidFill>
                  <a:srgbClr val="800000"/>
                </a:solidFill>
                <a:effectLst/>
                <a:latin typeface="Eras Demi ITC" panose="020B0805030504020804" pitchFamily="34" charset="0"/>
              </a:rPr>
              <a:t>agitations intestines que le démocratique ou populaire</a:t>
            </a:r>
            <a:r>
              <a:rPr kumimoji="0" lang="fr-FR" altLang="fr-FR" sz="2300" b="0" i="0" u="none" strike="noStrike" cap="none" normalizeH="0" baseline="0" dirty="0">
                <a:ln>
                  <a:noFill/>
                </a:ln>
                <a:solidFill>
                  <a:schemeClr val="tx1"/>
                </a:solidFill>
                <a:effectLst/>
                <a:latin typeface="Eras Demi ITC" panose="020B0805030504020804" pitchFamily="34" charset="0"/>
              </a:rPr>
              <a:t>, parce qu'il n'y en a aucun qui tende si fortement et si continuellement à changer de forme, ni qui demande plus de vigilance et de courage pour être maintenu dans la sienne. </a:t>
            </a:r>
          </a:p>
          <a:p>
            <a:pPr marL="0" marR="0" lvl="0" indent="0" algn="just" defTabSz="914400" rtl="0" eaLnBrk="0" fontAlgn="base" latinLnBrk="0" hangingPunct="0">
              <a:lnSpc>
                <a:spcPct val="100000"/>
              </a:lnSpc>
              <a:spcBef>
                <a:spcPct val="0"/>
              </a:spcBef>
              <a:spcAft>
                <a:spcPct val="0"/>
              </a:spcAft>
              <a:buClrTx/>
              <a:buSzTx/>
              <a:buFontTx/>
              <a:buNone/>
              <a:tabLst/>
            </a:pPr>
            <a:endParaRPr lang="fr-FR" altLang="fr-FR" sz="2300" dirty="0">
              <a:latin typeface="Eras Demi ITC" panose="020B0805030504020804"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fr-FR" altLang="fr-FR" sz="2300" b="0" i="0" u="none" strike="noStrike" cap="none" normalizeH="0" baseline="0" dirty="0">
                <a:ln>
                  <a:noFill/>
                </a:ln>
                <a:solidFill>
                  <a:schemeClr val="tx1"/>
                </a:solidFill>
                <a:effectLst/>
                <a:latin typeface="Eras Demi ITC" panose="020B0805030504020804" pitchFamily="34" charset="0"/>
              </a:rPr>
              <a:t>(…)</a:t>
            </a:r>
          </a:p>
          <a:p>
            <a:pPr marL="0" marR="0" lvl="0" indent="0" algn="just" defTabSz="914400" rtl="0" eaLnBrk="0" fontAlgn="base" latinLnBrk="0" hangingPunct="0">
              <a:lnSpc>
                <a:spcPct val="100000"/>
              </a:lnSpc>
              <a:spcBef>
                <a:spcPct val="0"/>
              </a:spcBef>
              <a:spcAft>
                <a:spcPct val="0"/>
              </a:spcAft>
              <a:buClrTx/>
              <a:buSzTx/>
              <a:buFontTx/>
              <a:buNone/>
              <a:tabLst/>
            </a:pPr>
            <a:r>
              <a:rPr kumimoji="0" lang="fr-FR" altLang="fr-FR" sz="2300" b="0" i="0" u="none" strike="noStrike" cap="none" normalizeH="0" baseline="0" dirty="0">
                <a:ln>
                  <a:noFill/>
                </a:ln>
                <a:solidFill>
                  <a:schemeClr val="tx1"/>
                </a:solidFill>
                <a:effectLst/>
                <a:latin typeface="Eras Demi ITC" panose="020B0805030504020804" pitchFamily="34" charset="0"/>
              </a:rPr>
              <a:t>" Mieux vaut une liberté </a:t>
            </a:r>
            <a:r>
              <a:rPr kumimoji="0" lang="fr-FR" altLang="fr-FR" sz="2300" b="0" i="0" u="none" strike="noStrike" cap="none" normalizeH="0" baseline="0" dirty="0">
                <a:ln>
                  <a:noFill/>
                </a:ln>
                <a:solidFill>
                  <a:srgbClr val="800000"/>
                </a:solidFill>
                <a:effectLst/>
                <a:latin typeface="Eras Demi ITC" panose="020B0805030504020804" pitchFamily="34" charset="0"/>
              </a:rPr>
              <a:t>dangereuse</a:t>
            </a:r>
            <a:r>
              <a:rPr kumimoji="0" lang="fr-FR" altLang="fr-FR" sz="2300" b="0" i="0" u="none" strike="noStrike" cap="none" normalizeH="0" baseline="0" dirty="0">
                <a:ln>
                  <a:noFill/>
                </a:ln>
                <a:solidFill>
                  <a:schemeClr val="tx1"/>
                </a:solidFill>
                <a:effectLst/>
                <a:latin typeface="Eras Demi ITC" panose="020B0805030504020804" pitchFamily="34" charset="0"/>
              </a:rPr>
              <a:t> qu’une servitude tranquille ».</a:t>
            </a:r>
          </a:p>
          <a:p>
            <a:pPr marL="0" marR="0" lvl="0" indent="0" algn="just" defTabSz="914400" rtl="0" eaLnBrk="0" fontAlgn="base" latinLnBrk="0" hangingPunct="0">
              <a:lnSpc>
                <a:spcPct val="100000"/>
              </a:lnSpc>
              <a:spcBef>
                <a:spcPct val="0"/>
              </a:spcBef>
              <a:spcAft>
                <a:spcPct val="0"/>
              </a:spcAft>
              <a:buClrTx/>
              <a:buSzTx/>
              <a:buFontTx/>
              <a:buNone/>
              <a:tabLst/>
            </a:pPr>
            <a:br>
              <a:rPr kumimoji="0" lang="fr-FR" altLang="fr-FR" sz="2300" b="0" i="0" u="none" strike="noStrike" cap="none" normalizeH="0" baseline="0" dirty="0">
                <a:ln>
                  <a:noFill/>
                </a:ln>
                <a:solidFill>
                  <a:schemeClr val="tx1"/>
                </a:solidFill>
                <a:effectLst/>
                <a:latin typeface="Eras Demi ITC" panose="020B0805030504020804" pitchFamily="34" charset="0"/>
              </a:rPr>
            </a:br>
            <a:r>
              <a:rPr kumimoji="0" lang="fr-FR" altLang="fr-FR" sz="2300" b="0" i="0" u="none" strike="noStrike" cap="none" normalizeH="0" baseline="0" dirty="0">
                <a:ln>
                  <a:noFill/>
                </a:ln>
                <a:solidFill>
                  <a:schemeClr val="tx1"/>
                </a:solidFill>
                <a:effectLst/>
                <a:latin typeface="Eras Demi ITC" panose="020B0805030504020804" pitchFamily="34" charset="0"/>
              </a:rPr>
              <a:t>S'il y avait un peuple de dieux, il se gouvernerait démocratiquement. Un gouvernement si parfait </a:t>
            </a:r>
            <a:r>
              <a:rPr kumimoji="0" lang="fr-FR" altLang="fr-FR" sz="2300" b="0" i="0" u="none" strike="noStrike" cap="none" normalizeH="0" baseline="0" dirty="0">
                <a:ln>
                  <a:noFill/>
                </a:ln>
                <a:solidFill>
                  <a:srgbClr val="800000"/>
                </a:solidFill>
                <a:effectLst/>
                <a:latin typeface="Eras Demi ITC" panose="020B0805030504020804" pitchFamily="34" charset="0"/>
              </a:rPr>
              <a:t>ne convient pas à des hommes</a:t>
            </a:r>
            <a:r>
              <a:rPr kumimoji="0" lang="fr-FR" altLang="fr-FR" sz="2300" b="0" i="0" u="none" strike="noStrike" cap="none" normalizeH="0" baseline="0" dirty="0">
                <a:ln>
                  <a:noFill/>
                </a:ln>
                <a:solidFill>
                  <a:schemeClr val="tx1"/>
                </a:solidFill>
                <a:effectLst/>
                <a:latin typeface="Eras Demi ITC" panose="020B0805030504020804" pitchFamily="34" charset="0"/>
              </a:rPr>
              <a:t>. » </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fr-FR" altLang="fr-FR" sz="2300" b="0" i="0" u="none" strike="noStrike" cap="none" normalizeH="0" baseline="0" dirty="0">
              <a:ln>
                <a:noFill/>
              </a:ln>
              <a:solidFill>
                <a:schemeClr val="tx1"/>
              </a:solidFill>
              <a:effectLst/>
              <a:latin typeface="Eras Demi ITC" panose="020B0805030504020804" pitchFamily="34" charset="0"/>
            </a:endParaRPr>
          </a:p>
        </p:txBody>
      </p:sp>
      <p:pic>
        <p:nvPicPr>
          <p:cNvPr id="5" name="Picture 2" descr="Résultat de recherche d'images pour &quot;rousseau&quot;">
            <a:extLst>
              <a:ext uri="{FF2B5EF4-FFF2-40B4-BE49-F238E27FC236}">
                <a16:creationId xmlns:a16="http://schemas.microsoft.com/office/drawing/2014/main" id="{FE2351FB-4325-4F8D-86F0-4F918629189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81478" y="-9040"/>
            <a:ext cx="2779692" cy="3438040"/>
          </a:xfrm>
          <a:prstGeom prst="rect">
            <a:avLst/>
          </a:prstGeom>
          <a:noFill/>
          <a:effectLst>
            <a:outerShdw blurRad="812800" dist="317500" dir="20520000" sx="120000" sy="120000" algn="tl" rotWithShape="0">
              <a:prstClr val="black">
                <a:alpha val="40000"/>
              </a:prstClr>
            </a:outerShdw>
            <a:softEdge rad="127000"/>
          </a:effectLst>
          <a:extLst>
            <a:ext uri="{909E8E84-426E-40DD-AFC4-6F175D3DCCD1}">
              <a14:hiddenFill xmlns:a14="http://schemas.microsoft.com/office/drawing/2010/main">
                <a:solidFill>
                  <a:srgbClr val="FFFFFF"/>
                </a:solidFill>
              </a14:hiddenFill>
            </a:ext>
          </a:extLst>
        </p:spPr>
      </p:pic>
      <p:sp>
        <p:nvSpPr>
          <p:cNvPr id="6" name="ZoneTexte 5">
            <a:extLst>
              <a:ext uri="{FF2B5EF4-FFF2-40B4-BE49-F238E27FC236}">
                <a16:creationId xmlns:a16="http://schemas.microsoft.com/office/drawing/2014/main" id="{6DACCEEA-62CE-4174-AF71-7A5C373ABC14}"/>
              </a:ext>
            </a:extLst>
          </p:cNvPr>
          <p:cNvSpPr txBox="1"/>
          <p:nvPr/>
        </p:nvSpPr>
        <p:spPr>
          <a:xfrm>
            <a:off x="9081478" y="3835000"/>
            <a:ext cx="2594497" cy="923330"/>
          </a:xfrm>
          <a:prstGeom prst="rect">
            <a:avLst/>
          </a:prstGeom>
          <a:noFill/>
        </p:spPr>
        <p:txBody>
          <a:bodyPr wrap="square" rtlCol="0">
            <a:spAutoFit/>
          </a:bodyPr>
          <a:lstStyle/>
          <a:p>
            <a:r>
              <a:rPr lang="fr-BE" b="1" dirty="0">
                <a:latin typeface="Eras Light ITC" panose="020B0402030504020804" pitchFamily="34" charset="0"/>
              </a:rPr>
              <a:t>Jean-Jacques Rousseau, </a:t>
            </a:r>
          </a:p>
          <a:p>
            <a:r>
              <a:rPr lang="fr-BE" b="1" i="1" dirty="0">
                <a:latin typeface="Eras Light ITC" panose="020B0402030504020804" pitchFamily="34" charset="0"/>
              </a:rPr>
              <a:t>Du contrat social</a:t>
            </a:r>
            <a:r>
              <a:rPr lang="fr-BE" b="1" dirty="0">
                <a:latin typeface="Eras Light ITC" panose="020B0402030504020804" pitchFamily="34" charset="0"/>
              </a:rPr>
              <a:t>, III, chap. 4, 1762</a:t>
            </a:r>
          </a:p>
        </p:txBody>
      </p:sp>
    </p:spTree>
    <p:extLst>
      <p:ext uri="{BB962C8B-B14F-4D97-AF65-F5344CB8AC3E}">
        <p14:creationId xmlns:p14="http://schemas.microsoft.com/office/powerpoint/2010/main" val="7516311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0E72FB0B-0876-4442-A198-3A5B6A99B35E}"/>
              </a:ext>
            </a:extLst>
          </p:cNvPr>
          <p:cNvSpPr>
            <a:spLocks noGrp="1"/>
          </p:cNvSpPr>
          <p:nvPr>
            <p:ph type="sldNum" sz="quarter" idx="12"/>
          </p:nvPr>
        </p:nvSpPr>
        <p:spPr/>
        <p:txBody>
          <a:bodyPr/>
          <a:lstStyle/>
          <a:p>
            <a:fld id="{46C37940-0BE0-4C48-A677-1E329DCF3A79}" type="slidenum">
              <a:rPr lang="fr-FR" smtClean="0"/>
              <a:t>15</a:t>
            </a:fld>
            <a:endParaRPr lang="fr-FR"/>
          </a:p>
        </p:txBody>
      </p:sp>
      <p:sp>
        <p:nvSpPr>
          <p:cNvPr id="3" name="Rectangle 2">
            <a:extLst>
              <a:ext uri="{FF2B5EF4-FFF2-40B4-BE49-F238E27FC236}">
                <a16:creationId xmlns:a16="http://schemas.microsoft.com/office/drawing/2014/main" id="{E378FB40-161A-4338-A25F-C9993B6F904E}"/>
              </a:ext>
            </a:extLst>
          </p:cNvPr>
          <p:cNvSpPr/>
          <p:nvPr/>
        </p:nvSpPr>
        <p:spPr>
          <a:xfrm>
            <a:off x="1396195" y="1228397"/>
            <a:ext cx="6914427" cy="4401205"/>
          </a:xfrm>
          <a:prstGeom prst="rect">
            <a:avLst/>
          </a:prstGeom>
        </p:spPr>
        <p:txBody>
          <a:bodyPr wrap="square">
            <a:spAutoFit/>
          </a:bodyPr>
          <a:lstStyle/>
          <a:p>
            <a:pPr algn="just"/>
            <a:r>
              <a:rPr lang="fr-BE" sz="2800" dirty="0">
                <a:latin typeface="Eras Demi ITC" panose="020B0805030504020804" pitchFamily="34" charset="0"/>
              </a:rPr>
              <a:t>« Vous ne paraissez réunir autour de vous que des </a:t>
            </a:r>
            <a:r>
              <a:rPr lang="fr-BE" sz="2800" i="1" dirty="0">
                <a:latin typeface="Eras Demi ITC" panose="020B0805030504020804" pitchFamily="34" charset="0"/>
              </a:rPr>
              <a:t>républicains</a:t>
            </a:r>
            <a:r>
              <a:rPr lang="fr-BE" sz="2800" dirty="0">
                <a:latin typeface="Eras Demi ITC" panose="020B0805030504020804" pitchFamily="34" charset="0"/>
              </a:rPr>
              <a:t>, titre banal et fort équivoque : donc vous ne prêchez </a:t>
            </a:r>
            <a:r>
              <a:rPr lang="fr-BE" sz="2800" i="1" dirty="0">
                <a:latin typeface="Eras Demi ITC" panose="020B0805030504020804" pitchFamily="34" charset="0"/>
              </a:rPr>
              <a:t>que la république quelconque</a:t>
            </a:r>
            <a:r>
              <a:rPr lang="fr-BE" sz="2800" dirty="0">
                <a:latin typeface="Eras Demi ITC" panose="020B0805030504020804" pitchFamily="34" charset="0"/>
              </a:rPr>
              <a:t>. Nous, nous rassemblons tous les démocrates et les plébéiens, dénominations qui, sans doute, présentent un sens plus positif : nos dogmes sont </a:t>
            </a:r>
            <a:r>
              <a:rPr lang="fr-BE" sz="2800" dirty="0">
                <a:solidFill>
                  <a:srgbClr val="800000"/>
                </a:solidFill>
                <a:latin typeface="Eras Demi ITC" panose="020B0805030504020804" pitchFamily="34" charset="0"/>
              </a:rPr>
              <a:t>la démocratie pure, l’égalité sans tâche et sans réserve. </a:t>
            </a:r>
            <a:r>
              <a:rPr lang="fr-BE" sz="2800" dirty="0">
                <a:latin typeface="Eras Demi ITC" panose="020B0805030504020804" pitchFamily="34" charset="0"/>
              </a:rPr>
              <a:t>»</a:t>
            </a:r>
            <a:endParaRPr lang="fr-FR" sz="2800" dirty="0">
              <a:latin typeface="Eras Demi ITC" panose="020B0805030504020804" pitchFamily="34" charset="0"/>
            </a:endParaRPr>
          </a:p>
        </p:txBody>
      </p:sp>
      <p:pic>
        <p:nvPicPr>
          <p:cNvPr id="5" name="Image 4" descr="Une image contenant photo, vieux, noir, chapeau&#10;&#10;Description générée automatiquement">
            <a:extLst>
              <a:ext uri="{FF2B5EF4-FFF2-40B4-BE49-F238E27FC236}">
                <a16:creationId xmlns:a16="http://schemas.microsoft.com/office/drawing/2014/main" id="{327C430A-4E1B-48F9-A124-621E8CD9B75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05849" y="-42558"/>
            <a:ext cx="2799385" cy="4263679"/>
          </a:xfrm>
          <a:prstGeom prst="rect">
            <a:avLst/>
          </a:prstGeom>
          <a:ln>
            <a:noFill/>
          </a:ln>
          <a:effectLst>
            <a:softEdge rad="112500"/>
          </a:effectLst>
        </p:spPr>
      </p:pic>
      <p:sp>
        <p:nvSpPr>
          <p:cNvPr id="6" name="Rectangle 5">
            <a:extLst>
              <a:ext uri="{FF2B5EF4-FFF2-40B4-BE49-F238E27FC236}">
                <a16:creationId xmlns:a16="http://schemas.microsoft.com/office/drawing/2014/main" id="{4B29AEBC-AEDD-4A8C-9C44-5EE15AA60060}"/>
              </a:ext>
            </a:extLst>
          </p:cNvPr>
          <p:cNvSpPr/>
          <p:nvPr/>
        </p:nvSpPr>
        <p:spPr>
          <a:xfrm>
            <a:off x="8705850" y="4569997"/>
            <a:ext cx="2799384" cy="646331"/>
          </a:xfrm>
          <a:prstGeom prst="rect">
            <a:avLst/>
          </a:prstGeom>
        </p:spPr>
        <p:txBody>
          <a:bodyPr wrap="square">
            <a:spAutoFit/>
          </a:bodyPr>
          <a:lstStyle/>
          <a:p>
            <a:r>
              <a:rPr lang="fr-BE" b="1" dirty="0">
                <a:latin typeface="Eras Demi ITC" panose="020B0805030504020804" pitchFamily="34" charset="0"/>
              </a:rPr>
              <a:t>G. Babeuf</a:t>
            </a:r>
            <a:r>
              <a:rPr lang="fr-BE" dirty="0">
                <a:latin typeface="Eras Demi ITC" panose="020B0805030504020804" pitchFamily="34" charset="0"/>
              </a:rPr>
              <a:t>, </a:t>
            </a:r>
            <a:r>
              <a:rPr lang="fr-BE" i="1" dirty="0">
                <a:latin typeface="+mj-lt"/>
              </a:rPr>
              <a:t>Le Tribun du peuple, </a:t>
            </a:r>
            <a:r>
              <a:rPr lang="fr-BE" dirty="0">
                <a:latin typeface="+mj-lt"/>
              </a:rPr>
              <a:t>29 novembre 1795.</a:t>
            </a:r>
          </a:p>
        </p:txBody>
      </p:sp>
    </p:spTree>
    <p:extLst>
      <p:ext uri="{BB962C8B-B14F-4D97-AF65-F5344CB8AC3E}">
        <p14:creationId xmlns:p14="http://schemas.microsoft.com/office/powerpoint/2010/main" val="18620997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25D14325-A4F1-4A8B-8C70-A0474C63A9F7}"/>
              </a:ext>
            </a:extLst>
          </p:cNvPr>
          <p:cNvSpPr>
            <a:spLocks noGrp="1"/>
          </p:cNvSpPr>
          <p:nvPr>
            <p:ph type="sldNum" sz="quarter" idx="12"/>
          </p:nvPr>
        </p:nvSpPr>
        <p:spPr/>
        <p:txBody>
          <a:bodyPr/>
          <a:lstStyle/>
          <a:p>
            <a:fld id="{46C37940-0BE0-4C48-A677-1E329DCF3A79}" type="slidenum">
              <a:rPr lang="fr-FR" smtClean="0"/>
              <a:t>16</a:t>
            </a:fld>
            <a:endParaRPr lang="fr-FR"/>
          </a:p>
        </p:txBody>
      </p:sp>
      <p:sp>
        <p:nvSpPr>
          <p:cNvPr id="3" name="Rectangle 2">
            <a:extLst>
              <a:ext uri="{FF2B5EF4-FFF2-40B4-BE49-F238E27FC236}">
                <a16:creationId xmlns:a16="http://schemas.microsoft.com/office/drawing/2014/main" id="{A3C7A3CD-4DFA-4338-846D-A5181691CB4A}"/>
              </a:ext>
            </a:extLst>
          </p:cNvPr>
          <p:cNvSpPr/>
          <p:nvPr/>
        </p:nvSpPr>
        <p:spPr>
          <a:xfrm>
            <a:off x="1124102" y="712900"/>
            <a:ext cx="6692785" cy="3985706"/>
          </a:xfrm>
          <a:prstGeom prst="rect">
            <a:avLst/>
          </a:prstGeom>
        </p:spPr>
        <p:txBody>
          <a:bodyPr wrap="square">
            <a:spAutoFit/>
          </a:bodyPr>
          <a:lstStyle/>
          <a:p>
            <a:pPr algn="just"/>
            <a:r>
              <a:rPr lang="fr-BE" sz="2300" b="1" dirty="0">
                <a:latin typeface="Eras Demi ITC" panose="020B0805030504020804" pitchFamily="34" charset="0"/>
              </a:rPr>
              <a:t>« Les citoyens qui se nomment des représentants renoncent et </a:t>
            </a:r>
            <a:r>
              <a:rPr lang="fr-BE" sz="2300" b="1" dirty="0">
                <a:solidFill>
                  <a:srgbClr val="800000"/>
                </a:solidFill>
                <a:latin typeface="Eras Demi ITC" panose="020B0805030504020804" pitchFamily="34" charset="0"/>
              </a:rPr>
              <a:t>doivent renoncer</a:t>
            </a:r>
            <a:r>
              <a:rPr lang="fr-BE" sz="2300" b="1" dirty="0">
                <a:latin typeface="Eras Demi ITC" panose="020B0805030504020804" pitchFamily="34" charset="0"/>
              </a:rPr>
              <a:t> à faire eux-mêmes </a:t>
            </a:r>
            <a:r>
              <a:rPr lang="fr-BE" sz="2300" b="1" dirty="0">
                <a:solidFill>
                  <a:srgbClr val="800000"/>
                </a:solidFill>
                <a:latin typeface="Eras Demi ITC" panose="020B0805030504020804" pitchFamily="34" charset="0"/>
              </a:rPr>
              <a:t>la loi </a:t>
            </a:r>
            <a:r>
              <a:rPr lang="fr-BE" sz="2300" b="1" dirty="0">
                <a:latin typeface="Eras Demi ITC" panose="020B0805030504020804" pitchFamily="34" charset="0"/>
              </a:rPr>
              <a:t>; ils n’ont pas de volonté particulière à imposer. S’ils dictaient des volontés, la France ne serait plus cet État représentatif ; ce serait un État démocratique. </a:t>
            </a:r>
          </a:p>
          <a:p>
            <a:pPr algn="just"/>
            <a:r>
              <a:rPr lang="fr-BE" sz="2300" b="1" dirty="0">
                <a:solidFill>
                  <a:srgbClr val="800000"/>
                </a:solidFill>
                <a:latin typeface="Eras Demi ITC" panose="020B0805030504020804" pitchFamily="34" charset="0"/>
              </a:rPr>
              <a:t>Le peuple,</a:t>
            </a:r>
            <a:r>
              <a:rPr lang="fr-BE" sz="2300" b="1" dirty="0">
                <a:latin typeface="Eras Demi ITC" panose="020B0805030504020804" pitchFamily="34" charset="0"/>
              </a:rPr>
              <a:t> je le répète, dans un pays qui </a:t>
            </a:r>
            <a:r>
              <a:rPr lang="fr-BE" sz="2300" b="1" dirty="0">
                <a:solidFill>
                  <a:srgbClr val="800000"/>
                </a:solidFill>
                <a:latin typeface="Eras Demi ITC" panose="020B0805030504020804" pitchFamily="34" charset="0"/>
              </a:rPr>
              <a:t>n’est pas une démocratie </a:t>
            </a:r>
            <a:r>
              <a:rPr lang="fr-BE" sz="2300" b="1" dirty="0">
                <a:latin typeface="Eras Demi ITC" panose="020B0805030504020804" pitchFamily="34" charset="0"/>
              </a:rPr>
              <a:t>(et la France ne saurait l’être), le peuple ne peut parler, ne peut agir que par ses représentants. » </a:t>
            </a:r>
          </a:p>
          <a:p>
            <a:pPr algn="just"/>
            <a:endParaRPr lang="fr-BE" sz="2300" b="1" dirty="0">
              <a:latin typeface="Eras Demi ITC" panose="020B0805030504020804" pitchFamily="34" charset="0"/>
            </a:endParaRPr>
          </a:p>
        </p:txBody>
      </p:sp>
      <p:sp>
        <p:nvSpPr>
          <p:cNvPr id="4" name="Rectangle 3">
            <a:extLst>
              <a:ext uri="{FF2B5EF4-FFF2-40B4-BE49-F238E27FC236}">
                <a16:creationId xmlns:a16="http://schemas.microsoft.com/office/drawing/2014/main" id="{76A46342-EDC6-4690-9774-F957A42247F6}"/>
              </a:ext>
            </a:extLst>
          </p:cNvPr>
          <p:cNvSpPr/>
          <p:nvPr/>
        </p:nvSpPr>
        <p:spPr>
          <a:xfrm>
            <a:off x="8096248" y="772415"/>
            <a:ext cx="2917753" cy="1231106"/>
          </a:xfrm>
          <a:prstGeom prst="rect">
            <a:avLst/>
          </a:prstGeom>
        </p:spPr>
        <p:txBody>
          <a:bodyPr wrap="square">
            <a:spAutoFit/>
          </a:bodyPr>
          <a:lstStyle/>
          <a:p>
            <a:r>
              <a:rPr lang="fr-BE" b="1" dirty="0"/>
              <a:t>E.- J. </a:t>
            </a:r>
            <a:r>
              <a:rPr lang="fr-BE" sz="2000" b="1" dirty="0"/>
              <a:t>Sieyès</a:t>
            </a:r>
          </a:p>
          <a:p>
            <a:r>
              <a:rPr lang="fr-BE" dirty="0"/>
              <a:t>« Dire de l'abbé Sieyès, sur la question du veto royal : à la séance du 7 septembre 1789 ».</a:t>
            </a:r>
            <a:endParaRPr lang="fr-FR" dirty="0"/>
          </a:p>
        </p:txBody>
      </p:sp>
      <p:sp>
        <p:nvSpPr>
          <p:cNvPr id="5" name="Rectangle 4">
            <a:extLst>
              <a:ext uri="{FF2B5EF4-FFF2-40B4-BE49-F238E27FC236}">
                <a16:creationId xmlns:a16="http://schemas.microsoft.com/office/drawing/2014/main" id="{9A1BA26D-B799-44EB-962D-3EB423E6DC67}"/>
              </a:ext>
            </a:extLst>
          </p:cNvPr>
          <p:cNvSpPr/>
          <p:nvPr/>
        </p:nvSpPr>
        <p:spPr>
          <a:xfrm>
            <a:off x="1124101" y="4575440"/>
            <a:ext cx="6692786" cy="1508105"/>
          </a:xfrm>
          <a:prstGeom prst="rect">
            <a:avLst/>
          </a:prstGeom>
        </p:spPr>
        <p:txBody>
          <a:bodyPr wrap="square">
            <a:spAutoFit/>
          </a:bodyPr>
          <a:lstStyle/>
          <a:p>
            <a:pPr algn="just"/>
            <a:r>
              <a:rPr lang="fr-BE" sz="2300" b="1" dirty="0">
                <a:latin typeface="Eras Demi ITC" panose="020B0805030504020804" pitchFamily="34" charset="0"/>
              </a:rPr>
              <a:t>(Les Français n’ont pas ) « assez d’instruction, ni assez de loisir pour vouloir s’occuper directement des </a:t>
            </a:r>
            <a:r>
              <a:rPr lang="fr-BE" sz="2300" b="1" dirty="0">
                <a:solidFill>
                  <a:srgbClr val="800000"/>
                </a:solidFill>
                <a:latin typeface="Eras Demi ITC" panose="020B0805030504020804" pitchFamily="34" charset="0"/>
              </a:rPr>
              <a:t>lois qui doivent gouverner la France »</a:t>
            </a:r>
            <a:endParaRPr lang="fr-FR" sz="2300" b="1" dirty="0">
              <a:solidFill>
                <a:srgbClr val="800000"/>
              </a:solidFill>
              <a:latin typeface="Eras Demi ITC" panose="020B0805030504020804" pitchFamily="34" charset="0"/>
            </a:endParaRPr>
          </a:p>
        </p:txBody>
      </p:sp>
      <p:pic>
        <p:nvPicPr>
          <p:cNvPr id="7" name="Image 6">
            <a:extLst>
              <a:ext uri="{FF2B5EF4-FFF2-40B4-BE49-F238E27FC236}">
                <a16:creationId xmlns:a16="http://schemas.microsoft.com/office/drawing/2014/main" id="{0C1F0BBD-6102-4C5E-B5A4-0B2283D87D1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96247" y="2003521"/>
            <a:ext cx="3178307" cy="4868589"/>
          </a:xfrm>
          <a:prstGeom prst="rect">
            <a:avLst/>
          </a:prstGeom>
          <a:effectLst>
            <a:softEdge rad="317500"/>
          </a:effectLst>
        </p:spPr>
      </p:pic>
    </p:spTree>
    <p:extLst>
      <p:ext uri="{BB962C8B-B14F-4D97-AF65-F5344CB8AC3E}">
        <p14:creationId xmlns:p14="http://schemas.microsoft.com/office/powerpoint/2010/main" val="11125140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49815A9-E1CE-4280-8804-F6B5443E9E26}"/>
              </a:ext>
            </a:extLst>
          </p:cNvPr>
          <p:cNvSpPr/>
          <p:nvPr/>
        </p:nvSpPr>
        <p:spPr>
          <a:xfrm>
            <a:off x="1099820" y="972118"/>
            <a:ext cx="7315200" cy="2000548"/>
          </a:xfrm>
          <a:prstGeom prst="rect">
            <a:avLst/>
          </a:prstGeom>
        </p:spPr>
        <p:txBody>
          <a:bodyPr wrap="square">
            <a:spAutoFit/>
          </a:bodyPr>
          <a:lstStyle/>
          <a:p>
            <a:pPr algn="just"/>
            <a:r>
              <a:rPr lang="fr-BE" sz="2000" dirty="0">
                <a:latin typeface="Eras Demi ITC" panose="020B0805030504020804" pitchFamily="34" charset="0"/>
              </a:rPr>
              <a:t>« La </a:t>
            </a:r>
            <a:r>
              <a:rPr lang="fr-BE" sz="2400" dirty="0">
                <a:solidFill>
                  <a:srgbClr val="800000"/>
                </a:solidFill>
                <a:latin typeface="Eras Demi ITC" panose="020B0805030504020804" pitchFamily="34" charset="0"/>
              </a:rPr>
              <a:t>souveraineté du peuple n’est pas illimitée </a:t>
            </a:r>
            <a:r>
              <a:rPr lang="fr-BE" sz="2000" dirty="0">
                <a:latin typeface="Eras Demi ITC" panose="020B0805030504020804" pitchFamily="34" charset="0"/>
              </a:rPr>
              <a:t>; elle est circonscrite dans les bornes que lui tracent la justice et les droits des individus. La volonté de tout un peuple ne peut rendre juste ce qui est injuste. Les représentants d’une nation n’ont pas le droit de faire ce que la nation n’a pas le droit de faire elle-même. »</a:t>
            </a:r>
            <a:endParaRPr lang="fr-FR" sz="2000" dirty="0">
              <a:latin typeface="Eras Demi ITC" panose="020B0805030504020804" pitchFamily="34" charset="0"/>
            </a:endParaRPr>
          </a:p>
        </p:txBody>
      </p:sp>
      <p:sp>
        <p:nvSpPr>
          <p:cNvPr id="4" name="Rectangle 3">
            <a:extLst>
              <a:ext uri="{FF2B5EF4-FFF2-40B4-BE49-F238E27FC236}">
                <a16:creationId xmlns:a16="http://schemas.microsoft.com/office/drawing/2014/main" id="{B46D9433-9723-4285-9982-0632F99E48FB}"/>
              </a:ext>
            </a:extLst>
          </p:cNvPr>
          <p:cNvSpPr/>
          <p:nvPr/>
        </p:nvSpPr>
        <p:spPr>
          <a:xfrm>
            <a:off x="1099820" y="3167390"/>
            <a:ext cx="7315200" cy="2308324"/>
          </a:xfrm>
          <a:prstGeom prst="rect">
            <a:avLst/>
          </a:prstGeom>
        </p:spPr>
        <p:txBody>
          <a:bodyPr wrap="square">
            <a:spAutoFit/>
          </a:bodyPr>
          <a:lstStyle/>
          <a:p>
            <a:pPr algn="just"/>
            <a:r>
              <a:rPr lang="fr-BE" sz="2000" dirty="0">
                <a:latin typeface="Eras Demi ITC" panose="020B0805030504020804" pitchFamily="34" charset="0"/>
              </a:rPr>
              <a:t>« La souveraineté n’existe que d’une manière limitée et relative. Au point où commencent l’indépendance et </a:t>
            </a:r>
            <a:r>
              <a:rPr lang="fr-BE" sz="2400" dirty="0">
                <a:solidFill>
                  <a:srgbClr val="800000"/>
                </a:solidFill>
                <a:latin typeface="Eras Demi ITC" panose="020B0805030504020804" pitchFamily="34" charset="0"/>
              </a:rPr>
              <a:t>l’existence individuelle</a:t>
            </a:r>
            <a:r>
              <a:rPr lang="fr-BE" sz="2000" dirty="0">
                <a:latin typeface="Eras Demi ITC" panose="020B0805030504020804" pitchFamily="34" charset="0"/>
              </a:rPr>
              <a:t>, s’arrête la juridiction de cette souveraineté. Si la société franchit cette ligne, elle se rend aussi coupable que le despote (…). L’assentiment de la majorité ne suffit nullement dans tous les cas, pour légitimer ses actes (…). »</a:t>
            </a:r>
            <a:endParaRPr lang="fr-FR" sz="2000" dirty="0">
              <a:latin typeface="Eras Demi ITC" panose="020B0805030504020804" pitchFamily="34" charset="0"/>
            </a:endParaRPr>
          </a:p>
        </p:txBody>
      </p:sp>
      <p:pic>
        <p:nvPicPr>
          <p:cNvPr id="6" name="Image 5">
            <a:extLst>
              <a:ext uri="{FF2B5EF4-FFF2-40B4-BE49-F238E27FC236}">
                <a16:creationId xmlns:a16="http://schemas.microsoft.com/office/drawing/2014/main" id="{1A171342-FE48-4A22-B416-60CB424E26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15278" y="0"/>
            <a:ext cx="2706822" cy="2911110"/>
          </a:xfrm>
          <a:prstGeom prst="rect">
            <a:avLst/>
          </a:prstGeom>
          <a:ln>
            <a:noFill/>
          </a:ln>
          <a:effectLst>
            <a:softEdge rad="112500"/>
          </a:effectLst>
        </p:spPr>
      </p:pic>
      <p:sp>
        <p:nvSpPr>
          <p:cNvPr id="7" name="Rectangle 6">
            <a:extLst>
              <a:ext uri="{FF2B5EF4-FFF2-40B4-BE49-F238E27FC236}">
                <a16:creationId xmlns:a16="http://schemas.microsoft.com/office/drawing/2014/main" id="{2222038E-F0A8-446E-8A1D-008784311871}"/>
              </a:ext>
            </a:extLst>
          </p:cNvPr>
          <p:cNvSpPr/>
          <p:nvPr/>
        </p:nvSpPr>
        <p:spPr>
          <a:xfrm>
            <a:off x="9015278" y="3346726"/>
            <a:ext cx="2590800" cy="1200329"/>
          </a:xfrm>
          <a:prstGeom prst="rect">
            <a:avLst/>
          </a:prstGeom>
        </p:spPr>
        <p:txBody>
          <a:bodyPr wrap="square">
            <a:spAutoFit/>
          </a:bodyPr>
          <a:lstStyle/>
          <a:p>
            <a:pPr lvl="0" defTabSz="914400">
              <a:defRPr/>
            </a:pPr>
            <a:r>
              <a:rPr lang="fr-BE" b="1" dirty="0">
                <a:latin typeface="+mj-lt"/>
              </a:rPr>
              <a:t>Benjamin Constant, </a:t>
            </a:r>
            <a:r>
              <a:rPr lang="fr-BE" b="1" i="1" dirty="0">
                <a:latin typeface="+mj-lt"/>
              </a:rPr>
              <a:t>Principes de politique</a:t>
            </a:r>
            <a:r>
              <a:rPr lang="fr-BE" b="1" dirty="0">
                <a:latin typeface="+mj-lt"/>
              </a:rPr>
              <a:t>, 1806. Chapitre 1 : De la souveraineté du peuple</a:t>
            </a:r>
          </a:p>
        </p:txBody>
      </p:sp>
      <p:sp>
        <p:nvSpPr>
          <p:cNvPr id="5" name="Espace réservé du numéro de diapositive 4">
            <a:extLst>
              <a:ext uri="{FF2B5EF4-FFF2-40B4-BE49-F238E27FC236}">
                <a16:creationId xmlns:a16="http://schemas.microsoft.com/office/drawing/2014/main" id="{75FF6312-9CA3-46B5-A002-9361284EDB96}"/>
              </a:ext>
            </a:extLst>
          </p:cNvPr>
          <p:cNvSpPr>
            <a:spLocks noGrp="1"/>
          </p:cNvSpPr>
          <p:nvPr>
            <p:ph type="sldNum" sz="quarter" idx="12"/>
          </p:nvPr>
        </p:nvSpPr>
        <p:spPr/>
        <p:txBody>
          <a:bodyPr/>
          <a:lstStyle/>
          <a:p>
            <a:fld id="{46C37940-0BE0-4C48-A677-1E329DCF3A79}" type="slidenum">
              <a:rPr lang="fr-FR" smtClean="0"/>
              <a:t>17</a:t>
            </a:fld>
            <a:endParaRPr lang="fr-FR"/>
          </a:p>
        </p:txBody>
      </p:sp>
    </p:spTree>
    <p:extLst>
      <p:ext uri="{BB962C8B-B14F-4D97-AF65-F5344CB8AC3E}">
        <p14:creationId xmlns:p14="http://schemas.microsoft.com/office/powerpoint/2010/main" val="133415334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14468C36-9A79-4B74-A1A4-F67D69687FDB}"/>
              </a:ext>
            </a:extLst>
          </p:cNvPr>
          <p:cNvSpPr>
            <a:spLocks noGrp="1"/>
          </p:cNvSpPr>
          <p:nvPr>
            <p:ph type="sldNum" sz="quarter" idx="12"/>
          </p:nvPr>
        </p:nvSpPr>
        <p:spPr/>
        <p:txBody>
          <a:bodyPr/>
          <a:lstStyle/>
          <a:p>
            <a:fld id="{46C37940-0BE0-4C48-A677-1E329DCF3A79}" type="slidenum">
              <a:rPr lang="fr-FR" smtClean="0"/>
              <a:t>18</a:t>
            </a:fld>
            <a:endParaRPr lang="fr-FR"/>
          </a:p>
        </p:txBody>
      </p:sp>
      <p:sp>
        <p:nvSpPr>
          <p:cNvPr id="5" name="Rectangle 4">
            <a:extLst>
              <a:ext uri="{FF2B5EF4-FFF2-40B4-BE49-F238E27FC236}">
                <a16:creationId xmlns:a16="http://schemas.microsoft.com/office/drawing/2014/main" id="{B3316F17-CA4E-46FA-9BE3-EB4391027AA7}"/>
              </a:ext>
            </a:extLst>
          </p:cNvPr>
          <p:cNvSpPr/>
          <p:nvPr/>
        </p:nvSpPr>
        <p:spPr>
          <a:xfrm>
            <a:off x="3299648" y="801917"/>
            <a:ext cx="7848997" cy="5262979"/>
          </a:xfrm>
          <a:prstGeom prst="rect">
            <a:avLst/>
          </a:prstGeom>
        </p:spPr>
        <p:txBody>
          <a:bodyPr wrap="square">
            <a:spAutoFit/>
          </a:bodyPr>
          <a:lstStyle/>
          <a:p>
            <a:pPr algn="just"/>
            <a:r>
              <a:rPr lang="fr-BE" sz="2000" dirty="0">
                <a:latin typeface="Eras Demi ITC" panose="020B0805030504020804" pitchFamily="34" charset="0"/>
              </a:rPr>
              <a:t>"Dire que le suffrage universel transforme les gouvernants en mandataires du peuple et les force comme tels à servir les besoins et à s'associer aux idées que le mouvement graduel de la civilisation apporte aux sociétés, c'est assez dire que le suffrage universel est un </a:t>
            </a:r>
            <a:r>
              <a:rPr lang="fr-BE" sz="2000" dirty="0">
                <a:solidFill>
                  <a:srgbClr val="800000"/>
                </a:solidFill>
                <a:latin typeface="Eras Demi ITC" panose="020B0805030504020804" pitchFamily="34" charset="0"/>
              </a:rPr>
              <a:t>instrument de progrès </a:t>
            </a:r>
            <a:r>
              <a:rPr lang="fr-BE" sz="2000" dirty="0">
                <a:latin typeface="Eras Demi ITC" panose="020B0805030504020804" pitchFamily="34" charset="0"/>
              </a:rPr>
              <a:t>; mais il est aussi un instrument d'ordre. Je me trompe, il </a:t>
            </a:r>
            <a:r>
              <a:rPr lang="fr-BE" sz="2800" dirty="0">
                <a:solidFill>
                  <a:srgbClr val="800000"/>
                </a:solidFill>
                <a:latin typeface="Eras Demi ITC" panose="020B0805030504020804" pitchFamily="34" charset="0"/>
              </a:rPr>
              <a:t>est l'instrument d'ordre par excellence</a:t>
            </a:r>
            <a:r>
              <a:rPr lang="fr-BE" sz="2000" dirty="0">
                <a:latin typeface="Eras Demi ITC" panose="020B0805030504020804" pitchFamily="34" charset="0"/>
              </a:rPr>
              <a:t>. (Bravos à gauche). Et pourquoi ? Parce qu'en faisant de la loi l’</a:t>
            </a:r>
            <a:r>
              <a:rPr lang="fr-BE" sz="2000" dirty="0" err="1">
                <a:latin typeface="Eras Demi ITC" panose="020B0805030504020804" pitchFamily="34" charset="0"/>
              </a:rPr>
              <a:t>oeuvre</a:t>
            </a:r>
            <a:r>
              <a:rPr lang="fr-BE" sz="2000" dirty="0">
                <a:latin typeface="Eras Demi ITC" panose="020B0805030504020804" pitchFamily="34" charset="0"/>
              </a:rPr>
              <a:t> de tous, il l'impose au respect de tous... (nouveaux bravos à gauche) ; parce qu'en permettant à chacun de poursuivre sans violence le redressement de ses griefs, il désarme la violence... (très bien ! très bien ! à gauche) ; parce qu'il investit le pouvoir émané de lui d'une force morale immense et qui rend toute entreprise factieuse impossible.(...) Je répète : parce qu'il rend toute entreprise factieuse impossible et dispense de recourir à l'emploi de la force matérielle" </a:t>
            </a:r>
            <a:endParaRPr lang="fr-FR" sz="2000" dirty="0">
              <a:latin typeface="Eras Demi ITC" panose="020B0805030504020804" pitchFamily="34" charset="0"/>
            </a:endParaRPr>
          </a:p>
        </p:txBody>
      </p:sp>
      <p:pic>
        <p:nvPicPr>
          <p:cNvPr id="7" name="Image 6">
            <a:extLst>
              <a:ext uri="{FF2B5EF4-FFF2-40B4-BE49-F238E27FC236}">
                <a16:creationId xmlns:a16="http://schemas.microsoft.com/office/drawing/2014/main" id="{DAA3F35D-26CF-475F-B8F0-B4E018341A6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263" y="-660471"/>
            <a:ext cx="3599726" cy="4818726"/>
          </a:xfrm>
          <a:prstGeom prst="rect">
            <a:avLst/>
          </a:prstGeom>
          <a:effectLst>
            <a:softEdge rad="635000"/>
          </a:effectLst>
        </p:spPr>
      </p:pic>
      <p:sp>
        <p:nvSpPr>
          <p:cNvPr id="8" name="ZoneTexte 7">
            <a:extLst>
              <a:ext uri="{FF2B5EF4-FFF2-40B4-BE49-F238E27FC236}">
                <a16:creationId xmlns:a16="http://schemas.microsoft.com/office/drawing/2014/main" id="{814EC92F-5212-4E91-A4A0-8E392C285703}"/>
              </a:ext>
            </a:extLst>
          </p:cNvPr>
          <p:cNvSpPr txBox="1"/>
          <p:nvPr/>
        </p:nvSpPr>
        <p:spPr>
          <a:xfrm>
            <a:off x="914400" y="4587393"/>
            <a:ext cx="2385248" cy="646331"/>
          </a:xfrm>
          <a:prstGeom prst="rect">
            <a:avLst/>
          </a:prstGeom>
          <a:noFill/>
        </p:spPr>
        <p:txBody>
          <a:bodyPr wrap="square" rtlCol="0">
            <a:spAutoFit/>
          </a:bodyPr>
          <a:lstStyle/>
          <a:p>
            <a:r>
              <a:rPr lang="fr-BE" dirty="0">
                <a:latin typeface="Eras Demi ITC" panose="020B0805030504020804" pitchFamily="34" charset="0"/>
              </a:rPr>
              <a:t>Louis Blanc, discours, 1874.</a:t>
            </a:r>
            <a:endParaRPr lang="fr-FR" dirty="0">
              <a:latin typeface="Eras Demi ITC" panose="020B0805030504020804" pitchFamily="34" charset="0"/>
            </a:endParaRPr>
          </a:p>
        </p:txBody>
      </p:sp>
    </p:spTree>
    <p:extLst>
      <p:ext uri="{BB962C8B-B14F-4D97-AF65-F5344CB8AC3E}">
        <p14:creationId xmlns:p14="http://schemas.microsoft.com/office/powerpoint/2010/main" val="25240717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B187E5D0-3869-4DB9-BAEB-ACD80A962B17}"/>
              </a:ext>
            </a:extLst>
          </p:cNvPr>
          <p:cNvSpPr>
            <a:spLocks noGrp="1"/>
          </p:cNvSpPr>
          <p:nvPr>
            <p:ph type="sldNum" sz="quarter" idx="12"/>
          </p:nvPr>
        </p:nvSpPr>
        <p:spPr/>
        <p:txBody>
          <a:bodyPr/>
          <a:lstStyle/>
          <a:p>
            <a:fld id="{46C37940-0BE0-4C48-A677-1E329DCF3A79}" type="slidenum">
              <a:rPr lang="fr-FR" smtClean="0"/>
              <a:t>19</a:t>
            </a:fld>
            <a:endParaRPr lang="fr-FR"/>
          </a:p>
        </p:txBody>
      </p:sp>
      <p:sp>
        <p:nvSpPr>
          <p:cNvPr id="3" name="Rectangle 2">
            <a:extLst>
              <a:ext uri="{FF2B5EF4-FFF2-40B4-BE49-F238E27FC236}">
                <a16:creationId xmlns:a16="http://schemas.microsoft.com/office/drawing/2014/main" id="{B7416891-46B4-4581-B104-E8B3619C8043}"/>
              </a:ext>
            </a:extLst>
          </p:cNvPr>
          <p:cNvSpPr/>
          <p:nvPr/>
        </p:nvSpPr>
        <p:spPr>
          <a:xfrm>
            <a:off x="1287774" y="1019231"/>
            <a:ext cx="5437118" cy="3970318"/>
          </a:xfrm>
          <a:prstGeom prst="rect">
            <a:avLst/>
          </a:prstGeom>
        </p:spPr>
        <p:txBody>
          <a:bodyPr wrap="square">
            <a:spAutoFit/>
          </a:bodyPr>
          <a:lstStyle/>
          <a:p>
            <a:pPr lvl="0" algn="just" defTabSz="914400">
              <a:defRPr sz="1800" b="0" i="0" u="none" strike="noStrike" kern="0" cap="none" spc="0" baseline="0">
                <a:solidFill>
                  <a:srgbClr val="000000"/>
                </a:solidFill>
                <a:uFillTx/>
              </a:defRPr>
            </a:pPr>
            <a:r>
              <a:rPr lang="fr-FR" sz="2800" dirty="0">
                <a:solidFill>
                  <a:srgbClr val="000000"/>
                </a:solidFill>
                <a:latin typeface="Eras Demi ITC" panose="020B0805030504020804" pitchFamily="34" charset="0"/>
                <a:ea typeface="Times New Roman" pitchFamily="18"/>
              </a:rPr>
              <a:t>« </a:t>
            </a:r>
            <a:r>
              <a:rPr lang="fr-CA" sz="2800" dirty="0">
                <a:solidFill>
                  <a:srgbClr val="000000"/>
                </a:solidFill>
                <a:latin typeface="Eras Demi ITC" panose="020B0805030504020804" pitchFamily="34" charset="0"/>
                <a:ea typeface="Times New Roman" pitchFamily="18"/>
              </a:rPr>
              <a:t>L’adoption du suffrage universel risquerait de noyer les votes éclairés et libres sous </a:t>
            </a:r>
            <a:r>
              <a:rPr lang="fr-CA" sz="2800" dirty="0">
                <a:solidFill>
                  <a:srgbClr val="800000"/>
                </a:solidFill>
                <a:latin typeface="Eras Demi ITC" panose="020B0805030504020804" pitchFamily="34" charset="0"/>
                <a:ea typeface="Times New Roman" pitchFamily="18"/>
              </a:rPr>
              <a:t>un flot d’électeurs ignorants et fanatisés.</a:t>
            </a:r>
            <a:r>
              <a:rPr lang="fr-FR" sz="2800" dirty="0">
                <a:solidFill>
                  <a:srgbClr val="800000"/>
                </a:solidFill>
                <a:latin typeface="Eras Demi ITC" panose="020B0805030504020804" pitchFamily="34" charset="0"/>
                <a:ea typeface="Times New Roman" pitchFamily="18"/>
              </a:rPr>
              <a:t> </a:t>
            </a:r>
            <a:r>
              <a:rPr lang="fr-CA" sz="2800" dirty="0">
                <a:solidFill>
                  <a:srgbClr val="000000"/>
                </a:solidFill>
                <a:latin typeface="Eras Demi ITC" panose="020B0805030504020804" pitchFamily="34" charset="0"/>
                <a:ea typeface="Times New Roman" pitchFamily="18"/>
              </a:rPr>
              <a:t>» </a:t>
            </a:r>
          </a:p>
          <a:p>
            <a:pPr lvl="0" algn="just" defTabSz="914400">
              <a:defRPr sz="1800" b="0" i="0" u="none" strike="noStrike" kern="0" cap="none" spc="0" baseline="0">
                <a:solidFill>
                  <a:srgbClr val="000000"/>
                </a:solidFill>
                <a:uFillTx/>
              </a:defRPr>
            </a:pPr>
            <a:endParaRPr lang="fr-CA" sz="2800" dirty="0">
              <a:solidFill>
                <a:srgbClr val="000000"/>
              </a:solidFill>
              <a:latin typeface="Eras Demi ITC" panose="020B0805030504020804" pitchFamily="34" charset="0"/>
              <a:ea typeface="Times New Roman" pitchFamily="18"/>
            </a:endParaRPr>
          </a:p>
          <a:p>
            <a:pPr lvl="0" algn="just" defTabSz="914400">
              <a:defRPr sz="1800" b="0" i="0" u="none" strike="noStrike" kern="0" cap="none" spc="0" baseline="0">
                <a:solidFill>
                  <a:srgbClr val="000000"/>
                </a:solidFill>
                <a:uFillTx/>
              </a:defRPr>
            </a:pPr>
            <a:r>
              <a:rPr lang="fr-FR" sz="2800" dirty="0">
                <a:solidFill>
                  <a:srgbClr val="000000"/>
                </a:solidFill>
                <a:latin typeface="Eras Demi ITC" panose="020B0805030504020804" pitchFamily="34" charset="0"/>
                <a:ea typeface="Times New Roman" pitchFamily="18"/>
              </a:rPr>
              <a:t>« </a:t>
            </a:r>
            <a:r>
              <a:rPr lang="fr-CA" sz="2800" dirty="0">
                <a:solidFill>
                  <a:srgbClr val="000000"/>
                </a:solidFill>
                <a:latin typeface="Eras Demi ITC" panose="020B0805030504020804" pitchFamily="34" charset="0"/>
                <a:ea typeface="Times New Roman" pitchFamily="18"/>
              </a:rPr>
              <a:t>En matière de droit de suffrage, </a:t>
            </a:r>
            <a:r>
              <a:rPr lang="fr-CA" sz="2800" dirty="0">
                <a:solidFill>
                  <a:srgbClr val="800000"/>
                </a:solidFill>
                <a:latin typeface="Eras Demi ITC" panose="020B0805030504020804" pitchFamily="34" charset="0"/>
                <a:ea typeface="Times New Roman" pitchFamily="18"/>
              </a:rPr>
              <a:t>il ne s'agit pas d'égalité, il s'agit d'aptitude. </a:t>
            </a:r>
            <a:r>
              <a:rPr lang="fr-CA" sz="2800" dirty="0">
                <a:solidFill>
                  <a:srgbClr val="000000"/>
                </a:solidFill>
                <a:latin typeface="Eras Demi ITC" panose="020B0805030504020804" pitchFamily="34" charset="0"/>
                <a:ea typeface="Times New Roman" pitchFamily="18"/>
              </a:rPr>
              <a:t>» </a:t>
            </a:r>
          </a:p>
        </p:txBody>
      </p:sp>
      <p:pic>
        <p:nvPicPr>
          <p:cNvPr id="4" name="Image 3">
            <a:extLst>
              <a:ext uri="{FF2B5EF4-FFF2-40B4-BE49-F238E27FC236}">
                <a16:creationId xmlns:a16="http://schemas.microsoft.com/office/drawing/2014/main" id="{72936DAF-822D-478E-812B-47C4ED5D6FD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75474" y="785005"/>
            <a:ext cx="3775745" cy="5034327"/>
          </a:xfrm>
          <a:prstGeom prst="rect">
            <a:avLst/>
          </a:prstGeom>
          <a:effectLst>
            <a:outerShdw blurRad="812800" dist="152400" dir="13500000" sx="118000" sy="118000" algn="br" rotWithShape="0">
              <a:prstClr val="black">
                <a:alpha val="40000"/>
              </a:prstClr>
            </a:outerShdw>
            <a:softEdge rad="63500"/>
          </a:effectLst>
        </p:spPr>
      </p:pic>
      <p:sp>
        <p:nvSpPr>
          <p:cNvPr id="5" name="Rectangle 4">
            <a:extLst>
              <a:ext uri="{FF2B5EF4-FFF2-40B4-BE49-F238E27FC236}">
                <a16:creationId xmlns:a16="http://schemas.microsoft.com/office/drawing/2014/main" id="{371406D6-D63C-4852-B367-3C39718FF975}"/>
              </a:ext>
            </a:extLst>
          </p:cNvPr>
          <p:cNvSpPr/>
          <p:nvPr/>
        </p:nvSpPr>
        <p:spPr>
          <a:xfrm>
            <a:off x="1481559" y="5322669"/>
            <a:ext cx="5243333" cy="646331"/>
          </a:xfrm>
          <a:prstGeom prst="rect">
            <a:avLst/>
          </a:prstGeom>
        </p:spPr>
        <p:txBody>
          <a:bodyPr wrap="square">
            <a:spAutoFit/>
          </a:bodyPr>
          <a:lstStyle/>
          <a:p>
            <a:pPr algn="r"/>
            <a:r>
              <a:rPr lang="fr-CA" dirty="0" err="1">
                <a:solidFill>
                  <a:srgbClr val="000000"/>
                </a:solidFill>
                <a:latin typeface="Eras Demi ITC" panose="020B0805030504020804" pitchFamily="34" charset="0"/>
                <a:ea typeface="Times New Roman" pitchFamily="18"/>
              </a:rPr>
              <a:t>Walthère</a:t>
            </a:r>
            <a:r>
              <a:rPr lang="fr-CA" dirty="0">
                <a:solidFill>
                  <a:srgbClr val="000000"/>
                </a:solidFill>
                <a:latin typeface="Eras Demi ITC" panose="020B0805030504020804" pitchFamily="34" charset="0"/>
                <a:ea typeface="Times New Roman" pitchFamily="18"/>
              </a:rPr>
              <a:t> Frère-Orban, fondateur du parti libéral belge.</a:t>
            </a:r>
            <a:endParaRPr lang="fr-FR" dirty="0">
              <a:latin typeface="Eras Demi ITC" panose="020B0805030504020804" pitchFamily="34" charset="0"/>
            </a:endParaRPr>
          </a:p>
        </p:txBody>
      </p:sp>
    </p:spTree>
    <p:extLst>
      <p:ext uri="{BB962C8B-B14F-4D97-AF65-F5344CB8AC3E}">
        <p14:creationId xmlns:p14="http://schemas.microsoft.com/office/powerpoint/2010/main" val="24377475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C29EC99E-87DF-4C14-993B-191A3C69E5BD}"/>
              </a:ext>
            </a:extLst>
          </p:cNvPr>
          <p:cNvSpPr>
            <a:spLocks noGrp="1"/>
          </p:cNvSpPr>
          <p:nvPr>
            <p:ph type="sldNum" sz="quarter" idx="12"/>
          </p:nvPr>
        </p:nvSpPr>
        <p:spPr/>
        <p:txBody>
          <a:bodyPr/>
          <a:lstStyle/>
          <a:p>
            <a:fld id="{46C37940-0BE0-4C48-A677-1E329DCF3A79}" type="slidenum">
              <a:rPr lang="fr-FR" smtClean="0"/>
              <a:t>2</a:t>
            </a:fld>
            <a:endParaRPr lang="fr-FR"/>
          </a:p>
        </p:txBody>
      </p:sp>
      <p:pic>
        <p:nvPicPr>
          <p:cNvPr id="4" name="Image 3">
            <a:extLst>
              <a:ext uri="{FF2B5EF4-FFF2-40B4-BE49-F238E27FC236}">
                <a16:creationId xmlns:a16="http://schemas.microsoft.com/office/drawing/2014/main" id="{40C66752-5D07-4402-B2F3-E4C9E756903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12941" y="941698"/>
            <a:ext cx="8940960" cy="5027302"/>
          </a:xfrm>
          <a:prstGeom prst="rect">
            <a:avLst/>
          </a:prstGeom>
        </p:spPr>
      </p:pic>
      <p:pic>
        <p:nvPicPr>
          <p:cNvPr id="6" name="Image 5">
            <a:extLst>
              <a:ext uri="{FF2B5EF4-FFF2-40B4-BE49-F238E27FC236}">
                <a16:creationId xmlns:a16="http://schemas.microsoft.com/office/drawing/2014/main" id="{EC14CE09-1FB7-42F4-BA60-84B0CE4EB09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131370" y="0"/>
            <a:ext cx="4121259" cy="2713703"/>
          </a:xfrm>
          <a:prstGeom prst="rect">
            <a:avLst/>
          </a:prstGeom>
        </p:spPr>
      </p:pic>
    </p:spTree>
    <p:extLst>
      <p:ext uri="{BB962C8B-B14F-4D97-AF65-F5344CB8AC3E}">
        <p14:creationId xmlns:p14="http://schemas.microsoft.com/office/powerpoint/2010/main" val="32155333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a:extLst>
              <a:ext uri="{FF2B5EF4-FFF2-40B4-BE49-F238E27FC236}">
                <a16:creationId xmlns:a16="http://schemas.microsoft.com/office/drawing/2014/main" id="{617FE676-A05F-4106-AE09-0C1B835FDED8}"/>
              </a:ext>
            </a:extLst>
          </p:cNvPr>
          <p:cNvPicPr>
            <a:picLocks noChangeAspect="1"/>
          </p:cNvPicPr>
          <p:nvPr/>
        </p:nvPicPr>
        <p:blipFill>
          <a:blip r:embed="rId3"/>
          <a:stretch>
            <a:fillRect/>
          </a:stretch>
        </p:blipFill>
        <p:spPr>
          <a:xfrm rot="5400000">
            <a:off x="2586988" y="-971995"/>
            <a:ext cx="5306941" cy="8670685"/>
          </a:xfrm>
          <a:prstGeom prst="rect">
            <a:avLst/>
          </a:prstGeom>
          <a:effectLst>
            <a:softEdge rad="127000"/>
          </a:effectLst>
        </p:spPr>
      </p:pic>
      <p:pic>
        <p:nvPicPr>
          <p:cNvPr id="4" name="Image 3">
            <a:extLst>
              <a:ext uri="{FF2B5EF4-FFF2-40B4-BE49-F238E27FC236}">
                <a16:creationId xmlns:a16="http://schemas.microsoft.com/office/drawing/2014/main" id="{E8642141-C464-40B5-9D1D-D8597A8A94D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75802" y="3474688"/>
            <a:ext cx="2508168" cy="3517201"/>
          </a:xfrm>
          <a:prstGeom prst="rect">
            <a:avLst/>
          </a:prstGeom>
          <a:effectLst>
            <a:outerShdw blurRad="660400" dist="431800" dir="13680000" sx="101000" sy="101000" algn="r" rotWithShape="0">
              <a:prstClr val="black">
                <a:alpha val="26000"/>
              </a:prstClr>
            </a:outerShdw>
            <a:softEdge rad="127000"/>
          </a:effectLst>
        </p:spPr>
      </p:pic>
      <p:sp>
        <p:nvSpPr>
          <p:cNvPr id="3" name="Espace réservé du numéro de diapositive 2">
            <a:extLst>
              <a:ext uri="{FF2B5EF4-FFF2-40B4-BE49-F238E27FC236}">
                <a16:creationId xmlns:a16="http://schemas.microsoft.com/office/drawing/2014/main" id="{92612045-2FE2-45E2-AEBB-053DDCE59265}"/>
              </a:ext>
            </a:extLst>
          </p:cNvPr>
          <p:cNvSpPr>
            <a:spLocks noGrp="1"/>
          </p:cNvSpPr>
          <p:nvPr>
            <p:ph type="sldNum" sz="quarter" idx="12"/>
          </p:nvPr>
        </p:nvSpPr>
        <p:spPr/>
        <p:txBody>
          <a:bodyPr/>
          <a:lstStyle/>
          <a:p>
            <a:fld id="{46C37940-0BE0-4C48-A677-1E329DCF3A79}" type="slidenum">
              <a:rPr lang="fr-FR" smtClean="0"/>
              <a:t>20</a:t>
            </a:fld>
            <a:endParaRPr lang="fr-FR"/>
          </a:p>
        </p:txBody>
      </p:sp>
    </p:spTree>
    <p:extLst>
      <p:ext uri="{BB962C8B-B14F-4D97-AF65-F5344CB8AC3E}">
        <p14:creationId xmlns:p14="http://schemas.microsoft.com/office/powerpoint/2010/main" val="2929657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C36D149-D5EC-4F80-B69E-073839647BC8}"/>
              </a:ext>
            </a:extLst>
          </p:cNvPr>
          <p:cNvSpPr/>
          <p:nvPr/>
        </p:nvSpPr>
        <p:spPr>
          <a:xfrm>
            <a:off x="949569" y="718213"/>
            <a:ext cx="10517724" cy="4339650"/>
          </a:xfrm>
          <a:prstGeom prst="rect">
            <a:avLst/>
          </a:prstGeom>
          <a:noFill/>
          <a:ln cap="flat">
            <a:noFill/>
            <a:prstDash val="solid"/>
          </a:ln>
        </p:spPr>
        <p:txBody>
          <a:bodyPr vert="horz" wrap="square" lIns="91440" tIns="45720" rIns="91440" bIns="45720" anchor="t" anchorCtr="0" compatLnSpc="1">
            <a:spAutoFit/>
          </a:bodyPr>
          <a:lstStyle/>
          <a:p>
            <a:pPr marL="0" marR="0" lvl="0" indent="0" algn="just"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400" b="0" u="none" strike="noStrike" kern="1200" cap="none" spc="0" baseline="0" dirty="0">
                <a:solidFill>
                  <a:srgbClr val="000000"/>
                </a:solidFill>
                <a:uFillTx/>
                <a:latin typeface="Eras Demi ITC" panose="020B0805030504020804" pitchFamily="34" charset="0"/>
                <a:ea typeface="Times New Roman" pitchFamily="18"/>
              </a:rPr>
              <a:t>« Il y a un passage très périlleux dans la vie des peuples démocratiques. Lorsque </a:t>
            </a:r>
            <a:r>
              <a:rPr lang="fr-FR" sz="2400" b="0" u="none" strike="noStrike" kern="1200" cap="none" spc="0" baseline="0" dirty="0">
                <a:solidFill>
                  <a:srgbClr val="800000"/>
                </a:solidFill>
                <a:uFillTx/>
                <a:latin typeface="Eras Demi ITC" panose="020B0805030504020804" pitchFamily="34" charset="0"/>
                <a:ea typeface="Times New Roman" pitchFamily="18"/>
              </a:rPr>
              <a:t>le goût des jouissances matérielles </a:t>
            </a:r>
            <a:r>
              <a:rPr lang="fr-FR" sz="2400" b="0" u="none" strike="noStrike" kern="1200" cap="none" spc="0" baseline="0" dirty="0">
                <a:solidFill>
                  <a:srgbClr val="000000"/>
                </a:solidFill>
                <a:uFillTx/>
                <a:latin typeface="Eras Demi ITC" panose="020B0805030504020804" pitchFamily="34" charset="0"/>
                <a:ea typeface="Times New Roman" pitchFamily="18"/>
              </a:rPr>
              <a:t>se développe chez un de ces peuples plus rapidement que les lumières et que les habitudes de la liberté, il vient un moment où les hommes sont emportés et comme hors d’eux-mêmes, à la vue de ces biens nouveaux qu’ils sont prêts à saisir. […] Il n’est pas besoin d’arracher à de tels citoyens </a:t>
            </a:r>
            <a:r>
              <a:rPr lang="fr-FR" sz="2400" b="0" u="none" strike="noStrike" kern="1200" cap="none" spc="0" baseline="0" dirty="0">
                <a:solidFill>
                  <a:srgbClr val="800000"/>
                </a:solidFill>
                <a:uFillTx/>
                <a:latin typeface="Eras Demi ITC" panose="020B0805030504020804" pitchFamily="34" charset="0"/>
                <a:ea typeface="Times New Roman" pitchFamily="18"/>
              </a:rPr>
              <a:t>les droits </a:t>
            </a:r>
            <a:r>
              <a:rPr lang="fr-FR" sz="2400" b="0" u="none" strike="noStrike" kern="1200" cap="none" spc="0" baseline="0" dirty="0">
                <a:solidFill>
                  <a:srgbClr val="000000"/>
                </a:solidFill>
                <a:uFillTx/>
                <a:latin typeface="Eras Demi ITC" panose="020B0805030504020804" pitchFamily="34" charset="0"/>
                <a:ea typeface="Times New Roman" pitchFamily="18"/>
              </a:rPr>
              <a:t>qu’ils possèdent ; </a:t>
            </a:r>
            <a:r>
              <a:rPr lang="fr-FR" sz="2400" b="0" u="none" strike="noStrike" kern="1200" cap="none" spc="0" baseline="0" dirty="0">
                <a:solidFill>
                  <a:srgbClr val="800000"/>
                </a:solidFill>
                <a:uFillTx/>
                <a:latin typeface="Eras Demi ITC" panose="020B0805030504020804" pitchFamily="34" charset="0"/>
                <a:ea typeface="Times New Roman" pitchFamily="18"/>
              </a:rPr>
              <a:t>ils les laissent volontiers échapper</a:t>
            </a:r>
            <a:r>
              <a:rPr lang="fr-FR" sz="2400" b="0" u="none" strike="noStrike" kern="1200" cap="none" spc="0" baseline="0" dirty="0">
                <a:solidFill>
                  <a:srgbClr val="000000"/>
                </a:solidFill>
                <a:uFillTx/>
                <a:latin typeface="Eras Demi ITC" panose="020B0805030504020804" pitchFamily="34" charset="0"/>
                <a:ea typeface="Times New Roman" pitchFamily="18"/>
              </a:rPr>
              <a:t> eux-mêmes. L’exercice de leurs devoirs politiques leur paraît un contretemps fâcheux qui les distrait de leur industrie. »</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2000" b="0" u="none" strike="noStrike" kern="1200" cap="none" spc="0" baseline="0" dirty="0">
              <a:solidFill>
                <a:srgbClr val="000000"/>
              </a:solidFill>
              <a:uFillTx/>
              <a:latin typeface="Eras Demi ITC" panose="020B0805030504020804" pitchFamily="34" charset="0"/>
              <a:ea typeface="Calibri" pitchFamily="34"/>
            </a:endParaRP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2000" b="0" u="none" strike="noStrike" kern="1200" cap="none" spc="0" baseline="0" dirty="0">
              <a:solidFill>
                <a:srgbClr val="000000"/>
              </a:solidFill>
              <a:uFillTx/>
              <a:latin typeface="Eras Demi ITC" panose="020B0805030504020804" pitchFamily="34" charset="0"/>
              <a:ea typeface="Calibri" pitchFamily="34"/>
            </a:endParaRP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2000" b="0" u="none" strike="noStrike" kern="1200" cap="none" spc="0" baseline="0" dirty="0">
              <a:solidFill>
                <a:srgbClr val="000000"/>
              </a:solidFill>
              <a:uFillTx/>
              <a:latin typeface="Eras Demi ITC" panose="020B0805030504020804" pitchFamily="34" charset="0"/>
              <a:ea typeface="Calibri" pitchFamily="34"/>
            </a:endParaRPr>
          </a:p>
        </p:txBody>
      </p:sp>
      <p:pic>
        <p:nvPicPr>
          <p:cNvPr id="5" name="Image 4">
            <a:extLst>
              <a:ext uri="{FF2B5EF4-FFF2-40B4-BE49-F238E27FC236}">
                <a16:creationId xmlns:a16="http://schemas.microsoft.com/office/drawing/2014/main" id="{302D1F55-3C6B-4DCF-B805-21D66CBDE6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60504" y="3955025"/>
            <a:ext cx="2606789" cy="3116813"/>
          </a:xfrm>
          <a:prstGeom prst="rect">
            <a:avLst/>
          </a:prstGeom>
          <a:effectLst>
            <a:outerShdw blurRad="977900" dist="342900" dir="10020000" sx="128000" sy="128000" algn="ctr" rotWithShape="0">
              <a:prstClr val="black">
                <a:alpha val="38000"/>
              </a:prstClr>
            </a:outerShdw>
            <a:softEdge rad="317500"/>
          </a:effectLst>
        </p:spPr>
      </p:pic>
      <p:sp>
        <p:nvSpPr>
          <p:cNvPr id="6" name="Rectangle 5">
            <a:extLst>
              <a:ext uri="{FF2B5EF4-FFF2-40B4-BE49-F238E27FC236}">
                <a16:creationId xmlns:a16="http://schemas.microsoft.com/office/drawing/2014/main" id="{80949318-D0AE-441A-98F7-7AFC3B77B9DB}"/>
              </a:ext>
            </a:extLst>
          </p:cNvPr>
          <p:cNvSpPr/>
          <p:nvPr/>
        </p:nvSpPr>
        <p:spPr>
          <a:xfrm>
            <a:off x="2894191" y="5588599"/>
            <a:ext cx="5355953" cy="369332"/>
          </a:xfrm>
          <a:prstGeom prst="rect">
            <a:avLst/>
          </a:prstGeom>
        </p:spPr>
        <p:txBody>
          <a:bodyPr wrap="none">
            <a:spAutoFit/>
          </a:bodyPr>
          <a:lstStyle/>
          <a:p>
            <a:pPr lvl="0" defTabSz="914400">
              <a:defRPr sz="1800" b="0" i="0" u="none" strike="noStrike" kern="0" cap="none" spc="0" baseline="0">
                <a:solidFill>
                  <a:srgbClr val="000000"/>
                </a:solidFill>
                <a:uFillTx/>
              </a:defRPr>
            </a:pPr>
            <a:r>
              <a:rPr lang="fr-FR" b="1" dirty="0">
                <a:solidFill>
                  <a:srgbClr val="000000"/>
                </a:solidFill>
                <a:latin typeface="Eras Light ITC" panose="020B0402030504020804" pitchFamily="34" charset="0"/>
                <a:ea typeface="Calibri" pitchFamily="34"/>
              </a:rPr>
              <a:t>De Tocqueville, De la démocratie en Amérique, 1835. </a:t>
            </a:r>
          </a:p>
        </p:txBody>
      </p:sp>
      <p:sp>
        <p:nvSpPr>
          <p:cNvPr id="7" name="Rectangle 6">
            <a:extLst>
              <a:ext uri="{FF2B5EF4-FFF2-40B4-BE49-F238E27FC236}">
                <a16:creationId xmlns:a16="http://schemas.microsoft.com/office/drawing/2014/main" id="{2114B12B-8EB3-46FB-9027-4CE995950BA9}"/>
              </a:ext>
            </a:extLst>
          </p:cNvPr>
          <p:cNvSpPr/>
          <p:nvPr/>
        </p:nvSpPr>
        <p:spPr>
          <a:xfrm>
            <a:off x="949569" y="4238625"/>
            <a:ext cx="7300575" cy="830997"/>
          </a:xfrm>
          <a:prstGeom prst="rect">
            <a:avLst/>
          </a:prstGeom>
        </p:spPr>
        <p:txBody>
          <a:bodyPr wrap="square">
            <a:spAutoFit/>
          </a:bodyPr>
          <a:lstStyle/>
          <a:p>
            <a:r>
              <a:rPr lang="fr-BE" sz="2400" dirty="0">
                <a:latin typeface="Eras Demi ITC" panose="020B0805030504020804" pitchFamily="34" charset="0"/>
              </a:rPr>
              <a:t>" Je ne crains pas le suffrage universel, </a:t>
            </a:r>
            <a:r>
              <a:rPr lang="fr-BE" sz="2400" dirty="0">
                <a:solidFill>
                  <a:srgbClr val="800000"/>
                </a:solidFill>
                <a:latin typeface="Eras Demi ITC" panose="020B0805030504020804" pitchFamily="34" charset="0"/>
              </a:rPr>
              <a:t>les gens voteront comme on leur dira</a:t>
            </a:r>
            <a:r>
              <a:rPr lang="fr-BE" sz="2400" dirty="0">
                <a:latin typeface="Eras Demi ITC" panose="020B0805030504020804" pitchFamily="34" charset="0"/>
              </a:rPr>
              <a:t>. "</a:t>
            </a:r>
            <a:endParaRPr lang="fr-FR" sz="2400" dirty="0">
              <a:latin typeface="Eras Demi ITC" panose="020B0805030504020804" pitchFamily="34" charset="0"/>
            </a:endParaRPr>
          </a:p>
        </p:txBody>
      </p:sp>
      <p:sp>
        <p:nvSpPr>
          <p:cNvPr id="2" name="Espace réservé du numéro de diapositive 1">
            <a:extLst>
              <a:ext uri="{FF2B5EF4-FFF2-40B4-BE49-F238E27FC236}">
                <a16:creationId xmlns:a16="http://schemas.microsoft.com/office/drawing/2014/main" id="{CEA6ABFE-FA78-4962-AAC9-291A0756C439}"/>
              </a:ext>
            </a:extLst>
          </p:cNvPr>
          <p:cNvSpPr>
            <a:spLocks noGrp="1"/>
          </p:cNvSpPr>
          <p:nvPr>
            <p:ph type="sldNum" sz="quarter" idx="12"/>
          </p:nvPr>
        </p:nvSpPr>
        <p:spPr/>
        <p:txBody>
          <a:bodyPr/>
          <a:lstStyle/>
          <a:p>
            <a:fld id="{46C37940-0BE0-4C48-A677-1E329DCF3A79}" type="slidenum">
              <a:rPr lang="fr-FR" smtClean="0"/>
              <a:t>21</a:t>
            </a:fld>
            <a:endParaRPr lang="fr-F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61A08D8F-0025-4E77-BFAD-73EDCE66A0B8}"/>
              </a:ext>
            </a:extLst>
          </p:cNvPr>
          <p:cNvSpPr>
            <a:spLocks noGrp="1"/>
          </p:cNvSpPr>
          <p:nvPr>
            <p:ph type="sldNum" sz="quarter" idx="12"/>
          </p:nvPr>
        </p:nvSpPr>
        <p:spPr/>
        <p:txBody>
          <a:bodyPr/>
          <a:lstStyle/>
          <a:p>
            <a:fld id="{46C37940-0BE0-4C48-A677-1E329DCF3A79}" type="slidenum">
              <a:rPr lang="fr-FR" smtClean="0"/>
              <a:t>22</a:t>
            </a:fld>
            <a:endParaRPr lang="fr-FR"/>
          </a:p>
        </p:txBody>
      </p:sp>
      <p:sp>
        <p:nvSpPr>
          <p:cNvPr id="4" name="Rectangle 3">
            <a:extLst>
              <a:ext uri="{FF2B5EF4-FFF2-40B4-BE49-F238E27FC236}">
                <a16:creationId xmlns:a16="http://schemas.microsoft.com/office/drawing/2014/main" id="{A0F2C139-E6F5-43CD-9FFB-3739B376DE59}"/>
              </a:ext>
            </a:extLst>
          </p:cNvPr>
          <p:cNvSpPr/>
          <p:nvPr/>
        </p:nvSpPr>
        <p:spPr>
          <a:xfrm>
            <a:off x="1373715" y="783431"/>
            <a:ext cx="9444569" cy="3046988"/>
          </a:xfrm>
          <a:prstGeom prst="rect">
            <a:avLst/>
          </a:prstGeom>
        </p:spPr>
        <p:txBody>
          <a:bodyPr wrap="square">
            <a:spAutoFit/>
          </a:bodyPr>
          <a:lstStyle/>
          <a:p>
            <a:pPr algn="just"/>
            <a:r>
              <a:rPr lang="fr-BE" sz="2400" dirty="0">
                <a:latin typeface="Eras Demi ITC" panose="020B0805030504020804" pitchFamily="34" charset="0"/>
              </a:rPr>
              <a:t>«J'ai pour les institutions démocratiques, un goût de tête, mais je suis aristocrate par instinct, c'est-à-dire que je méprise et crains la foule. </a:t>
            </a:r>
            <a:r>
              <a:rPr lang="fr-BE" sz="2400" dirty="0">
                <a:solidFill>
                  <a:srgbClr val="800000"/>
                </a:solidFill>
                <a:latin typeface="Eras Demi ITC" panose="020B0805030504020804" pitchFamily="34" charset="0"/>
              </a:rPr>
              <a:t>J'aime avec passion la liberté, la légalité, le respect des droits, mais non la démocratie</a:t>
            </a:r>
            <a:r>
              <a:rPr lang="fr-BE" sz="2400" dirty="0">
                <a:latin typeface="Eras Demi ITC" panose="020B0805030504020804" pitchFamily="34" charset="0"/>
              </a:rPr>
              <a:t>. Voilà le fond de l'âme. Je hais la démagogie, l'action désordonnée des masses, leur intervention violente et mal éclairée dans les affaires, les passions envieuses des basses classes, les tendances irréligieuses. Voilà le fond de l'âme. </a:t>
            </a:r>
            <a:endParaRPr lang="fr-FR" sz="2400" dirty="0">
              <a:latin typeface="Eras Demi ITC" panose="020B0805030504020804" pitchFamily="34" charset="0"/>
            </a:endParaRPr>
          </a:p>
        </p:txBody>
      </p:sp>
      <p:sp>
        <p:nvSpPr>
          <p:cNvPr id="6" name="Rectangle 5">
            <a:extLst>
              <a:ext uri="{FF2B5EF4-FFF2-40B4-BE49-F238E27FC236}">
                <a16:creationId xmlns:a16="http://schemas.microsoft.com/office/drawing/2014/main" id="{B186DD74-6952-4126-A66A-EA1FD747C970}"/>
              </a:ext>
            </a:extLst>
          </p:cNvPr>
          <p:cNvSpPr/>
          <p:nvPr/>
        </p:nvSpPr>
        <p:spPr>
          <a:xfrm>
            <a:off x="1373715" y="4252921"/>
            <a:ext cx="5355953" cy="369332"/>
          </a:xfrm>
          <a:prstGeom prst="rect">
            <a:avLst/>
          </a:prstGeom>
        </p:spPr>
        <p:txBody>
          <a:bodyPr wrap="square">
            <a:spAutoFit/>
          </a:bodyPr>
          <a:lstStyle/>
          <a:p>
            <a:pPr lvl="0" defTabSz="914400">
              <a:defRPr sz="1800" b="0" i="0" u="none" strike="noStrike" kern="0" cap="none" spc="0" baseline="0">
                <a:solidFill>
                  <a:srgbClr val="000000"/>
                </a:solidFill>
                <a:uFillTx/>
              </a:defRPr>
            </a:pPr>
            <a:r>
              <a:rPr lang="fr-FR" b="1" dirty="0">
                <a:solidFill>
                  <a:srgbClr val="000000"/>
                </a:solidFill>
                <a:latin typeface="Eras Light ITC" panose="020B0402030504020804" pitchFamily="34" charset="0"/>
                <a:ea typeface="Calibri" pitchFamily="34"/>
              </a:rPr>
              <a:t>De Tocqueville, De la démocratie en Amérique, 1835. </a:t>
            </a:r>
          </a:p>
        </p:txBody>
      </p:sp>
      <p:pic>
        <p:nvPicPr>
          <p:cNvPr id="7" name="Image 6">
            <a:extLst>
              <a:ext uri="{FF2B5EF4-FFF2-40B4-BE49-F238E27FC236}">
                <a16:creationId xmlns:a16="http://schemas.microsoft.com/office/drawing/2014/main" id="{60E00EE1-2C2B-45CF-91C4-ADCC788F46A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80476" y="3228773"/>
            <a:ext cx="2687039" cy="3621396"/>
          </a:xfrm>
          <a:prstGeom prst="rect">
            <a:avLst/>
          </a:prstGeom>
          <a:effectLst>
            <a:softEdge rad="317500"/>
          </a:effectLst>
        </p:spPr>
      </p:pic>
    </p:spTree>
    <p:extLst>
      <p:ext uri="{BB962C8B-B14F-4D97-AF65-F5344CB8AC3E}">
        <p14:creationId xmlns:p14="http://schemas.microsoft.com/office/powerpoint/2010/main" val="339116977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629EC6D3-0B1B-41E8-A737-4B82489BD10F}"/>
              </a:ext>
            </a:extLst>
          </p:cNvPr>
          <p:cNvSpPr>
            <a:spLocks noGrp="1"/>
          </p:cNvSpPr>
          <p:nvPr>
            <p:ph type="sldNum" sz="quarter" idx="12"/>
          </p:nvPr>
        </p:nvSpPr>
        <p:spPr/>
        <p:txBody>
          <a:bodyPr/>
          <a:lstStyle/>
          <a:p>
            <a:fld id="{46C37940-0BE0-4C48-A677-1E329DCF3A79}" type="slidenum">
              <a:rPr lang="fr-FR" smtClean="0"/>
              <a:t>23</a:t>
            </a:fld>
            <a:endParaRPr lang="fr-FR"/>
          </a:p>
        </p:txBody>
      </p:sp>
      <p:sp>
        <p:nvSpPr>
          <p:cNvPr id="3" name="Rectangle 2">
            <a:extLst>
              <a:ext uri="{FF2B5EF4-FFF2-40B4-BE49-F238E27FC236}">
                <a16:creationId xmlns:a16="http://schemas.microsoft.com/office/drawing/2014/main" id="{9EB9FA7F-6BA1-4034-911E-B61A1480C747}"/>
              </a:ext>
            </a:extLst>
          </p:cNvPr>
          <p:cNvSpPr/>
          <p:nvPr/>
        </p:nvSpPr>
        <p:spPr>
          <a:xfrm>
            <a:off x="1382338" y="1159148"/>
            <a:ext cx="6153148" cy="4539704"/>
          </a:xfrm>
          <a:prstGeom prst="rect">
            <a:avLst/>
          </a:prstGeom>
        </p:spPr>
        <p:txBody>
          <a:bodyPr wrap="square">
            <a:spAutoFit/>
          </a:bodyPr>
          <a:lstStyle/>
          <a:p>
            <a:pPr algn="just"/>
            <a:r>
              <a:rPr lang="fr-BE" sz="2100" dirty="0">
                <a:latin typeface="Eras Demi ITC" panose="020B0805030504020804" pitchFamily="34" charset="0"/>
              </a:rPr>
              <a:t>« Toute nation qui, par des tarifs douaniers protecteurs et des restrictions sur la navigation, a élevé sa puissance manufacturière à un degré de développement </a:t>
            </a:r>
            <a:r>
              <a:rPr lang="fr-BE" sz="2100" b="1" dirty="0">
                <a:solidFill>
                  <a:srgbClr val="C00000"/>
                </a:solidFill>
                <a:latin typeface="Eras Demi ITC" panose="020B0805030504020804" pitchFamily="34" charset="0"/>
              </a:rPr>
              <a:t>tel </a:t>
            </a:r>
            <a:r>
              <a:rPr lang="fr-BE" sz="2400" b="1" dirty="0">
                <a:solidFill>
                  <a:srgbClr val="C00000"/>
                </a:solidFill>
                <a:latin typeface="Eras Demi ITC" panose="020B0805030504020804" pitchFamily="34" charset="0"/>
              </a:rPr>
              <a:t>qu’aucune autre nation n’est en mesure de soutenir une concurrence</a:t>
            </a:r>
            <a:r>
              <a:rPr lang="fr-BE" sz="2400" dirty="0">
                <a:solidFill>
                  <a:srgbClr val="C00000"/>
                </a:solidFill>
                <a:latin typeface="Eras Demi ITC" panose="020B0805030504020804" pitchFamily="34" charset="0"/>
              </a:rPr>
              <a:t> </a:t>
            </a:r>
            <a:r>
              <a:rPr lang="fr-BE" sz="2400" b="1" dirty="0">
                <a:solidFill>
                  <a:srgbClr val="C00000"/>
                </a:solidFill>
                <a:latin typeface="Eras Demi ITC" panose="020B0805030504020804" pitchFamily="34" charset="0"/>
              </a:rPr>
              <a:t>libre</a:t>
            </a:r>
            <a:r>
              <a:rPr lang="fr-BE" sz="2100" dirty="0">
                <a:solidFill>
                  <a:srgbClr val="C00000"/>
                </a:solidFill>
                <a:latin typeface="Eras Demi ITC" panose="020B0805030504020804" pitchFamily="34" charset="0"/>
              </a:rPr>
              <a:t> </a:t>
            </a:r>
            <a:r>
              <a:rPr lang="fr-BE" sz="2100" dirty="0">
                <a:latin typeface="Eras Demi ITC" panose="020B0805030504020804" pitchFamily="34" charset="0"/>
              </a:rPr>
              <a:t>avec elle ne peut rien faire de plus judicieux que de larguer ces échelles qui ont fait sa grandeur, de prêcher aux autres nations </a:t>
            </a:r>
            <a:r>
              <a:rPr lang="fr-BE" sz="2800" b="1" dirty="0">
                <a:solidFill>
                  <a:srgbClr val="C00000"/>
                </a:solidFill>
                <a:latin typeface="Eras Demi ITC" panose="020B0805030504020804" pitchFamily="34" charset="0"/>
              </a:rPr>
              <a:t>le bénéfice du libre-échange</a:t>
            </a:r>
            <a:r>
              <a:rPr lang="fr-BE" sz="2100" dirty="0">
                <a:latin typeface="Eras Demi ITC" panose="020B0805030504020804" pitchFamily="34" charset="0"/>
              </a:rPr>
              <a:t>, et de déclarer sur le ton d’un pénitent qu’elle s’était jusqu’alors fourvoyée dans les chemins de l’erreur et qu’elle a maintenant, pour la première fois, réussi à découvrir la vérité. » </a:t>
            </a:r>
          </a:p>
        </p:txBody>
      </p:sp>
      <p:sp>
        <p:nvSpPr>
          <p:cNvPr id="4" name="ZoneTexte 3">
            <a:extLst>
              <a:ext uri="{FF2B5EF4-FFF2-40B4-BE49-F238E27FC236}">
                <a16:creationId xmlns:a16="http://schemas.microsoft.com/office/drawing/2014/main" id="{E1A75BBB-1170-461F-84CB-5F0834853A26}"/>
              </a:ext>
            </a:extLst>
          </p:cNvPr>
          <p:cNvSpPr txBox="1"/>
          <p:nvPr/>
        </p:nvSpPr>
        <p:spPr>
          <a:xfrm>
            <a:off x="8527421" y="1437489"/>
            <a:ext cx="2369177" cy="926945"/>
          </a:xfrm>
          <a:prstGeom prst="rect">
            <a:avLst/>
          </a:prstGeom>
          <a:noFill/>
        </p:spPr>
        <p:txBody>
          <a:bodyPr wrap="square" rtlCol="0">
            <a:spAutoFit/>
          </a:bodyPr>
          <a:lstStyle/>
          <a:p>
            <a:r>
              <a:rPr lang="fr-BE" b="1" dirty="0"/>
              <a:t>Friedrich List, économiste libéral et protectionniste, 1840.</a:t>
            </a:r>
          </a:p>
        </p:txBody>
      </p:sp>
      <p:pic>
        <p:nvPicPr>
          <p:cNvPr id="5" name="Image 4" descr="Une image contenant homme, personne, photo, portant&#10;&#10;Description générée automatiquement">
            <a:extLst>
              <a:ext uri="{FF2B5EF4-FFF2-40B4-BE49-F238E27FC236}">
                <a16:creationId xmlns:a16="http://schemas.microsoft.com/office/drawing/2014/main" id="{39B21532-7B9A-4A84-9DD8-00D2453A652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46565" y="2615877"/>
            <a:ext cx="3666073" cy="4265977"/>
          </a:xfrm>
          <a:prstGeom prst="rect">
            <a:avLst/>
          </a:prstGeom>
          <a:effectLst>
            <a:softEdge rad="317500"/>
          </a:effectLst>
        </p:spPr>
      </p:pic>
    </p:spTree>
    <p:extLst>
      <p:ext uri="{BB962C8B-B14F-4D97-AF65-F5344CB8AC3E}">
        <p14:creationId xmlns:p14="http://schemas.microsoft.com/office/powerpoint/2010/main" val="33384552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attrNameLst>
                                          <p:attrName/>
                                        </p:attrNameLst>
                                      </p:cBhvr>
                                    </p:anim>
                                  </p:childTnLst>
                                </p:cTn>
                              </p:par>
                              <p:par>
                                <p:cTn id="8" presetID="24"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 to="" calcmode="lin" valueType="num">
                                      <p:cBhvr>
                                        <p:cTn id="10" dur="1" fill="hold"/>
                                        <p:tgtEl>
                                          <p:spTgt spid="4"/>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448D0A98-F7C9-4C35-BA85-4770DA8AAFBE}"/>
              </a:ext>
            </a:extLst>
          </p:cNvPr>
          <p:cNvSpPr>
            <a:spLocks noGrp="1"/>
          </p:cNvSpPr>
          <p:nvPr>
            <p:ph type="sldNum" sz="quarter" idx="12"/>
          </p:nvPr>
        </p:nvSpPr>
        <p:spPr/>
        <p:txBody>
          <a:bodyPr/>
          <a:lstStyle/>
          <a:p>
            <a:fld id="{46C37940-0BE0-4C48-A677-1E329DCF3A79}" type="slidenum">
              <a:rPr lang="fr-FR" smtClean="0"/>
              <a:t>24</a:t>
            </a:fld>
            <a:endParaRPr lang="fr-FR"/>
          </a:p>
        </p:txBody>
      </p:sp>
      <p:sp>
        <p:nvSpPr>
          <p:cNvPr id="3" name="Rectangle 2">
            <a:extLst>
              <a:ext uri="{FF2B5EF4-FFF2-40B4-BE49-F238E27FC236}">
                <a16:creationId xmlns:a16="http://schemas.microsoft.com/office/drawing/2014/main" id="{12A972D3-1F67-4E9E-803C-31FD162A6DF2}"/>
              </a:ext>
            </a:extLst>
          </p:cNvPr>
          <p:cNvSpPr/>
          <p:nvPr/>
        </p:nvSpPr>
        <p:spPr>
          <a:xfrm>
            <a:off x="879231" y="668898"/>
            <a:ext cx="7903698" cy="5909310"/>
          </a:xfrm>
          <a:prstGeom prst="rect">
            <a:avLst/>
          </a:prstGeom>
        </p:spPr>
        <p:txBody>
          <a:bodyPr wrap="square">
            <a:spAutoFit/>
          </a:bodyPr>
          <a:lstStyle/>
          <a:p>
            <a:pPr algn="just"/>
            <a:r>
              <a:rPr lang="fr-BE" sz="2700" b="1" dirty="0">
                <a:latin typeface="Eras Light ITC" panose="020B0402030504020804" pitchFamily="34" charset="0"/>
              </a:rPr>
              <a:t>L’antidémocratisme des pères fondateurs, quoiqu’aujourd’hui méconnu, avait l’avantage d’être ouvertement assumé. L’antidémo­cratisme contemporain est plus insidieux, ayant pris la forme d’une propagande de la démocratie. Conçu comme antidémocratique par ses fondateurs, </a:t>
            </a:r>
            <a:r>
              <a:rPr lang="fr-BE" sz="2700" b="1" dirty="0">
                <a:solidFill>
                  <a:srgbClr val="800000"/>
                </a:solidFill>
                <a:latin typeface="Eras Light ITC" panose="020B0402030504020804" pitchFamily="34" charset="0"/>
              </a:rPr>
              <a:t>le système représentatif dut attendre les années 1840 pour être étiqueté comme « démocratique </a:t>
            </a:r>
            <a:r>
              <a:rPr lang="fr-BE" sz="2700" b="1" dirty="0">
                <a:latin typeface="Eras Light ITC" panose="020B0402030504020804" pitchFamily="34" charset="0"/>
              </a:rPr>
              <a:t>» – sans qu’il y ait eu de changements institutionnels majeurs. Une telle « manipulation langagière » ne s’est pas faite seule, mais fut orchestrée par l’élite politique ; son but, jouer sur l’imaginaire </a:t>
            </a:r>
            <a:r>
              <a:rPr lang="fr-BE" sz="2700" b="1" dirty="0">
                <a:solidFill>
                  <a:srgbClr val="800000"/>
                </a:solidFill>
                <a:latin typeface="Eras Light ITC" panose="020B0402030504020804" pitchFamily="34" charset="0"/>
              </a:rPr>
              <a:t>pour asseoir la légitimité des représentants. </a:t>
            </a:r>
            <a:endParaRPr lang="fr-FR" sz="2700" b="1" dirty="0">
              <a:solidFill>
                <a:srgbClr val="800000"/>
              </a:solidFill>
              <a:latin typeface="Eras Light ITC" panose="020B0402030504020804" pitchFamily="34" charset="0"/>
            </a:endParaRPr>
          </a:p>
          <a:p>
            <a:pPr algn="just"/>
            <a:endParaRPr lang="fr-BE" sz="2700" b="1" dirty="0">
              <a:latin typeface="Eras Light ITC" panose="020B0402030504020804" pitchFamily="34" charset="0"/>
            </a:endParaRPr>
          </a:p>
        </p:txBody>
      </p:sp>
      <p:sp>
        <p:nvSpPr>
          <p:cNvPr id="4" name="Rectangle 3">
            <a:extLst>
              <a:ext uri="{FF2B5EF4-FFF2-40B4-BE49-F238E27FC236}">
                <a16:creationId xmlns:a16="http://schemas.microsoft.com/office/drawing/2014/main" id="{AD25887B-6285-472F-B9C8-145FBDFFD2D7}"/>
              </a:ext>
            </a:extLst>
          </p:cNvPr>
          <p:cNvSpPr/>
          <p:nvPr/>
        </p:nvSpPr>
        <p:spPr>
          <a:xfrm>
            <a:off x="2880360" y="4860161"/>
            <a:ext cx="6096000" cy="369332"/>
          </a:xfrm>
          <a:prstGeom prst="rect">
            <a:avLst/>
          </a:prstGeom>
        </p:spPr>
        <p:txBody>
          <a:bodyPr>
            <a:spAutoFit/>
          </a:bodyPr>
          <a:lstStyle/>
          <a:p>
            <a:endParaRPr lang="fr-FR" dirty="0"/>
          </a:p>
        </p:txBody>
      </p:sp>
      <p:sp>
        <p:nvSpPr>
          <p:cNvPr id="5" name="ZoneTexte 4">
            <a:extLst>
              <a:ext uri="{FF2B5EF4-FFF2-40B4-BE49-F238E27FC236}">
                <a16:creationId xmlns:a16="http://schemas.microsoft.com/office/drawing/2014/main" id="{AFF4E0C3-32E9-4003-876A-401BCAF1D7AB}"/>
              </a:ext>
            </a:extLst>
          </p:cNvPr>
          <p:cNvSpPr txBox="1"/>
          <p:nvPr/>
        </p:nvSpPr>
        <p:spPr>
          <a:xfrm>
            <a:off x="9165726" y="3982998"/>
            <a:ext cx="2317028" cy="1754326"/>
          </a:xfrm>
          <a:prstGeom prst="rect">
            <a:avLst/>
          </a:prstGeom>
          <a:noFill/>
        </p:spPr>
        <p:txBody>
          <a:bodyPr wrap="square" rtlCol="0">
            <a:spAutoFit/>
          </a:bodyPr>
          <a:lstStyle/>
          <a:p>
            <a:r>
              <a:rPr lang="fr-BE" b="1" dirty="0">
                <a:latin typeface="Eras Light ITC" panose="020B0402030504020804" pitchFamily="34" charset="0"/>
              </a:rPr>
              <a:t>Francis Dupuis-</a:t>
            </a:r>
            <a:r>
              <a:rPr lang="fr-BE" b="1" dirty="0" err="1">
                <a:latin typeface="Eras Light ITC" panose="020B0402030504020804" pitchFamily="34" charset="0"/>
              </a:rPr>
              <a:t>Déri</a:t>
            </a:r>
            <a:r>
              <a:rPr lang="fr-BE" b="1" dirty="0">
                <a:latin typeface="Eras Light ITC" panose="020B0402030504020804" pitchFamily="34" charset="0"/>
              </a:rPr>
              <a:t>,</a:t>
            </a:r>
          </a:p>
          <a:p>
            <a:r>
              <a:rPr lang="fr-BE" dirty="0">
                <a:latin typeface="Eras Light ITC" panose="020B0402030504020804" pitchFamily="34" charset="0"/>
              </a:rPr>
              <a:t>, “L’esprit antidémocratique des fondateurs de la « démocratie » moderne, 1999.</a:t>
            </a:r>
            <a:endParaRPr lang="fr-FR" dirty="0">
              <a:latin typeface="Eras Light ITC" panose="020B0402030504020804" pitchFamily="34" charset="0"/>
            </a:endParaRPr>
          </a:p>
        </p:txBody>
      </p:sp>
      <p:pic>
        <p:nvPicPr>
          <p:cNvPr id="7" name="Image 6">
            <a:extLst>
              <a:ext uri="{FF2B5EF4-FFF2-40B4-BE49-F238E27FC236}">
                <a16:creationId xmlns:a16="http://schemas.microsoft.com/office/drawing/2014/main" id="{6552528B-2C2D-47B0-8513-CE9F92D8664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62838" y="-107228"/>
            <a:ext cx="3429162" cy="3429162"/>
          </a:xfrm>
          <a:prstGeom prst="rect">
            <a:avLst/>
          </a:prstGeom>
          <a:effectLst>
            <a:outerShdw blurRad="889000" sx="119000" sy="119000" algn="ctr" rotWithShape="0">
              <a:prstClr val="black">
                <a:alpha val="40000"/>
              </a:prstClr>
            </a:outerShdw>
            <a:softEdge rad="635000"/>
          </a:effectLst>
        </p:spPr>
      </p:pic>
    </p:spTree>
    <p:extLst>
      <p:ext uri="{BB962C8B-B14F-4D97-AF65-F5344CB8AC3E}">
        <p14:creationId xmlns:p14="http://schemas.microsoft.com/office/powerpoint/2010/main" val="294424253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44AED7E7-4D09-4AE0-914B-D7C301D4F680}"/>
              </a:ext>
            </a:extLst>
          </p:cNvPr>
          <p:cNvSpPr>
            <a:spLocks noGrp="1"/>
          </p:cNvSpPr>
          <p:nvPr>
            <p:ph type="sldNum" sz="quarter" idx="12"/>
          </p:nvPr>
        </p:nvSpPr>
        <p:spPr/>
        <p:txBody>
          <a:bodyPr/>
          <a:lstStyle/>
          <a:p>
            <a:fld id="{46C37940-0BE0-4C48-A677-1E329DCF3A79}" type="slidenum">
              <a:rPr lang="fr-FR" smtClean="0"/>
              <a:t>25</a:t>
            </a:fld>
            <a:endParaRPr lang="fr-FR"/>
          </a:p>
        </p:txBody>
      </p:sp>
      <p:sp>
        <p:nvSpPr>
          <p:cNvPr id="3" name="ZoneTexte 2">
            <a:extLst>
              <a:ext uri="{FF2B5EF4-FFF2-40B4-BE49-F238E27FC236}">
                <a16:creationId xmlns:a16="http://schemas.microsoft.com/office/drawing/2014/main" id="{E4554DC8-9188-4569-AB75-2D7CA4F2075E}"/>
              </a:ext>
            </a:extLst>
          </p:cNvPr>
          <p:cNvSpPr txBox="1"/>
          <p:nvPr/>
        </p:nvSpPr>
        <p:spPr>
          <a:xfrm>
            <a:off x="2376854" y="2967335"/>
            <a:ext cx="7438292" cy="923330"/>
          </a:xfrm>
          <a:prstGeom prst="rect">
            <a:avLst/>
          </a:prstGeom>
          <a:noFill/>
        </p:spPr>
        <p:txBody>
          <a:bodyPr wrap="square" rtlCol="0">
            <a:spAutoFit/>
          </a:bodyPr>
          <a:lstStyle/>
          <a:p>
            <a:r>
              <a:rPr lang="fr-BE" sz="5400" dirty="0">
                <a:latin typeface="Eras Bold ITC" panose="020B0907030504020204" pitchFamily="34" charset="0"/>
              </a:rPr>
              <a:t>Construire l’Autre !</a:t>
            </a:r>
            <a:endParaRPr lang="fr-FR" sz="5400" dirty="0">
              <a:latin typeface="Eras Bold ITC" panose="020B0907030504020204" pitchFamily="34" charset="0"/>
            </a:endParaRPr>
          </a:p>
        </p:txBody>
      </p:sp>
    </p:spTree>
    <p:extLst>
      <p:ext uri="{BB962C8B-B14F-4D97-AF65-F5344CB8AC3E}">
        <p14:creationId xmlns:p14="http://schemas.microsoft.com/office/powerpoint/2010/main" val="202480097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544EEF94-9242-44E2-A21F-E82B9AA4D13E}"/>
              </a:ext>
            </a:extLst>
          </p:cNvPr>
          <p:cNvSpPr>
            <a:spLocks noGrp="1"/>
          </p:cNvSpPr>
          <p:nvPr>
            <p:ph type="sldNum" sz="quarter" idx="12"/>
          </p:nvPr>
        </p:nvSpPr>
        <p:spPr/>
        <p:txBody>
          <a:bodyPr/>
          <a:lstStyle/>
          <a:p>
            <a:fld id="{46C37940-0BE0-4C48-A677-1E329DCF3A79}" type="slidenum">
              <a:rPr lang="fr-FR" smtClean="0"/>
              <a:t>26</a:t>
            </a:fld>
            <a:endParaRPr lang="fr-FR"/>
          </a:p>
        </p:txBody>
      </p:sp>
      <p:pic>
        <p:nvPicPr>
          <p:cNvPr id="4" name="Image 3">
            <a:extLst>
              <a:ext uri="{FF2B5EF4-FFF2-40B4-BE49-F238E27FC236}">
                <a16:creationId xmlns:a16="http://schemas.microsoft.com/office/drawing/2014/main" id="{989CF760-BFE8-475F-8C11-0023B2FBB47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 y="-1"/>
            <a:ext cx="4873228" cy="6917485"/>
          </a:xfrm>
          <a:prstGeom prst="rect">
            <a:avLst/>
          </a:prstGeom>
        </p:spPr>
      </p:pic>
      <p:pic>
        <p:nvPicPr>
          <p:cNvPr id="8" name="Image 7">
            <a:extLst>
              <a:ext uri="{FF2B5EF4-FFF2-40B4-BE49-F238E27FC236}">
                <a16:creationId xmlns:a16="http://schemas.microsoft.com/office/drawing/2014/main" id="{16C92052-83CC-4189-899B-4D6318AEE08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73225" y="0"/>
            <a:ext cx="7561191" cy="6858000"/>
          </a:xfrm>
          <a:prstGeom prst="rect">
            <a:avLst/>
          </a:prstGeom>
        </p:spPr>
      </p:pic>
    </p:spTree>
    <p:extLst>
      <p:ext uri="{BB962C8B-B14F-4D97-AF65-F5344CB8AC3E}">
        <p14:creationId xmlns:p14="http://schemas.microsoft.com/office/powerpoint/2010/main" val="339719554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09B00637-79DC-4A54-A671-F1FEBC1CCCCC}"/>
              </a:ext>
            </a:extLst>
          </p:cNvPr>
          <p:cNvSpPr>
            <a:spLocks noGrp="1"/>
          </p:cNvSpPr>
          <p:nvPr>
            <p:ph type="sldNum" sz="quarter" idx="12"/>
          </p:nvPr>
        </p:nvSpPr>
        <p:spPr/>
        <p:txBody>
          <a:bodyPr/>
          <a:lstStyle/>
          <a:p>
            <a:fld id="{46C37940-0BE0-4C48-A677-1E329DCF3A79}" type="slidenum">
              <a:rPr lang="fr-FR" smtClean="0"/>
              <a:t>27</a:t>
            </a:fld>
            <a:endParaRPr lang="fr-FR"/>
          </a:p>
        </p:txBody>
      </p:sp>
      <p:pic>
        <p:nvPicPr>
          <p:cNvPr id="4" name="Image 3">
            <a:extLst>
              <a:ext uri="{FF2B5EF4-FFF2-40B4-BE49-F238E27FC236}">
                <a16:creationId xmlns:a16="http://schemas.microsoft.com/office/drawing/2014/main" id="{2E09B945-BF44-4B2A-8E05-3CDA24D6433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4399" y="-104171"/>
            <a:ext cx="10474281" cy="7017768"/>
          </a:xfrm>
          <a:prstGeom prst="rect">
            <a:avLst/>
          </a:prstGeom>
          <a:ln>
            <a:noFill/>
          </a:ln>
          <a:effectLst>
            <a:softEdge rad="112500"/>
          </a:effectLst>
        </p:spPr>
      </p:pic>
    </p:spTree>
    <p:extLst>
      <p:ext uri="{BB962C8B-B14F-4D97-AF65-F5344CB8AC3E}">
        <p14:creationId xmlns:p14="http://schemas.microsoft.com/office/powerpoint/2010/main" val="26078576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410BEF07-8ADF-4E1A-BE43-4DE0BF83AAF8}"/>
              </a:ext>
            </a:extLst>
          </p:cNvPr>
          <p:cNvSpPr>
            <a:spLocks noGrp="1"/>
          </p:cNvSpPr>
          <p:nvPr>
            <p:ph type="sldNum" sz="quarter" idx="12"/>
          </p:nvPr>
        </p:nvSpPr>
        <p:spPr/>
        <p:txBody>
          <a:bodyPr/>
          <a:lstStyle/>
          <a:p>
            <a:fld id="{46C37940-0BE0-4C48-A677-1E329DCF3A79}" type="slidenum">
              <a:rPr lang="fr-FR" smtClean="0"/>
              <a:t>28</a:t>
            </a:fld>
            <a:endParaRPr lang="fr-FR"/>
          </a:p>
        </p:txBody>
      </p:sp>
      <p:pic>
        <p:nvPicPr>
          <p:cNvPr id="8" name="Image 7">
            <a:extLst>
              <a:ext uri="{FF2B5EF4-FFF2-40B4-BE49-F238E27FC236}">
                <a16:creationId xmlns:a16="http://schemas.microsoft.com/office/drawing/2014/main" id="{02747AFB-794C-4D24-8363-4AF17E458C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0794" y="0"/>
            <a:ext cx="11510412" cy="6858000"/>
          </a:xfrm>
          <a:prstGeom prst="rect">
            <a:avLst/>
          </a:prstGeom>
          <a:ln>
            <a:noFill/>
          </a:ln>
          <a:effectLst>
            <a:softEdge rad="112500"/>
          </a:effectLst>
        </p:spPr>
      </p:pic>
    </p:spTree>
    <p:extLst>
      <p:ext uri="{BB962C8B-B14F-4D97-AF65-F5344CB8AC3E}">
        <p14:creationId xmlns:p14="http://schemas.microsoft.com/office/powerpoint/2010/main" val="356739697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DA86E3C5-1D21-4B24-BDC5-95F3A2C40D32}"/>
              </a:ext>
            </a:extLst>
          </p:cNvPr>
          <p:cNvSpPr>
            <a:spLocks noGrp="1"/>
          </p:cNvSpPr>
          <p:nvPr>
            <p:ph type="sldNum" sz="quarter" idx="12"/>
          </p:nvPr>
        </p:nvSpPr>
        <p:spPr/>
        <p:txBody>
          <a:bodyPr/>
          <a:lstStyle/>
          <a:p>
            <a:fld id="{46C37940-0BE0-4C48-A677-1E329DCF3A79}" type="slidenum">
              <a:rPr lang="fr-FR" smtClean="0"/>
              <a:t>29</a:t>
            </a:fld>
            <a:endParaRPr lang="fr-FR"/>
          </a:p>
        </p:txBody>
      </p:sp>
      <p:pic>
        <p:nvPicPr>
          <p:cNvPr id="4" name="Image 3">
            <a:extLst>
              <a:ext uri="{FF2B5EF4-FFF2-40B4-BE49-F238E27FC236}">
                <a16:creationId xmlns:a16="http://schemas.microsoft.com/office/drawing/2014/main" id="{2A164810-5268-4F30-8B1F-04815611A45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51365" y="-169327"/>
            <a:ext cx="4185773" cy="7051417"/>
          </a:xfrm>
          <a:prstGeom prst="rect">
            <a:avLst/>
          </a:prstGeom>
          <a:effectLst>
            <a:softEdge rad="317500"/>
          </a:effectLst>
        </p:spPr>
      </p:pic>
      <p:sp>
        <p:nvSpPr>
          <p:cNvPr id="5" name="Rectangle 1">
            <a:extLst>
              <a:ext uri="{FF2B5EF4-FFF2-40B4-BE49-F238E27FC236}">
                <a16:creationId xmlns:a16="http://schemas.microsoft.com/office/drawing/2014/main" id="{E97D89C8-815C-41B9-9F41-84081E11D50B}"/>
              </a:ext>
            </a:extLst>
          </p:cNvPr>
          <p:cNvSpPr>
            <a:spLocks noChangeArrowheads="1"/>
          </p:cNvSpPr>
          <p:nvPr/>
        </p:nvSpPr>
        <p:spPr bwMode="auto">
          <a:xfrm rot="10800000" flipV="1">
            <a:off x="837238" y="2333235"/>
            <a:ext cx="5059309" cy="28623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lang="fr-FR" altLang="fr-FR" sz="2000" dirty="0">
                <a:latin typeface="Eras Demi ITC" panose="020B0805030504020804" pitchFamily="34" charset="0"/>
              </a:rPr>
              <a:t>L</a:t>
            </a:r>
            <a:r>
              <a:rPr kumimoji="0" lang="fr-FR" altLang="fr-FR" sz="2000" b="0" i="0" u="none" strike="noStrike" cap="none" normalizeH="0" baseline="0" dirty="0">
                <a:ln>
                  <a:noFill/>
                </a:ln>
                <a:solidFill>
                  <a:schemeClr val="tx1"/>
                </a:solidFill>
                <a:effectLst/>
                <a:latin typeface="Eras Demi ITC" panose="020B0805030504020804" pitchFamily="34" charset="0"/>
              </a:rPr>
              <a:t>es accusations d’antisémitisme à l’encontre de la gauche se multiplient. Le drapeau rouge se retrouve désormais associé à la haine raciale, alors qu’il a longtemps été assimilé à un « complot juif ». En Ukraine, ce fantasme justifia le massacre de dizaines de milliers de personnes, dans le silence complice des gouvernements européens.</a:t>
            </a:r>
          </a:p>
        </p:txBody>
      </p:sp>
      <p:sp>
        <p:nvSpPr>
          <p:cNvPr id="6" name="Rectangle 5">
            <a:extLst>
              <a:ext uri="{FF2B5EF4-FFF2-40B4-BE49-F238E27FC236}">
                <a16:creationId xmlns:a16="http://schemas.microsoft.com/office/drawing/2014/main" id="{C1D97233-3218-4C9C-8249-42CFE9297F4A}"/>
              </a:ext>
            </a:extLst>
          </p:cNvPr>
          <p:cNvSpPr/>
          <p:nvPr/>
        </p:nvSpPr>
        <p:spPr>
          <a:xfrm>
            <a:off x="809341" y="842324"/>
            <a:ext cx="5484031" cy="1046440"/>
          </a:xfrm>
          <a:prstGeom prst="rect">
            <a:avLst/>
          </a:prstGeom>
        </p:spPr>
        <p:txBody>
          <a:bodyPr wrap="square">
            <a:spAutoFit/>
          </a:bodyPr>
          <a:lstStyle/>
          <a:p>
            <a:r>
              <a:rPr lang="fr-BE" sz="1400" dirty="0">
                <a:latin typeface="Eras Demi ITC" panose="020B0805030504020804" pitchFamily="34" charset="0"/>
              </a:rPr>
              <a:t>Le judéo-bolchevisme, histoire d’un amalgame meurtrier</a:t>
            </a:r>
          </a:p>
          <a:p>
            <a:r>
              <a:rPr lang="fr-BE" sz="2400" b="1" dirty="0">
                <a:solidFill>
                  <a:srgbClr val="AD2B1E"/>
                </a:solidFill>
                <a:latin typeface="Eras Demi ITC" panose="020B0805030504020804" pitchFamily="34" charset="0"/>
              </a:rPr>
              <a:t>Quand la haine du communisme alimentait l’antisémitisme</a:t>
            </a:r>
            <a:endParaRPr lang="fr-BE" sz="2400" b="1" dirty="0">
              <a:solidFill>
                <a:srgbClr val="AD2B1E"/>
              </a:solidFill>
              <a:effectLst/>
              <a:latin typeface="Eras Demi ITC" panose="020B0805030504020804" pitchFamily="34" charset="0"/>
            </a:endParaRPr>
          </a:p>
        </p:txBody>
      </p:sp>
      <p:sp>
        <p:nvSpPr>
          <p:cNvPr id="7" name="ZoneTexte 6">
            <a:extLst>
              <a:ext uri="{FF2B5EF4-FFF2-40B4-BE49-F238E27FC236}">
                <a16:creationId xmlns:a16="http://schemas.microsoft.com/office/drawing/2014/main" id="{B51980F4-1075-4871-8A27-D9D3A32077CD}"/>
              </a:ext>
            </a:extLst>
          </p:cNvPr>
          <p:cNvSpPr txBox="1"/>
          <p:nvPr/>
        </p:nvSpPr>
        <p:spPr>
          <a:xfrm>
            <a:off x="809340" y="1972500"/>
            <a:ext cx="4996855" cy="276999"/>
          </a:xfrm>
          <a:prstGeom prst="rect">
            <a:avLst/>
          </a:prstGeom>
          <a:noFill/>
        </p:spPr>
        <p:txBody>
          <a:bodyPr wrap="square" rtlCol="0">
            <a:spAutoFit/>
          </a:bodyPr>
          <a:lstStyle/>
          <a:p>
            <a:r>
              <a:rPr lang="fr-BE" sz="1200" dirty="0">
                <a:latin typeface="Eras Demi ITC" panose="020B0805030504020804" pitchFamily="34" charset="0"/>
              </a:rPr>
              <a:t>Paul </a:t>
            </a:r>
            <a:r>
              <a:rPr lang="fr-BE" sz="1200" dirty="0" err="1">
                <a:latin typeface="Eras Demi ITC" panose="020B0805030504020804" pitchFamily="34" charset="0"/>
              </a:rPr>
              <a:t>Hanebrink</a:t>
            </a:r>
            <a:r>
              <a:rPr lang="fr-BE" sz="1200" dirty="0">
                <a:latin typeface="Eras Demi ITC" panose="020B0805030504020804" pitchFamily="34" charset="0"/>
              </a:rPr>
              <a:t>, </a:t>
            </a:r>
            <a:r>
              <a:rPr lang="fr-BE" sz="1200" i="1" dirty="0">
                <a:latin typeface="Eras Demi ITC" panose="020B0805030504020804" pitchFamily="34" charset="0"/>
              </a:rPr>
              <a:t>Le Monde diplomatique, </a:t>
            </a:r>
            <a:r>
              <a:rPr lang="fr-BE" sz="1200" dirty="0">
                <a:latin typeface="Eras Demi ITC" panose="020B0805030504020804" pitchFamily="34" charset="0"/>
              </a:rPr>
              <a:t>décembre 2019.</a:t>
            </a:r>
            <a:endParaRPr lang="fr-FR" sz="1200" dirty="0">
              <a:latin typeface="Eras Demi ITC" panose="020B0805030504020804" pitchFamily="34" charset="0"/>
            </a:endParaRPr>
          </a:p>
        </p:txBody>
      </p:sp>
      <p:sp>
        <p:nvSpPr>
          <p:cNvPr id="8" name="Rectangle 7">
            <a:extLst>
              <a:ext uri="{FF2B5EF4-FFF2-40B4-BE49-F238E27FC236}">
                <a16:creationId xmlns:a16="http://schemas.microsoft.com/office/drawing/2014/main" id="{7A432B5D-6747-4D16-BCD4-A5B616387250}"/>
              </a:ext>
            </a:extLst>
          </p:cNvPr>
          <p:cNvSpPr/>
          <p:nvPr/>
        </p:nvSpPr>
        <p:spPr>
          <a:xfrm>
            <a:off x="927591" y="5370036"/>
            <a:ext cx="4878604" cy="615553"/>
          </a:xfrm>
          <a:prstGeom prst="rect">
            <a:avLst/>
          </a:prstGeom>
        </p:spPr>
        <p:txBody>
          <a:bodyPr wrap="square">
            <a:spAutoFit/>
          </a:bodyPr>
          <a:lstStyle/>
          <a:p>
            <a:pPr algn="r"/>
            <a:r>
              <a:rPr lang="fr-FR" sz="1200" dirty="0" err="1">
                <a:latin typeface="Eras Demi ITC" panose="020B0805030504020804" pitchFamily="34" charset="0"/>
              </a:rPr>
              <a:t>Mieczyslaw</a:t>
            </a:r>
            <a:r>
              <a:rPr lang="fr-FR" sz="1200" dirty="0">
                <a:latin typeface="Eras Demi ITC" panose="020B0805030504020804" pitchFamily="34" charset="0"/>
              </a:rPr>
              <a:t> Berman. — Sans titre, 1965</a:t>
            </a:r>
          </a:p>
          <a:p>
            <a:pPr algn="r"/>
            <a:r>
              <a:rPr lang="fr-FR" sz="1100" dirty="0">
                <a:latin typeface="Eras Demi ITC" panose="020B0805030504020804" pitchFamily="34" charset="0"/>
              </a:rPr>
              <a:t>Photographie : </a:t>
            </a:r>
            <a:r>
              <a:rPr lang="fr-FR" sz="1100" dirty="0" err="1">
                <a:latin typeface="Eras Demi ITC" panose="020B0805030504020804" pitchFamily="34" charset="0"/>
              </a:rPr>
              <a:t>Avshalom</a:t>
            </a:r>
            <a:r>
              <a:rPr lang="fr-FR" sz="1100" dirty="0">
                <a:latin typeface="Eras Demi ITC" panose="020B0805030504020804" pitchFamily="34" charset="0"/>
              </a:rPr>
              <a:t> </a:t>
            </a:r>
            <a:r>
              <a:rPr lang="fr-FR" sz="1100" dirty="0" err="1">
                <a:latin typeface="Eras Demi ITC" panose="020B0805030504020804" pitchFamily="34" charset="0"/>
              </a:rPr>
              <a:t>Avital</a:t>
            </a:r>
            <a:r>
              <a:rPr lang="fr-FR" sz="1100" dirty="0">
                <a:latin typeface="Eras Demi ITC" panose="020B0805030504020804" pitchFamily="34" charset="0"/>
              </a:rPr>
              <a:t> - The Vera and Arturo Schwarz Collection - The </a:t>
            </a:r>
            <a:r>
              <a:rPr lang="fr-FR" sz="1100" dirty="0" err="1">
                <a:latin typeface="Eras Demi ITC" panose="020B0805030504020804" pitchFamily="34" charset="0"/>
              </a:rPr>
              <a:t>Israel</a:t>
            </a:r>
            <a:r>
              <a:rPr lang="fr-FR" sz="1100" dirty="0">
                <a:latin typeface="Eras Demi ITC" panose="020B0805030504020804" pitchFamily="34" charset="0"/>
              </a:rPr>
              <a:t> Museum, </a:t>
            </a:r>
            <a:r>
              <a:rPr lang="fr-FR" sz="1100" dirty="0" err="1">
                <a:latin typeface="Eras Demi ITC" panose="020B0805030504020804" pitchFamily="34" charset="0"/>
              </a:rPr>
              <a:t>Jerusalem</a:t>
            </a:r>
            <a:r>
              <a:rPr lang="fr-FR" sz="1100" dirty="0">
                <a:latin typeface="Eras Demi ITC" panose="020B0805030504020804" pitchFamily="34" charset="0"/>
              </a:rPr>
              <a:t> - </a:t>
            </a:r>
            <a:r>
              <a:rPr lang="fr-FR" sz="1100" dirty="0" err="1">
                <a:latin typeface="Eras Demi ITC" panose="020B0805030504020804" pitchFamily="34" charset="0"/>
              </a:rPr>
              <a:t>Bridgeman</a:t>
            </a:r>
            <a:r>
              <a:rPr lang="fr-FR" sz="1100" dirty="0">
                <a:latin typeface="Eras Demi ITC" panose="020B0805030504020804" pitchFamily="34" charset="0"/>
              </a:rPr>
              <a:t> Images </a:t>
            </a:r>
            <a:endParaRPr lang="fr-FR" sz="1100" dirty="0">
              <a:effectLst/>
              <a:latin typeface="Eras Demi ITC" panose="020B0805030504020804" pitchFamily="34" charset="0"/>
            </a:endParaRPr>
          </a:p>
        </p:txBody>
      </p:sp>
    </p:spTree>
    <p:extLst>
      <p:ext uri="{BB962C8B-B14F-4D97-AF65-F5344CB8AC3E}">
        <p14:creationId xmlns:p14="http://schemas.microsoft.com/office/powerpoint/2010/main" val="16225969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8A1F3CB2-1937-4441-9107-A20C333F36A2}"/>
              </a:ext>
            </a:extLst>
          </p:cNvPr>
          <p:cNvSpPr>
            <a:spLocks noGrp="1"/>
          </p:cNvSpPr>
          <p:nvPr>
            <p:ph type="sldNum" sz="quarter" idx="12"/>
          </p:nvPr>
        </p:nvSpPr>
        <p:spPr/>
        <p:txBody>
          <a:bodyPr/>
          <a:lstStyle/>
          <a:p>
            <a:fld id="{46C37940-0BE0-4C48-A677-1E329DCF3A79}" type="slidenum">
              <a:rPr lang="fr-FR" smtClean="0"/>
              <a:t>3</a:t>
            </a:fld>
            <a:endParaRPr lang="fr-FR"/>
          </a:p>
        </p:txBody>
      </p:sp>
      <p:sp>
        <p:nvSpPr>
          <p:cNvPr id="3" name="Rectangle 2">
            <a:extLst>
              <a:ext uri="{FF2B5EF4-FFF2-40B4-BE49-F238E27FC236}">
                <a16:creationId xmlns:a16="http://schemas.microsoft.com/office/drawing/2014/main" id="{202035C5-3A64-47C7-89CD-E8300CD207FF}"/>
              </a:ext>
            </a:extLst>
          </p:cNvPr>
          <p:cNvSpPr/>
          <p:nvPr/>
        </p:nvSpPr>
        <p:spPr>
          <a:xfrm>
            <a:off x="1352550" y="994886"/>
            <a:ext cx="5637797" cy="4031873"/>
          </a:xfrm>
          <a:prstGeom prst="rect">
            <a:avLst/>
          </a:prstGeom>
        </p:spPr>
        <p:txBody>
          <a:bodyPr wrap="square">
            <a:spAutoFit/>
          </a:bodyPr>
          <a:lstStyle/>
          <a:p>
            <a:pPr algn="just"/>
            <a:r>
              <a:rPr lang="fr-BE" sz="3200" dirty="0">
                <a:latin typeface="Eras Demi ITC" panose="020B0805030504020804" pitchFamily="34" charset="0"/>
              </a:rPr>
              <a:t>« Quand le peuple a choisi des hommes pour être ses gouvernants […] le peuple, en ayant député certains, n’a pas le pouvoir de faire ou de modifier les lois, mais n’a que </a:t>
            </a:r>
            <a:r>
              <a:rPr lang="fr-BE" sz="3200" dirty="0">
                <a:solidFill>
                  <a:srgbClr val="800000"/>
                </a:solidFill>
                <a:latin typeface="Eras Demi ITC" panose="020B0805030504020804" pitchFamily="34" charset="0"/>
              </a:rPr>
              <a:t>le pouvoir d’être sujet</a:t>
            </a:r>
            <a:r>
              <a:rPr lang="fr-BE" sz="3200" dirty="0">
                <a:latin typeface="Eras Demi ITC" panose="020B0805030504020804" pitchFamily="34" charset="0"/>
              </a:rPr>
              <a:t>. » </a:t>
            </a:r>
            <a:endParaRPr lang="fr-FR" sz="3200" dirty="0">
              <a:latin typeface="Eras Demi ITC" panose="020B0805030504020804" pitchFamily="34" charset="0"/>
            </a:endParaRPr>
          </a:p>
        </p:txBody>
      </p:sp>
      <p:pic>
        <p:nvPicPr>
          <p:cNvPr id="7" name="Image 6">
            <a:extLst>
              <a:ext uri="{FF2B5EF4-FFF2-40B4-BE49-F238E27FC236}">
                <a16:creationId xmlns:a16="http://schemas.microsoft.com/office/drawing/2014/main" id="{B7035CA4-B197-4D11-ABF9-504DBED6D28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48550" y="994886"/>
            <a:ext cx="3067050" cy="3727645"/>
          </a:xfrm>
          <a:prstGeom prst="rect">
            <a:avLst/>
          </a:prstGeom>
          <a:effectLst>
            <a:outerShdw blurRad="914400" dist="50800" dir="5400000" sx="110000" sy="110000" algn="ctr" rotWithShape="0">
              <a:schemeClr val="tx1">
                <a:lumMod val="65000"/>
                <a:lumOff val="35000"/>
              </a:schemeClr>
            </a:outerShdw>
          </a:effectLst>
        </p:spPr>
      </p:pic>
      <p:pic>
        <p:nvPicPr>
          <p:cNvPr id="9" name="Image 8">
            <a:extLst>
              <a:ext uri="{FF2B5EF4-FFF2-40B4-BE49-F238E27FC236}">
                <a16:creationId xmlns:a16="http://schemas.microsoft.com/office/drawing/2014/main" id="{44ABA670-0CF4-45AF-8E15-CFA865E5B99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43387" y="4958249"/>
            <a:ext cx="2746960" cy="1010751"/>
          </a:xfrm>
          <a:prstGeom prst="rect">
            <a:avLst/>
          </a:prstGeom>
        </p:spPr>
      </p:pic>
      <p:sp>
        <p:nvSpPr>
          <p:cNvPr id="11" name="ZoneTexte 10">
            <a:extLst>
              <a:ext uri="{FF2B5EF4-FFF2-40B4-BE49-F238E27FC236}">
                <a16:creationId xmlns:a16="http://schemas.microsoft.com/office/drawing/2014/main" id="{D73AEDCA-6A15-480F-8E55-1779D3089CDE}"/>
              </a:ext>
            </a:extLst>
          </p:cNvPr>
          <p:cNvSpPr txBox="1"/>
          <p:nvPr/>
        </p:nvSpPr>
        <p:spPr>
          <a:xfrm>
            <a:off x="7448550" y="5038268"/>
            <a:ext cx="3754855" cy="646331"/>
          </a:xfrm>
          <a:prstGeom prst="rect">
            <a:avLst/>
          </a:prstGeom>
          <a:noFill/>
        </p:spPr>
        <p:txBody>
          <a:bodyPr wrap="square">
            <a:spAutoFit/>
          </a:bodyPr>
          <a:lstStyle/>
          <a:p>
            <a:r>
              <a:rPr lang="fr-BE" sz="1800" dirty="0">
                <a:latin typeface="Eras Light ITC" panose="020B0402030504020804" pitchFamily="34" charset="0"/>
              </a:rPr>
              <a:t>John Winthrop, avocat puritain, </a:t>
            </a:r>
            <a:r>
              <a:rPr lang="fr-BE" sz="1800" dirty="0" err="1">
                <a:latin typeface="Eras Light ITC" panose="020B0402030504020804" pitchFamily="34" charset="0"/>
              </a:rPr>
              <a:t>Massachussets</a:t>
            </a:r>
            <a:r>
              <a:rPr lang="fr-BE" sz="1800" dirty="0">
                <a:latin typeface="Eras Light ITC" panose="020B0402030504020804" pitchFamily="34" charset="0"/>
              </a:rPr>
              <a:t>,  en 1639 .</a:t>
            </a:r>
            <a:endParaRPr lang="fr-FR" dirty="0">
              <a:latin typeface="Eras Light ITC" panose="020B0402030504020804" pitchFamily="34" charset="0"/>
            </a:endParaRPr>
          </a:p>
        </p:txBody>
      </p:sp>
    </p:spTree>
    <p:extLst>
      <p:ext uri="{BB962C8B-B14F-4D97-AF65-F5344CB8AC3E}">
        <p14:creationId xmlns:p14="http://schemas.microsoft.com/office/powerpoint/2010/main" val="152303914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836F9345-B2FB-498B-BEB1-6D397D9A598A}"/>
              </a:ext>
            </a:extLst>
          </p:cNvPr>
          <p:cNvSpPr>
            <a:spLocks noGrp="1"/>
          </p:cNvSpPr>
          <p:nvPr>
            <p:ph type="sldNum" sz="quarter" idx="12"/>
          </p:nvPr>
        </p:nvSpPr>
        <p:spPr/>
        <p:txBody>
          <a:bodyPr/>
          <a:lstStyle/>
          <a:p>
            <a:fld id="{46C37940-0BE0-4C48-A677-1E329DCF3A79}" type="slidenum">
              <a:rPr lang="fr-FR" smtClean="0"/>
              <a:t>30</a:t>
            </a:fld>
            <a:endParaRPr lang="fr-FR"/>
          </a:p>
        </p:txBody>
      </p:sp>
      <p:pic>
        <p:nvPicPr>
          <p:cNvPr id="8" name="Image 7">
            <a:extLst>
              <a:ext uri="{FF2B5EF4-FFF2-40B4-BE49-F238E27FC236}">
                <a16:creationId xmlns:a16="http://schemas.microsoft.com/office/drawing/2014/main" id="{E518B92A-334B-4533-A8E6-780F746351F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1494" y="-40795"/>
            <a:ext cx="4942389" cy="6939937"/>
          </a:xfrm>
          <a:prstGeom prst="rect">
            <a:avLst/>
          </a:prstGeom>
          <a:ln>
            <a:noFill/>
          </a:ln>
          <a:effectLst>
            <a:softEdge rad="112500"/>
          </a:effectLst>
        </p:spPr>
      </p:pic>
      <p:sp>
        <p:nvSpPr>
          <p:cNvPr id="13" name="Rectangle 12">
            <a:extLst>
              <a:ext uri="{FF2B5EF4-FFF2-40B4-BE49-F238E27FC236}">
                <a16:creationId xmlns:a16="http://schemas.microsoft.com/office/drawing/2014/main" id="{9372DD6E-1798-4B84-B4A5-598B9645C47C}"/>
              </a:ext>
            </a:extLst>
          </p:cNvPr>
          <p:cNvSpPr/>
          <p:nvPr/>
        </p:nvSpPr>
        <p:spPr>
          <a:xfrm>
            <a:off x="6352778" y="1315810"/>
            <a:ext cx="4844874" cy="2677656"/>
          </a:xfrm>
          <a:prstGeom prst="rect">
            <a:avLst/>
          </a:prstGeom>
        </p:spPr>
        <p:txBody>
          <a:bodyPr wrap="square">
            <a:spAutoFit/>
          </a:bodyPr>
          <a:lstStyle/>
          <a:p>
            <a:r>
              <a:rPr lang="fr-BE" sz="2800" dirty="0">
                <a:latin typeface="Eras Demi ITC" panose="020B0805030504020804" pitchFamily="34" charset="0"/>
              </a:rPr>
              <a:t>«Si vous établissez le suffrage universel des femmes, vous aurez donné à chaque confesseur à peu près autant de voix qu'il y a de pénitentes». </a:t>
            </a:r>
            <a:endParaRPr lang="fr-FR" sz="2800" dirty="0">
              <a:latin typeface="Eras Demi ITC" panose="020B0805030504020804" pitchFamily="34" charset="0"/>
            </a:endParaRPr>
          </a:p>
        </p:txBody>
      </p:sp>
      <p:sp>
        <p:nvSpPr>
          <p:cNvPr id="14" name="Rectangle 13">
            <a:extLst>
              <a:ext uri="{FF2B5EF4-FFF2-40B4-BE49-F238E27FC236}">
                <a16:creationId xmlns:a16="http://schemas.microsoft.com/office/drawing/2014/main" id="{7706C458-DE51-4B41-A8E9-F97A94C645C2}"/>
              </a:ext>
            </a:extLst>
          </p:cNvPr>
          <p:cNvSpPr/>
          <p:nvPr/>
        </p:nvSpPr>
        <p:spPr>
          <a:xfrm>
            <a:off x="6352778" y="4680416"/>
            <a:ext cx="4425032" cy="861774"/>
          </a:xfrm>
          <a:prstGeom prst="rect">
            <a:avLst/>
          </a:prstGeom>
        </p:spPr>
        <p:txBody>
          <a:bodyPr wrap="square">
            <a:spAutoFit/>
          </a:bodyPr>
          <a:lstStyle/>
          <a:p>
            <a:pPr algn="just"/>
            <a:r>
              <a:rPr lang="fr-BE" sz="1600" dirty="0">
                <a:latin typeface="Eras Demi ITC" panose="020B0805030504020804" pitchFamily="34" charset="0"/>
              </a:rPr>
              <a:t>Paul Janson, cité par Jean </a:t>
            </a:r>
            <a:r>
              <a:rPr lang="fr-BE" dirty="0" err="1">
                <a:latin typeface="Eras Demi ITC" panose="020B0805030504020804" pitchFamily="34" charset="0"/>
              </a:rPr>
              <a:t>Stengers</a:t>
            </a:r>
            <a:r>
              <a:rPr lang="fr-BE" sz="1600" dirty="0">
                <a:latin typeface="Eras Demi ITC" panose="020B0805030504020804" pitchFamily="34" charset="0"/>
              </a:rPr>
              <a:t>, </a:t>
            </a:r>
            <a:r>
              <a:rPr lang="fr-BE" sz="1600" i="1" dirty="0">
                <a:latin typeface="Eras Demi ITC" panose="020B0805030504020804" pitchFamily="34" charset="0"/>
              </a:rPr>
              <a:t>Histoire de la législation électorale en Belgique</a:t>
            </a:r>
            <a:r>
              <a:rPr lang="fr-BE" sz="1600" dirty="0">
                <a:latin typeface="Eras Demi ITC" panose="020B0805030504020804" pitchFamily="34" charset="0"/>
              </a:rPr>
              <a:t>, 2004.</a:t>
            </a:r>
          </a:p>
        </p:txBody>
      </p:sp>
    </p:spTree>
    <p:extLst>
      <p:ext uri="{BB962C8B-B14F-4D97-AF65-F5344CB8AC3E}">
        <p14:creationId xmlns:p14="http://schemas.microsoft.com/office/powerpoint/2010/main" val="25586451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653A861B-A290-4099-AB44-EB2816432931}"/>
              </a:ext>
            </a:extLst>
          </p:cNvPr>
          <p:cNvSpPr>
            <a:spLocks noGrp="1"/>
          </p:cNvSpPr>
          <p:nvPr>
            <p:ph type="sldNum" sz="quarter" idx="12"/>
          </p:nvPr>
        </p:nvSpPr>
        <p:spPr/>
        <p:txBody>
          <a:bodyPr/>
          <a:lstStyle/>
          <a:p>
            <a:fld id="{46C37940-0BE0-4C48-A677-1E329DCF3A79}" type="slidenum">
              <a:rPr lang="fr-FR" smtClean="0"/>
              <a:t>31</a:t>
            </a:fld>
            <a:endParaRPr lang="fr-FR"/>
          </a:p>
        </p:txBody>
      </p:sp>
      <p:pic>
        <p:nvPicPr>
          <p:cNvPr id="6" name="Image 5">
            <a:extLst>
              <a:ext uri="{FF2B5EF4-FFF2-40B4-BE49-F238E27FC236}">
                <a16:creationId xmlns:a16="http://schemas.microsoft.com/office/drawing/2014/main" id="{F33F339C-5FF4-4A0D-9001-8901445AA5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53665"/>
            <a:ext cx="12192000" cy="7368348"/>
          </a:xfrm>
          <a:prstGeom prst="rect">
            <a:avLst/>
          </a:prstGeom>
          <a:ln>
            <a:noFill/>
          </a:ln>
          <a:effectLst>
            <a:softEdge rad="112500"/>
          </a:effectLst>
        </p:spPr>
      </p:pic>
    </p:spTree>
    <p:extLst>
      <p:ext uri="{BB962C8B-B14F-4D97-AF65-F5344CB8AC3E}">
        <p14:creationId xmlns:p14="http://schemas.microsoft.com/office/powerpoint/2010/main" val="238861588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943AD631-B70A-4F24-B25B-A5938F4D01ED}"/>
              </a:ext>
            </a:extLst>
          </p:cNvPr>
          <p:cNvSpPr>
            <a:spLocks noGrp="1"/>
          </p:cNvSpPr>
          <p:nvPr>
            <p:ph type="sldNum" sz="quarter" idx="12"/>
          </p:nvPr>
        </p:nvSpPr>
        <p:spPr/>
        <p:txBody>
          <a:bodyPr/>
          <a:lstStyle/>
          <a:p>
            <a:fld id="{46C37940-0BE0-4C48-A677-1E329DCF3A79}" type="slidenum">
              <a:rPr lang="fr-FR" smtClean="0"/>
              <a:t>32</a:t>
            </a:fld>
            <a:endParaRPr lang="fr-FR"/>
          </a:p>
        </p:txBody>
      </p:sp>
      <p:pic>
        <p:nvPicPr>
          <p:cNvPr id="4" name="Image 3">
            <a:extLst>
              <a:ext uri="{FF2B5EF4-FFF2-40B4-BE49-F238E27FC236}">
                <a16:creationId xmlns:a16="http://schemas.microsoft.com/office/drawing/2014/main" id="{9FC4165C-8E93-4FDA-902E-38F8D8B923A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9389" y="-115747"/>
            <a:ext cx="10648333" cy="7060557"/>
          </a:xfrm>
          <a:prstGeom prst="rect">
            <a:avLst/>
          </a:prstGeom>
          <a:ln>
            <a:noFill/>
          </a:ln>
          <a:effectLst>
            <a:softEdge rad="317500"/>
          </a:effectLst>
        </p:spPr>
      </p:pic>
    </p:spTree>
    <p:extLst>
      <p:ext uri="{BB962C8B-B14F-4D97-AF65-F5344CB8AC3E}">
        <p14:creationId xmlns:p14="http://schemas.microsoft.com/office/powerpoint/2010/main" val="305928163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1C19C3C9-95CE-43C5-B556-D4923D97BA61}"/>
              </a:ext>
            </a:extLst>
          </p:cNvPr>
          <p:cNvSpPr>
            <a:spLocks noGrp="1"/>
          </p:cNvSpPr>
          <p:nvPr>
            <p:ph type="sldNum" sz="quarter" idx="12"/>
          </p:nvPr>
        </p:nvSpPr>
        <p:spPr/>
        <p:txBody>
          <a:bodyPr/>
          <a:lstStyle/>
          <a:p>
            <a:fld id="{46C37940-0BE0-4C48-A677-1E329DCF3A79}" type="slidenum">
              <a:rPr lang="fr-FR" smtClean="0"/>
              <a:t>33</a:t>
            </a:fld>
            <a:endParaRPr lang="fr-FR"/>
          </a:p>
        </p:txBody>
      </p:sp>
      <p:sp>
        <p:nvSpPr>
          <p:cNvPr id="3" name="Rectangle 2">
            <a:extLst>
              <a:ext uri="{FF2B5EF4-FFF2-40B4-BE49-F238E27FC236}">
                <a16:creationId xmlns:a16="http://schemas.microsoft.com/office/drawing/2014/main" id="{EAE2EE88-1C4E-47C6-A119-28BADF7CA766}"/>
              </a:ext>
            </a:extLst>
          </p:cNvPr>
          <p:cNvSpPr/>
          <p:nvPr/>
        </p:nvSpPr>
        <p:spPr>
          <a:xfrm>
            <a:off x="1295402" y="3429000"/>
            <a:ext cx="9804720" cy="2677656"/>
          </a:xfrm>
          <a:prstGeom prst="rect">
            <a:avLst/>
          </a:prstGeom>
        </p:spPr>
        <p:txBody>
          <a:bodyPr wrap="square">
            <a:spAutoFit/>
          </a:bodyPr>
          <a:lstStyle/>
          <a:p>
            <a:pPr algn="just"/>
            <a:r>
              <a:rPr lang="fr-BE" sz="2800" dirty="0">
                <a:latin typeface="Eras Demi ITC" panose="020B0805030504020804" pitchFamily="34" charset="0"/>
              </a:rPr>
              <a:t>« Si on ne fait pas ce boulot, la trace de ce mouvement exceptionnel dans notre histoire va être faite par BFM TV, des éditorialistes, des intellectuels à chemise blanche, qui vont résumer ça à un </a:t>
            </a:r>
            <a:r>
              <a:rPr lang="fr-BE" sz="2800" dirty="0">
                <a:solidFill>
                  <a:srgbClr val="800000"/>
                </a:solidFill>
                <a:latin typeface="Eras Demi ITC" panose="020B0805030504020804" pitchFamily="34" charset="0"/>
              </a:rPr>
              <a:t>mouvement violent</a:t>
            </a:r>
            <a:r>
              <a:rPr lang="fr-BE" sz="2800" dirty="0">
                <a:latin typeface="Eras Demi ITC" panose="020B0805030504020804" pitchFamily="34" charset="0"/>
              </a:rPr>
              <a:t>, d'</a:t>
            </a:r>
            <a:r>
              <a:rPr lang="fr-BE" sz="2800" dirty="0">
                <a:solidFill>
                  <a:srgbClr val="800000"/>
                </a:solidFill>
                <a:latin typeface="Eras Demi ITC" panose="020B0805030504020804" pitchFamily="34" charset="0"/>
              </a:rPr>
              <a:t>alcooliques</a:t>
            </a:r>
            <a:r>
              <a:rPr lang="fr-BE" sz="2800" dirty="0">
                <a:latin typeface="Eras Demi ITC" panose="020B0805030504020804" pitchFamily="34" charset="0"/>
              </a:rPr>
              <a:t>, voire de </a:t>
            </a:r>
            <a:r>
              <a:rPr lang="fr-BE" sz="2800" dirty="0">
                <a:solidFill>
                  <a:srgbClr val="800000"/>
                </a:solidFill>
                <a:latin typeface="Eras Demi ITC" panose="020B0805030504020804" pitchFamily="34" charset="0"/>
              </a:rPr>
              <a:t>fascistes</a:t>
            </a:r>
            <a:r>
              <a:rPr lang="fr-BE" sz="2800" dirty="0">
                <a:latin typeface="Eras Demi ITC" panose="020B0805030504020804" pitchFamily="34" charset="0"/>
              </a:rPr>
              <a:t> et d'</a:t>
            </a:r>
            <a:r>
              <a:rPr lang="fr-BE" sz="2800" dirty="0">
                <a:solidFill>
                  <a:srgbClr val="800000"/>
                </a:solidFill>
                <a:latin typeface="Eras Demi ITC" panose="020B0805030504020804" pitchFamily="34" charset="0"/>
              </a:rPr>
              <a:t>antisémites</a:t>
            </a:r>
            <a:r>
              <a:rPr lang="fr-BE" sz="2800" dirty="0">
                <a:latin typeface="Eras Demi ITC" panose="020B0805030504020804" pitchFamily="34" charset="0"/>
              </a:rPr>
              <a:t>. »</a:t>
            </a:r>
          </a:p>
          <a:p>
            <a:pPr algn="just">
              <a:buFont typeface="Arial" panose="020B0604020202020204" pitchFamily="34" charset="0"/>
              <a:buChar char="•"/>
            </a:pPr>
            <a:endParaRPr lang="fr-BE" sz="2800" dirty="0">
              <a:latin typeface="Eras Demi ITC" panose="020B0805030504020804" pitchFamily="34" charset="0"/>
            </a:endParaRPr>
          </a:p>
        </p:txBody>
      </p:sp>
      <p:pic>
        <p:nvPicPr>
          <p:cNvPr id="5" name="Image 4">
            <a:extLst>
              <a:ext uri="{FF2B5EF4-FFF2-40B4-BE49-F238E27FC236}">
                <a16:creationId xmlns:a16="http://schemas.microsoft.com/office/drawing/2014/main" id="{9AB08F3B-7C5F-45F0-85B7-5DA7486AEF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98596" y="0"/>
            <a:ext cx="5693404" cy="2846702"/>
          </a:xfrm>
          <a:prstGeom prst="rect">
            <a:avLst/>
          </a:prstGeom>
          <a:effectLst>
            <a:outerShdw blurRad="1168400" dir="21540000" sx="121000" sy="121000" algn="tr" rotWithShape="0">
              <a:prstClr val="black">
                <a:alpha val="40000"/>
              </a:prstClr>
            </a:outerShdw>
            <a:softEdge rad="317500"/>
          </a:effectLst>
        </p:spPr>
      </p:pic>
      <p:sp>
        <p:nvSpPr>
          <p:cNvPr id="6" name="Rectangle 5">
            <a:extLst>
              <a:ext uri="{FF2B5EF4-FFF2-40B4-BE49-F238E27FC236}">
                <a16:creationId xmlns:a16="http://schemas.microsoft.com/office/drawing/2014/main" id="{AE344107-F914-4A3F-A89C-464BBC3533A1}"/>
              </a:ext>
            </a:extLst>
          </p:cNvPr>
          <p:cNvSpPr/>
          <p:nvPr/>
        </p:nvSpPr>
        <p:spPr>
          <a:xfrm>
            <a:off x="2295366" y="863605"/>
            <a:ext cx="3807503" cy="738664"/>
          </a:xfrm>
          <a:prstGeom prst="rect">
            <a:avLst/>
          </a:prstGeom>
        </p:spPr>
        <p:txBody>
          <a:bodyPr wrap="square">
            <a:spAutoFit/>
          </a:bodyPr>
          <a:lstStyle/>
          <a:p>
            <a:pPr algn="r"/>
            <a:r>
              <a:rPr lang="fr-BE" sz="1400" dirty="0">
                <a:latin typeface="Eras Demi ITC" panose="020B0805030504020804" pitchFamily="34" charset="0"/>
              </a:rPr>
              <a:t>François Ruffin, représentant parlementaire à l’Assemblée nationale française, janvier 2019.</a:t>
            </a:r>
            <a:endParaRPr lang="fr-FR" sz="1400" dirty="0">
              <a:latin typeface="Eras Demi ITC" panose="020B0805030504020804" pitchFamily="34" charset="0"/>
            </a:endParaRPr>
          </a:p>
        </p:txBody>
      </p:sp>
    </p:spTree>
    <p:extLst>
      <p:ext uri="{BB962C8B-B14F-4D97-AF65-F5344CB8AC3E}">
        <p14:creationId xmlns:p14="http://schemas.microsoft.com/office/powerpoint/2010/main" val="79218135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530A21A5-F731-4382-97F3-62DBBA958165}"/>
              </a:ext>
            </a:extLst>
          </p:cNvPr>
          <p:cNvSpPr>
            <a:spLocks noGrp="1"/>
          </p:cNvSpPr>
          <p:nvPr>
            <p:ph type="sldNum" sz="quarter" idx="12"/>
          </p:nvPr>
        </p:nvSpPr>
        <p:spPr/>
        <p:txBody>
          <a:bodyPr/>
          <a:lstStyle/>
          <a:p>
            <a:fld id="{46C37940-0BE0-4C48-A677-1E329DCF3A79}" type="slidenum">
              <a:rPr lang="fr-FR" smtClean="0"/>
              <a:t>34</a:t>
            </a:fld>
            <a:endParaRPr lang="fr-FR"/>
          </a:p>
        </p:txBody>
      </p:sp>
      <p:pic>
        <p:nvPicPr>
          <p:cNvPr id="3" name="Image 2">
            <a:extLst>
              <a:ext uri="{FF2B5EF4-FFF2-40B4-BE49-F238E27FC236}">
                <a16:creationId xmlns:a16="http://schemas.microsoft.com/office/drawing/2014/main" id="{46275C74-540E-4EC8-B29B-E907EC2094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17762" y="-434499"/>
            <a:ext cx="5440101" cy="7316935"/>
          </a:xfrm>
          <a:prstGeom prst="rect">
            <a:avLst/>
          </a:prstGeom>
          <a:effectLst>
            <a:softEdge rad="127000"/>
          </a:effectLst>
        </p:spPr>
      </p:pic>
    </p:spTree>
    <p:extLst>
      <p:ext uri="{BB962C8B-B14F-4D97-AF65-F5344CB8AC3E}">
        <p14:creationId xmlns:p14="http://schemas.microsoft.com/office/powerpoint/2010/main" val="363759960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CE778C89-DBCA-4123-96FB-E85FCCEDA719}"/>
              </a:ext>
            </a:extLst>
          </p:cNvPr>
          <p:cNvSpPr txBox="1"/>
          <p:nvPr/>
        </p:nvSpPr>
        <p:spPr>
          <a:xfrm>
            <a:off x="480060" y="798975"/>
            <a:ext cx="811017" cy="503578"/>
          </a:xfrm>
          <a:prstGeom prst="rect">
            <a:avLst/>
          </a:prstGeom>
          <a:noFill/>
          <a:ln cap="flat">
            <a:noFill/>
          </a:ln>
        </p:spPr>
        <p:txBody>
          <a:bodyPr vert="horz" wrap="square" lIns="91440" tIns="45720" rIns="91440" bIns="45720" anchor="t" anchorCtr="0" compatLnSpc="1">
            <a:noAutofit/>
          </a:bodyPr>
          <a:lstStyle/>
          <a:p>
            <a:pPr marL="0" marR="0" lvl="0" indent="0" algn="r"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85A9757D-05AE-4E6B-BDC8-88B14449045C}" type="slidenum">
              <a:t>35</a:t>
            </a:fld>
            <a:endParaRPr lang="fr-FR" sz="2800" b="0" i="0" u="none" strike="noStrike" kern="1200" cap="none" spc="0" baseline="0">
              <a:solidFill>
                <a:srgbClr val="B71E42"/>
              </a:solidFill>
              <a:uFillTx/>
              <a:latin typeface="Gill Sans MT"/>
            </a:endParaRPr>
          </a:p>
        </p:txBody>
      </p:sp>
      <p:sp>
        <p:nvSpPr>
          <p:cNvPr id="3" name="Rectangle 2">
            <a:extLst>
              <a:ext uri="{FF2B5EF4-FFF2-40B4-BE49-F238E27FC236}">
                <a16:creationId xmlns:a16="http://schemas.microsoft.com/office/drawing/2014/main" id="{9A62D6FB-C361-4C25-8B76-CBE173854D26}"/>
              </a:ext>
            </a:extLst>
          </p:cNvPr>
          <p:cNvSpPr/>
          <p:nvPr/>
        </p:nvSpPr>
        <p:spPr>
          <a:xfrm>
            <a:off x="1543987" y="797512"/>
            <a:ext cx="7402614" cy="5262975"/>
          </a:xfrm>
          <a:prstGeom prst="rect">
            <a:avLst/>
          </a:prstGeom>
          <a:noFill/>
          <a:ln cap="flat">
            <a:noFill/>
            <a:prstDash val="solid"/>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800" b="0" i="0" u="none" strike="noStrike" kern="1200" cap="none" spc="0" baseline="0" dirty="0">
                <a:solidFill>
                  <a:srgbClr val="000000"/>
                </a:solidFill>
                <a:uFillTx/>
                <a:latin typeface="Eras Demi ITC" panose="020B0805030504020804" pitchFamily="34" charset="0"/>
                <a:ea typeface="Times New Roman" pitchFamily="18"/>
              </a:rPr>
              <a:t>«</a:t>
            </a:r>
            <a:r>
              <a:rPr lang="fr-FR" sz="2800" b="0" i="1" u="none" strike="noStrike" kern="1200" cap="none" spc="0" baseline="0" dirty="0">
                <a:solidFill>
                  <a:srgbClr val="000000"/>
                </a:solidFill>
                <a:uFillTx/>
                <a:latin typeface="Eras Demi ITC" panose="020B0805030504020804" pitchFamily="34" charset="0"/>
                <a:ea typeface="Times New Roman" pitchFamily="18"/>
              </a:rPr>
              <a:t> </a:t>
            </a:r>
            <a:r>
              <a:rPr lang="fr-FR" sz="2800" b="0" u="none" strike="noStrike" kern="1200" cap="none" spc="0" baseline="0" dirty="0">
                <a:solidFill>
                  <a:srgbClr val="000000"/>
                </a:solidFill>
                <a:uFillTx/>
                <a:latin typeface="Eras Demi ITC" panose="020B0805030504020804" pitchFamily="34" charset="0"/>
                <a:ea typeface="Times New Roman" pitchFamily="18"/>
              </a:rPr>
              <a:t>Le multipartisme n’est pas lié à la démocratie, et il y a des pays africains parfaitement démocratiques, comme la Côte d’Ivoire, qui sont des pays à parti unique et où </a:t>
            </a:r>
            <a:r>
              <a:rPr lang="fr-FR" sz="2800" b="0" u="none" strike="noStrike" kern="1200" cap="none" spc="0" baseline="0" dirty="0">
                <a:solidFill>
                  <a:srgbClr val="800000"/>
                </a:solidFill>
                <a:uFillTx/>
                <a:latin typeface="Eras Demi ITC" panose="020B0805030504020804" pitchFamily="34" charset="0"/>
                <a:ea typeface="Times New Roman" pitchFamily="18"/>
              </a:rPr>
              <a:t>la démocratie s’exerce au sein de ce parti unique</a:t>
            </a:r>
            <a:r>
              <a:rPr lang="fr-FR" sz="2800" b="0" u="none" strike="noStrike" kern="1200" cap="none" spc="0" baseline="0" dirty="0">
                <a:solidFill>
                  <a:srgbClr val="000000"/>
                </a:solidFill>
                <a:uFillTx/>
                <a:latin typeface="Eras Demi ITC" panose="020B0805030504020804" pitchFamily="34" charset="0"/>
                <a:ea typeface="Times New Roman" pitchFamily="18"/>
              </a:rPr>
              <a:t> </a:t>
            </a:r>
            <a:r>
              <a:rPr lang="fr-FR" sz="2800" b="0" i="0" u="none" strike="noStrike" kern="1200" cap="none" spc="0" baseline="0" dirty="0">
                <a:solidFill>
                  <a:srgbClr val="000000"/>
                </a:solidFill>
                <a:uFillTx/>
                <a:latin typeface="Eras Demi ITC" panose="020B0805030504020804" pitchFamily="34" charset="0"/>
                <a:ea typeface="Times New Roman" pitchFamily="18"/>
              </a:rPr>
              <a:t>». </a:t>
            </a:r>
          </a:p>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2800" b="0" i="0" u="none" strike="noStrike" kern="1200" cap="none" spc="0" baseline="0" dirty="0">
              <a:solidFill>
                <a:srgbClr val="000000"/>
              </a:solidFill>
              <a:uFillTx/>
              <a:latin typeface="Eras Demi ITC" panose="020B0805030504020804" pitchFamily="34" charset="0"/>
              <a:ea typeface="Times New Roman" pitchFamily="18"/>
            </a:endParaRPr>
          </a:p>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000" b="0" i="0" u="none" strike="noStrike" kern="1200" cap="none" spc="0" baseline="0" dirty="0">
                <a:solidFill>
                  <a:srgbClr val="000000"/>
                </a:solidFill>
                <a:uFillTx/>
                <a:latin typeface="Eras Demi ITC" panose="020B0805030504020804" pitchFamily="34" charset="0"/>
                <a:ea typeface="Times New Roman" pitchFamily="18"/>
              </a:rPr>
              <a:t>Et le futur chef d'Etat d’ajouter : </a:t>
            </a:r>
          </a:p>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2800" b="0" i="0" u="none" strike="noStrike" kern="1200" cap="none" spc="0" baseline="0" dirty="0">
              <a:solidFill>
                <a:srgbClr val="000000"/>
              </a:solidFill>
              <a:uFillTx/>
              <a:latin typeface="Eras Demi ITC" panose="020B0805030504020804" pitchFamily="34" charset="0"/>
              <a:ea typeface="Times New Roman" pitchFamily="18"/>
            </a:endParaRPr>
          </a:p>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800" b="0" i="0" u="none" strike="noStrike" kern="1200" cap="none" spc="0" baseline="0" dirty="0">
                <a:solidFill>
                  <a:srgbClr val="000000"/>
                </a:solidFill>
                <a:uFillTx/>
                <a:latin typeface="Eras Demi ITC" panose="020B0805030504020804" pitchFamily="34" charset="0"/>
                <a:ea typeface="Times New Roman" pitchFamily="18"/>
              </a:rPr>
              <a:t>«</a:t>
            </a:r>
            <a:r>
              <a:rPr lang="fr-FR" sz="2800" b="0" i="1" u="none" strike="noStrike" kern="1200" cap="none" spc="0" baseline="0" dirty="0">
                <a:solidFill>
                  <a:srgbClr val="000000"/>
                </a:solidFill>
                <a:uFillTx/>
                <a:latin typeface="Eras Demi ITC" panose="020B0805030504020804" pitchFamily="34" charset="0"/>
                <a:ea typeface="Times New Roman" pitchFamily="18"/>
              </a:rPr>
              <a:t> </a:t>
            </a:r>
            <a:r>
              <a:rPr lang="fr-FR" sz="2800" b="0" u="none" strike="noStrike" kern="1200" cap="none" spc="0" baseline="0" dirty="0">
                <a:solidFill>
                  <a:srgbClr val="000000"/>
                </a:solidFill>
                <a:uFillTx/>
                <a:latin typeface="Eras Demi ITC" panose="020B0805030504020804" pitchFamily="34" charset="0"/>
                <a:ea typeface="Times New Roman" pitchFamily="18"/>
              </a:rPr>
              <a:t>Le </a:t>
            </a:r>
            <a:r>
              <a:rPr lang="fr-FR" sz="2800" b="0" u="none" strike="noStrike" kern="1200" cap="none" spc="0" baseline="0" dirty="0">
                <a:solidFill>
                  <a:srgbClr val="800000"/>
                </a:solidFill>
                <a:uFillTx/>
                <a:latin typeface="Eras Demi ITC" panose="020B0805030504020804" pitchFamily="34" charset="0"/>
                <a:ea typeface="Times New Roman" pitchFamily="18"/>
              </a:rPr>
              <a:t>multipartisme</a:t>
            </a:r>
            <a:r>
              <a:rPr lang="fr-FR" sz="2800" b="0" u="none" strike="noStrike" kern="1200" cap="none" spc="0" baseline="0" dirty="0">
                <a:solidFill>
                  <a:srgbClr val="000000"/>
                </a:solidFill>
                <a:uFillTx/>
                <a:latin typeface="Eras Demi ITC" panose="020B0805030504020804" pitchFamily="34" charset="0"/>
                <a:ea typeface="Times New Roman" pitchFamily="18"/>
              </a:rPr>
              <a:t> est une sorte de luxe que ces pays en voie de développement n’ont pas les moyens de s’offrir </a:t>
            </a:r>
            <a:r>
              <a:rPr lang="fr-FR" sz="2800" b="0" i="0" u="none" strike="noStrike" kern="1200" cap="none" spc="0" baseline="0" dirty="0">
                <a:solidFill>
                  <a:srgbClr val="000000"/>
                </a:solidFill>
                <a:uFillTx/>
                <a:latin typeface="Eras Demi ITC" panose="020B0805030504020804" pitchFamily="34" charset="0"/>
                <a:ea typeface="Times New Roman" pitchFamily="18"/>
              </a:rPr>
              <a:t>».</a:t>
            </a:r>
          </a:p>
        </p:txBody>
      </p:sp>
      <p:sp>
        <p:nvSpPr>
          <p:cNvPr id="4" name="Espace réservé du numéro de diapositive 3">
            <a:extLst>
              <a:ext uri="{FF2B5EF4-FFF2-40B4-BE49-F238E27FC236}">
                <a16:creationId xmlns:a16="http://schemas.microsoft.com/office/drawing/2014/main" id="{38CDB83F-6893-468D-BA30-C0D8401637BB}"/>
              </a:ext>
            </a:extLst>
          </p:cNvPr>
          <p:cNvSpPr>
            <a:spLocks noGrp="1"/>
          </p:cNvSpPr>
          <p:nvPr>
            <p:ph type="sldNum" sz="quarter" idx="12"/>
          </p:nvPr>
        </p:nvSpPr>
        <p:spPr/>
        <p:txBody>
          <a:bodyPr/>
          <a:lstStyle/>
          <a:p>
            <a:fld id="{46C37940-0BE0-4C48-A677-1E329DCF3A79}" type="slidenum">
              <a:rPr lang="fr-FR" smtClean="0"/>
              <a:t>35</a:t>
            </a:fld>
            <a:endParaRPr lang="fr-FR"/>
          </a:p>
        </p:txBody>
      </p:sp>
      <p:sp>
        <p:nvSpPr>
          <p:cNvPr id="5" name="ZoneTexte 4">
            <a:extLst>
              <a:ext uri="{FF2B5EF4-FFF2-40B4-BE49-F238E27FC236}">
                <a16:creationId xmlns:a16="http://schemas.microsoft.com/office/drawing/2014/main" id="{C00BFA3A-8AC8-417D-8746-FB0AE9601237}"/>
              </a:ext>
            </a:extLst>
          </p:cNvPr>
          <p:cNvSpPr txBox="1"/>
          <p:nvPr/>
        </p:nvSpPr>
        <p:spPr>
          <a:xfrm>
            <a:off x="8946601" y="3428999"/>
            <a:ext cx="2090014" cy="954107"/>
          </a:xfrm>
          <a:prstGeom prst="rect">
            <a:avLst/>
          </a:prstGeom>
          <a:noFill/>
        </p:spPr>
        <p:txBody>
          <a:bodyPr wrap="square" rtlCol="0">
            <a:spAutoFit/>
          </a:bodyPr>
          <a:lstStyle/>
          <a:p>
            <a:r>
              <a:rPr lang="fr-BE" sz="1400" dirty="0">
                <a:latin typeface="Eras Demi ITC" panose="020B0805030504020804" pitchFamily="34" charset="0"/>
              </a:rPr>
              <a:t>Jacques Chirac, Président du parti RPR, Abidjan, 22-02-1990</a:t>
            </a:r>
            <a:endParaRPr lang="fr-FR" sz="1400" dirty="0">
              <a:latin typeface="Eras Demi ITC" panose="020B0805030504020804" pitchFamily="34" charset="0"/>
            </a:endParaRPr>
          </a:p>
        </p:txBody>
      </p:sp>
      <p:pic>
        <p:nvPicPr>
          <p:cNvPr id="7" name="Image 6">
            <a:extLst>
              <a:ext uri="{FF2B5EF4-FFF2-40B4-BE49-F238E27FC236}">
                <a16:creationId xmlns:a16="http://schemas.microsoft.com/office/drawing/2014/main" id="{DF51F20F-5300-4791-8EE9-4CA08DE0B6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41977" y="-132901"/>
            <a:ext cx="1994638" cy="3296922"/>
          </a:xfrm>
          <a:prstGeom prst="rect">
            <a:avLst/>
          </a:prstGeom>
          <a:effectLst>
            <a:outerShdw blurRad="889000" dist="203200" dir="5400000" sx="124000" sy="124000" algn="ctr" rotWithShape="0">
              <a:srgbClr val="000000">
                <a:alpha val="37000"/>
              </a:srgbClr>
            </a:outerShdw>
            <a:softEdge rad="127000"/>
          </a:effectLst>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BF75609D-0F07-473C-B0E5-529203C9D3FC}"/>
              </a:ext>
            </a:extLst>
          </p:cNvPr>
          <p:cNvSpPr>
            <a:spLocks noGrp="1"/>
          </p:cNvSpPr>
          <p:nvPr>
            <p:ph type="sldNum" sz="quarter" idx="12"/>
          </p:nvPr>
        </p:nvSpPr>
        <p:spPr/>
        <p:txBody>
          <a:bodyPr/>
          <a:lstStyle/>
          <a:p>
            <a:fld id="{46C37940-0BE0-4C48-A677-1E329DCF3A79}" type="slidenum">
              <a:rPr lang="fr-FR" smtClean="0"/>
              <a:t>36</a:t>
            </a:fld>
            <a:endParaRPr lang="fr-FR"/>
          </a:p>
        </p:txBody>
      </p:sp>
      <p:pic>
        <p:nvPicPr>
          <p:cNvPr id="4" name="Image 3">
            <a:extLst>
              <a:ext uri="{FF2B5EF4-FFF2-40B4-BE49-F238E27FC236}">
                <a16:creationId xmlns:a16="http://schemas.microsoft.com/office/drawing/2014/main" id="{88E18617-9673-4C5D-BC6B-B1499BF178D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1722" y="-44395"/>
            <a:ext cx="10301468" cy="6961295"/>
          </a:xfrm>
          <a:prstGeom prst="rect">
            <a:avLst/>
          </a:prstGeom>
          <a:effectLst>
            <a:softEdge rad="317500"/>
          </a:effectLst>
        </p:spPr>
      </p:pic>
    </p:spTree>
    <p:extLst>
      <p:ext uri="{BB962C8B-B14F-4D97-AF65-F5344CB8AC3E}">
        <p14:creationId xmlns:p14="http://schemas.microsoft.com/office/powerpoint/2010/main" val="373036155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A239D642-8858-4AD6-91C9-D2299BD06AE0}"/>
              </a:ext>
            </a:extLst>
          </p:cNvPr>
          <p:cNvSpPr>
            <a:spLocks noGrp="1"/>
          </p:cNvSpPr>
          <p:nvPr>
            <p:ph type="sldNum" sz="quarter" idx="12"/>
          </p:nvPr>
        </p:nvSpPr>
        <p:spPr/>
        <p:txBody>
          <a:bodyPr/>
          <a:lstStyle/>
          <a:p>
            <a:fld id="{46C37940-0BE0-4C48-A677-1E329DCF3A79}" type="slidenum">
              <a:rPr lang="fr-FR" smtClean="0"/>
              <a:t>37</a:t>
            </a:fld>
            <a:endParaRPr lang="fr-FR"/>
          </a:p>
        </p:txBody>
      </p:sp>
      <p:pic>
        <p:nvPicPr>
          <p:cNvPr id="4" name="Image 3">
            <a:extLst>
              <a:ext uri="{FF2B5EF4-FFF2-40B4-BE49-F238E27FC236}">
                <a16:creationId xmlns:a16="http://schemas.microsoft.com/office/drawing/2014/main" id="{A50996B7-01FB-4673-9258-16901E679A2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3540" y="-1"/>
            <a:ext cx="10988624" cy="6944811"/>
          </a:xfrm>
          <a:prstGeom prst="rect">
            <a:avLst/>
          </a:prstGeom>
          <a:effectLst>
            <a:softEdge rad="63500"/>
          </a:effectLst>
        </p:spPr>
      </p:pic>
    </p:spTree>
    <p:extLst>
      <p:ext uri="{BB962C8B-B14F-4D97-AF65-F5344CB8AC3E}">
        <p14:creationId xmlns:p14="http://schemas.microsoft.com/office/powerpoint/2010/main" val="254902627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5380EC1D-FEB1-4265-AE44-95281DBED9E6}"/>
              </a:ext>
            </a:extLst>
          </p:cNvPr>
          <p:cNvSpPr>
            <a:spLocks noGrp="1"/>
          </p:cNvSpPr>
          <p:nvPr>
            <p:ph type="sldNum" sz="quarter" idx="12"/>
          </p:nvPr>
        </p:nvSpPr>
        <p:spPr/>
        <p:txBody>
          <a:bodyPr/>
          <a:lstStyle/>
          <a:p>
            <a:fld id="{46C37940-0BE0-4C48-A677-1E329DCF3A79}" type="slidenum">
              <a:rPr lang="fr-FR" smtClean="0"/>
              <a:t>38</a:t>
            </a:fld>
            <a:endParaRPr lang="fr-FR"/>
          </a:p>
        </p:txBody>
      </p:sp>
      <p:pic>
        <p:nvPicPr>
          <p:cNvPr id="4" name="Image 3">
            <a:extLst>
              <a:ext uri="{FF2B5EF4-FFF2-40B4-BE49-F238E27FC236}">
                <a16:creationId xmlns:a16="http://schemas.microsoft.com/office/drawing/2014/main" id="{E87F7F69-C61C-4A7F-956D-C59B4504AB6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71408" y="636609"/>
            <a:ext cx="9154151" cy="5527402"/>
          </a:xfrm>
          <a:prstGeom prst="rect">
            <a:avLst/>
          </a:prstGeom>
          <a:ln>
            <a:noFill/>
          </a:ln>
          <a:effectLst>
            <a:softEdge rad="112500"/>
          </a:effectLst>
        </p:spPr>
      </p:pic>
    </p:spTree>
    <p:extLst>
      <p:ext uri="{BB962C8B-B14F-4D97-AF65-F5344CB8AC3E}">
        <p14:creationId xmlns:p14="http://schemas.microsoft.com/office/powerpoint/2010/main" val="420551045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82077D91-4C5F-4972-A44E-C164A35540FD}"/>
              </a:ext>
            </a:extLst>
          </p:cNvPr>
          <p:cNvSpPr>
            <a:spLocks noGrp="1"/>
          </p:cNvSpPr>
          <p:nvPr>
            <p:ph type="sldNum" sz="quarter" idx="12"/>
          </p:nvPr>
        </p:nvSpPr>
        <p:spPr/>
        <p:txBody>
          <a:bodyPr/>
          <a:lstStyle/>
          <a:p>
            <a:fld id="{46C37940-0BE0-4C48-A677-1E329DCF3A79}" type="slidenum">
              <a:rPr lang="fr-FR" smtClean="0"/>
              <a:t>39</a:t>
            </a:fld>
            <a:endParaRPr lang="fr-FR"/>
          </a:p>
        </p:txBody>
      </p:sp>
      <p:sp>
        <p:nvSpPr>
          <p:cNvPr id="3" name="Rectangle 2">
            <a:extLst>
              <a:ext uri="{FF2B5EF4-FFF2-40B4-BE49-F238E27FC236}">
                <a16:creationId xmlns:a16="http://schemas.microsoft.com/office/drawing/2014/main" id="{BF2E6E19-5511-455D-870D-A5353CC207A9}"/>
              </a:ext>
            </a:extLst>
          </p:cNvPr>
          <p:cNvSpPr/>
          <p:nvPr/>
        </p:nvSpPr>
        <p:spPr>
          <a:xfrm>
            <a:off x="1203392" y="867354"/>
            <a:ext cx="10105074" cy="2981778"/>
          </a:xfrm>
          <a:prstGeom prst="rect">
            <a:avLst/>
          </a:prstGeom>
          <a:noFill/>
          <a:ln cap="flat">
            <a:noFill/>
            <a:prstDash val="solid"/>
          </a:ln>
        </p:spPr>
        <p:txBody>
          <a:bodyPr vert="horz" wrap="square" lIns="91440" tIns="45720" rIns="91440" bIns="45720" anchor="t" anchorCtr="0" compatLnSpc="1">
            <a:spAutoFit/>
          </a:bodyPr>
          <a:lstStyle/>
          <a:p>
            <a:pPr marL="0" marR="0" lvl="0" indent="0" algn="just" defTabSz="457200" rtl="0" fontAlgn="auto" hangingPunct="1">
              <a:lnSpc>
                <a:spcPct val="115000"/>
              </a:lnSpc>
              <a:spcBef>
                <a:spcPts val="0"/>
              </a:spcBef>
              <a:spcAft>
                <a:spcPts val="1000"/>
              </a:spcAft>
              <a:buNone/>
              <a:tabLst/>
              <a:defRPr sz="1800" b="0" i="0" u="none" strike="noStrike" kern="0" cap="none" spc="0" baseline="0">
                <a:solidFill>
                  <a:srgbClr val="000000"/>
                </a:solidFill>
                <a:uFillTx/>
              </a:defRPr>
            </a:pPr>
            <a:r>
              <a:rPr lang="fr-FR" b="0" i="0" u="none" strike="noStrike" kern="1200" cap="none" spc="0" baseline="0" dirty="0">
                <a:solidFill>
                  <a:srgbClr val="000000"/>
                </a:solidFill>
                <a:uFillTx/>
                <a:latin typeface="Eras Demi ITC" panose="020B0805030504020804" pitchFamily="34" charset="0"/>
                <a:ea typeface="Calibri" pitchFamily="34"/>
              </a:rPr>
              <a:t>Peu avant la chute de Lehman Brothers, l’ancien président de la Réserve fédérale américaine Alan Greenspan expliquait, tranquille : </a:t>
            </a:r>
          </a:p>
          <a:p>
            <a:pPr marL="0" marR="0" lvl="0" indent="0" algn="just" defTabSz="457200" rtl="0" fontAlgn="auto" hangingPunct="1">
              <a:lnSpc>
                <a:spcPct val="115000"/>
              </a:lnSpc>
              <a:spcBef>
                <a:spcPts val="0"/>
              </a:spcBef>
              <a:spcAft>
                <a:spcPts val="1000"/>
              </a:spcAft>
              <a:buNone/>
              <a:tabLst/>
              <a:defRPr sz="1800" b="0" i="0" u="none" strike="noStrike" kern="0" cap="none" spc="0" baseline="0">
                <a:solidFill>
                  <a:srgbClr val="000000"/>
                </a:solidFill>
                <a:uFillTx/>
              </a:defRPr>
            </a:pPr>
            <a:r>
              <a:rPr lang="fr-FR" sz="2400" b="0" i="1" u="none" strike="noStrike" kern="1200" cap="none" spc="0" baseline="0" dirty="0">
                <a:solidFill>
                  <a:srgbClr val="000000"/>
                </a:solidFill>
                <a:uFillTx/>
                <a:latin typeface="Eras Demi ITC" panose="020B0805030504020804" pitchFamily="34" charset="0"/>
                <a:ea typeface="Calibri" pitchFamily="34"/>
              </a:rPr>
              <a:t>«</a:t>
            </a:r>
            <a:r>
              <a:rPr lang="fr-FR" sz="1600" b="0" i="1" u="none" strike="noStrike" kern="1200" cap="none" spc="0" baseline="0" dirty="0">
                <a:solidFill>
                  <a:srgbClr val="000000"/>
                </a:solidFill>
                <a:uFillTx/>
                <a:latin typeface="Eras Demi ITC" panose="020B0805030504020804" pitchFamily="34" charset="0"/>
                <a:ea typeface="Calibri" pitchFamily="34"/>
              </a:rPr>
              <a:t> </a:t>
            </a:r>
            <a:r>
              <a:rPr lang="fr-FR" sz="2400" b="0" i="1" u="none" strike="noStrike" kern="1200" cap="none" spc="0" baseline="0" dirty="0">
                <a:solidFill>
                  <a:srgbClr val="000000"/>
                </a:solidFill>
                <a:uFillTx/>
                <a:latin typeface="Eras Demi ITC" panose="020B0805030504020804" pitchFamily="34" charset="0"/>
                <a:ea typeface="Calibri" pitchFamily="34"/>
              </a:rPr>
              <a:t>Grâce à la mondialisation, les politiques publiques américaines ont été largement remplacées par les </a:t>
            </a:r>
            <a:r>
              <a:rPr lang="fr-FR" sz="2400" b="0" i="1" u="none" strike="noStrike" kern="1200" cap="none" spc="0" baseline="0" dirty="0">
                <a:solidFill>
                  <a:srgbClr val="800000"/>
                </a:solidFill>
                <a:uFillTx/>
                <a:latin typeface="Eras Demi ITC" panose="020B0805030504020804" pitchFamily="34" charset="0"/>
                <a:ea typeface="Calibri" pitchFamily="34"/>
              </a:rPr>
              <a:t>forces globales des marchés</a:t>
            </a:r>
            <a:r>
              <a:rPr lang="fr-FR" sz="2400" b="0" i="1" u="none" strike="noStrike" kern="1200" cap="none" spc="0" baseline="0" dirty="0">
                <a:solidFill>
                  <a:srgbClr val="000000"/>
                </a:solidFill>
                <a:uFillTx/>
                <a:latin typeface="Eras Demi ITC" panose="020B0805030504020804" pitchFamily="34" charset="0"/>
                <a:ea typeface="Calibri" pitchFamily="34"/>
              </a:rPr>
              <a:t>. En dehors des questions de sécurité nationale, l’identité du prochain président n’importe presque plus</a:t>
            </a:r>
            <a:r>
              <a:rPr lang="fr-FR" sz="2400" b="0" i="0" u="none" strike="noStrike" kern="1200" cap="none" spc="0" baseline="0" dirty="0">
                <a:solidFill>
                  <a:srgbClr val="000000"/>
                </a:solidFill>
                <a:uFillTx/>
                <a:latin typeface="Eras Demi ITC" panose="020B0805030504020804" pitchFamily="34" charset="0"/>
                <a:ea typeface="Calibri" pitchFamily="34"/>
              </a:rPr>
              <a:t>.</a:t>
            </a:r>
            <a:r>
              <a:rPr lang="fr-FR" sz="1600" b="0" i="1" u="none" strike="noStrike" kern="1200" cap="none" spc="0" baseline="0" dirty="0">
                <a:solidFill>
                  <a:srgbClr val="000000"/>
                </a:solidFill>
                <a:uFillTx/>
                <a:latin typeface="Eras Demi ITC" panose="020B0805030504020804" pitchFamily="34" charset="0"/>
                <a:ea typeface="Calibri" pitchFamily="34"/>
              </a:rPr>
              <a:t> </a:t>
            </a:r>
            <a:r>
              <a:rPr lang="fr-FR" sz="2400" b="0" i="1" u="none" strike="noStrike" kern="1200" cap="none" spc="0" baseline="0" dirty="0">
                <a:solidFill>
                  <a:srgbClr val="000000"/>
                </a:solidFill>
                <a:uFillTx/>
                <a:latin typeface="Eras Demi ITC" panose="020B0805030504020804" pitchFamily="34" charset="0"/>
                <a:ea typeface="Calibri" pitchFamily="34"/>
              </a:rPr>
              <a:t>»</a:t>
            </a:r>
            <a:r>
              <a:rPr lang="fr-FR" sz="2400" b="0" i="0" u="none" strike="noStrike" kern="1200" cap="none" spc="0" baseline="0" dirty="0">
                <a:solidFill>
                  <a:srgbClr val="000000"/>
                </a:solidFill>
                <a:uFillTx/>
                <a:latin typeface="Eras Demi ITC" panose="020B0805030504020804" pitchFamily="34" charset="0"/>
                <a:ea typeface="Calibri" pitchFamily="34"/>
              </a:rPr>
              <a:t> </a:t>
            </a:r>
          </a:p>
          <a:p>
            <a:pPr marL="0" marR="0" lvl="0" indent="0" algn="just" defTabSz="457200" rtl="0" fontAlgn="auto" hangingPunct="1">
              <a:lnSpc>
                <a:spcPct val="115000"/>
              </a:lnSpc>
              <a:spcBef>
                <a:spcPts val="0"/>
              </a:spcBef>
              <a:spcAft>
                <a:spcPts val="1000"/>
              </a:spcAft>
              <a:buNone/>
              <a:tabLst/>
              <a:defRPr sz="1800" b="0" i="0" u="none" strike="noStrike" kern="0" cap="none" spc="0" baseline="0">
                <a:solidFill>
                  <a:srgbClr val="000000"/>
                </a:solidFill>
                <a:uFillTx/>
              </a:defRPr>
            </a:pPr>
            <a:r>
              <a:rPr lang="fr-FR" b="0" i="0" u="none" strike="noStrike" kern="1200" cap="none" spc="0" baseline="0" dirty="0">
                <a:solidFill>
                  <a:srgbClr val="000000"/>
                </a:solidFill>
                <a:uFillTx/>
                <a:latin typeface="Eras Demi ITC" panose="020B0805030504020804" pitchFamily="34" charset="0"/>
                <a:ea typeface="Calibri" pitchFamily="34"/>
              </a:rPr>
              <a:t>Dix ans plus tard, nul ne reprendrait un tel diagnostic.</a:t>
            </a:r>
            <a:endParaRPr lang="fr-FR" sz="2400" b="0" i="0" u="none" strike="noStrike" kern="1200" cap="none" spc="0" baseline="0" dirty="0">
              <a:solidFill>
                <a:srgbClr val="000000"/>
              </a:solidFill>
              <a:uFillTx/>
              <a:latin typeface="Eras Demi ITC" panose="020B0805030504020804" pitchFamily="34" charset="0"/>
              <a:ea typeface="Calibri" pitchFamily="34"/>
            </a:endParaRPr>
          </a:p>
        </p:txBody>
      </p:sp>
      <p:pic>
        <p:nvPicPr>
          <p:cNvPr id="5" name="Image 4">
            <a:extLst>
              <a:ext uri="{FF2B5EF4-FFF2-40B4-BE49-F238E27FC236}">
                <a16:creationId xmlns:a16="http://schemas.microsoft.com/office/drawing/2014/main" id="{A3F506B8-A5D6-452A-B7D4-A5121152BD0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0042" y="4132971"/>
            <a:ext cx="3935392" cy="2822856"/>
          </a:xfrm>
          <a:prstGeom prst="rect">
            <a:avLst/>
          </a:prstGeom>
          <a:effectLst>
            <a:softEdge rad="127000"/>
          </a:effectLst>
        </p:spPr>
      </p:pic>
      <p:sp>
        <p:nvSpPr>
          <p:cNvPr id="7" name="ZoneTexte 6">
            <a:extLst>
              <a:ext uri="{FF2B5EF4-FFF2-40B4-BE49-F238E27FC236}">
                <a16:creationId xmlns:a16="http://schemas.microsoft.com/office/drawing/2014/main" id="{FD740605-E976-4EFA-90BA-07C826D6D685}"/>
              </a:ext>
            </a:extLst>
          </p:cNvPr>
          <p:cNvSpPr txBox="1"/>
          <p:nvPr/>
        </p:nvSpPr>
        <p:spPr>
          <a:xfrm>
            <a:off x="3805350" y="4840488"/>
            <a:ext cx="7503116" cy="703911"/>
          </a:xfrm>
          <a:prstGeom prst="rect">
            <a:avLst/>
          </a:prstGeom>
          <a:noFill/>
        </p:spPr>
        <p:txBody>
          <a:bodyPr wrap="square">
            <a:spAutoFit/>
          </a:bodyPr>
          <a:lstStyle/>
          <a:p>
            <a:pPr marL="0" marR="0" lvl="0" indent="0" algn="r" defTabSz="457200" rtl="0" fontAlgn="auto" hangingPunct="1">
              <a:lnSpc>
                <a:spcPct val="115000"/>
              </a:lnSpc>
              <a:spcBef>
                <a:spcPts val="0"/>
              </a:spcBef>
              <a:spcAft>
                <a:spcPts val="100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Times New Roman" pitchFamily="18"/>
                <a:ea typeface="Calibri" pitchFamily="34"/>
              </a:rPr>
              <a:t>Alan Greenspan</a:t>
            </a:r>
            <a:r>
              <a:rPr lang="en-US" sz="1800" b="0" i="0" u="none" strike="noStrike" kern="1200" cap="none" spc="0" baseline="0" dirty="0">
                <a:solidFill>
                  <a:srgbClr val="000000"/>
                </a:solidFill>
                <a:uFillTx/>
                <a:latin typeface="Times New Roman" pitchFamily="18"/>
                <a:ea typeface="Calibri" pitchFamily="34"/>
              </a:rPr>
              <a:t>, </a:t>
            </a:r>
            <a:r>
              <a:rPr lang="en-US" sz="1800" b="0" i="0" u="none" strike="noStrike" kern="1200" cap="none" spc="0" baseline="0" dirty="0" err="1">
                <a:solidFill>
                  <a:srgbClr val="000000"/>
                </a:solidFill>
                <a:uFillTx/>
                <a:latin typeface="Times New Roman" pitchFamily="18"/>
                <a:ea typeface="Calibri" pitchFamily="34"/>
              </a:rPr>
              <a:t>cité</a:t>
            </a:r>
            <a:r>
              <a:rPr lang="en-US" sz="1800" b="0" i="0" u="none" strike="noStrike" kern="1200" cap="none" spc="0" baseline="0" dirty="0">
                <a:solidFill>
                  <a:srgbClr val="000000"/>
                </a:solidFill>
                <a:uFillTx/>
                <a:latin typeface="Times New Roman" pitchFamily="18"/>
                <a:ea typeface="Calibri" pitchFamily="34"/>
              </a:rPr>
              <a:t> par Adam </a:t>
            </a:r>
            <a:r>
              <a:rPr lang="en-US" sz="1800" b="0" i="0" u="none" strike="noStrike" kern="1200" cap="none" spc="0" baseline="0" dirty="0" err="1">
                <a:solidFill>
                  <a:srgbClr val="000000"/>
                </a:solidFill>
                <a:uFillTx/>
                <a:latin typeface="Times New Roman" pitchFamily="18"/>
                <a:ea typeface="Calibri" pitchFamily="34"/>
              </a:rPr>
              <a:t>Tooze</a:t>
            </a:r>
            <a:r>
              <a:rPr lang="en-US" sz="1800" b="0" i="0" u="none" strike="noStrike" kern="1200" cap="none" spc="0" baseline="0" dirty="0">
                <a:solidFill>
                  <a:srgbClr val="000000"/>
                </a:solidFill>
                <a:uFillTx/>
                <a:latin typeface="Times New Roman" pitchFamily="18"/>
                <a:ea typeface="Calibri" pitchFamily="34"/>
              </a:rPr>
              <a:t>, </a:t>
            </a:r>
            <a:r>
              <a:rPr lang="en-US" sz="1800" b="0" i="1" u="none" strike="noStrike" kern="1200" cap="none" spc="0" baseline="0" dirty="0">
                <a:solidFill>
                  <a:srgbClr val="000000"/>
                </a:solidFill>
                <a:uFillTx/>
                <a:latin typeface="Times New Roman" pitchFamily="18"/>
                <a:ea typeface="Calibri" pitchFamily="34"/>
              </a:rPr>
              <a:t>Crashed : How a Decade of Financial Crises Changed the World,</a:t>
            </a:r>
            <a:r>
              <a:rPr lang="en-US" sz="1800" b="0" i="0" u="none" strike="noStrike" kern="1200" cap="none" spc="0" baseline="0" dirty="0">
                <a:solidFill>
                  <a:srgbClr val="000000"/>
                </a:solidFill>
                <a:uFillTx/>
                <a:latin typeface="Times New Roman" pitchFamily="18"/>
                <a:ea typeface="Calibri" pitchFamily="34"/>
              </a:rPr>
              <a:t> Penguin Books, New York, 2018.</a:t>
            </a:r>
            <a:endParaRPr lang="fr-FR" sz="1800" b="0" i="0" u="none" strike="noStrike" kern="1200" cap="none" spc="0" baseline="0" dirty="0">
              <a:solidFill>
                <a:srgbClr val="000000"/>
              </a:solidFill>
              <a:uFillTx/>
              <a:latin typeface="Times New Roman" pitchFamily="18"/>
              <a:ea typeface="Calibri" pitchFamily="34"/>
            </a:endParaRPr>
          </a:p>
        </p:txBody>
      </p:sp>
    </p:spTree>
    <p:extLst>
      <p:ext uri="{BB962C8B-B14F-4D97-AF65-F5344CB8AC3E}">
        <p14:creationId xmlns:p14="http://schemas.microsoft.com/office/powerpoint/2010/main" val="6841798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F015C463-4995-4516-A584-E67576A2C0F9}"/>
              </a:ext>
            </a:extLst>
          </p:cNvPr>
          <p:cNvSpPr>
            <a:spLocks noGrp="1"/>
          </p:cNvSpPr>
          <p:nvPr>
            <p:ph type="sldNum" sz="quarter" idx="12"/>
          </p:nvPr>
        </p:nvSpPr>
        <p:spPr/>
        <p:txBody>
          <a:bodyPr/>
          <a:lstStyle/>
          <a:p>
            <a:fld id="{46C37940-0BE0-4C48-A677-1E329DCF3A79}" type="slidenum">
              <a:rPr lang="fr-FR" smtClean="0"/>
              <a:t>4</a:t>
            </a:fld>
            <a:endParaRPr lang="fr-FR"/>
          </a:p>
        </p:txBody>
      </p:sp>
      <p:sp>
        <p:nvSpPr>
          <p:cNvPr id="3" name="Rectangle 2">
            <a:extLst>
              <a:ext uri="{FF2B5EF4-FFF2-40B4-BE49-F238E27FC236}">
                <a16:creationId xmlns:a16="http://schemas.microsoft.com/office/drawing/2014/main" id="{D60CF819-EEF4-4D15-BE86-F1AF2D43574D}"/>
              </a:ext>
            </a:extLst>
          </p:cNvPr>
          <p:cNvSpPr/>
          <p:nvPr/>
        </p:nvSpPr>
        <p:spPr>
          <a:xfrm>
            <a:off x="1006621" y="427490"/>
            <a:ext cx="6670095" cy="4093428"/>
          </a:xfrm>
          <a:prstGeom prst="rect">
            <a:avLst/>
          </a:prstGeom>
        </p:spPr>
        <p:txBody>
          <a:bodyPr wrap="square">
            <a:spAutoFit/>
          </a:bodyPr>
          <a:lstStyle/>
          <a:p>
            <a:pPr lvl="0" algn="just">
              <a:defRPr sz="1800" b="0" i="0" u="none" strike="noStrike" kern="0" cap="none" spc="0" baseline="0">
                <a:solidFill>
                  <a:srgbClr val="000000"/>
                </a:solidFill>
                <a:uFillTx/>
              </a:defRPr>
            </a:pPr>
            <a:endParaRPr lang="fr-FR" sz="2600" b="1" dirty="0">
              <a:solidFill>
                <a:srgbClr val="000000"/>
              </a:solidFill>
              <a:latin typeface="Eras Demi ITC" panose="020B0805030504020804" pitchFamily="34" charset="0"/>
              <a:ea typeface="Times New Roman" pitchFamily="18"/>
            </a:endParaRPr>
          </a:p>
          <a:p>
            <a:pPr lvl="0" algn="just">
              <a:defRPr sz="1800" b="0" i="0" u="none" strike="noStrike" kern="0" cap="none" spc="0" baseline="0">
                <a:solidFill>
                  <a:srgbClr val="000000"/>
                </a:solidFill>
                <a:uFillTx/>
              </a:defRPr>
            </a:pPr>
            <a:r>
              <a:rPr lang="fr-FR" sz="2600" b="1" dirty="0">
                <a:solidFill>
                  <a:srgbClr val="000000"/>
                </a:solidFill>
                <a:latin typeface="Eras Demi ITC" panose="020B0805030504020804" pitchFamily="34" charset="0"/>
                <a:ea typeface="Times New Roman" pitchFamily="18"/>
              </a:rPr>
              <a:t>« Le pouvoir et la souveraineté doivent être précisément délimités, divisés entre divers organes et confiés à un nombre important d’hommes différents de manière à ce que leurs rivalités, jalousies, craintes ou intérêts transforment chacun d’eux en espion des autres. » </a:t>
            </a:r>
          </a:p>
          <a:p>
            <a:pPr lvl="0" algn="just">
              <a:defRPr sz="1800" b="0" i="0" u="none" strike="noStrike" kern="0" cap="none" spc="0" baseline="0">
                <a:solidFill>
                  <a:srgbClr val="000000"/>
                </a:solidFill>
                <a:uFillTx/>
              </a:defRPr>
            </a:pPr>
            <a:endParaRPr lang="fr-FR" sz="2600" b="1" dirty="0">
              <a:solidFill>
                <a:srgbClr val="000000"/>
              </a:solidFill>
              <a:latin typeface="Eras Demi ITC" panose="020B0805030504020804" pitchFamily="34" charset="0"/>
              <a:ea typeface="Times New Roman" pitchFamily="18"/>
            </a:endParaRPr>
          </a:p>
          <a:p>
            <a:pPr lvl="0" algn="just">
              <a:defRPr sz="1800" b="0" i="0" u="none" strike="noStrike" kern="0" cap="none" spc="0" baseline="0">
                <a:solidFill>
                  <a:srgbClr val="000000"/>
                </a:solidFill>
                <a:uFillTx/>
              </a:defRPr>
            </a:pPr>
            <a:endParaRPr lang="fr-FR" sz="2600" b="1" dirty="0">
              <a:solidFill>
                <a:srgbClr val="000000"/>
              </a:solidFill>
              <a:latin typeface="Eras Demi ITC" panose="020B0805030504020804" pitchFamily="34" charset="0"/>
              <a:ea typeface="Times New Roman" pitchFamily="18"/>
            </a:endParaRPr>
          </a:p>
        </p:txBody>
      </p:sp>
      <p:sp>
        <p:nvSpPr>
          <p:cNvPr id="4" name="Rectangle 3">
            <a:extLst>
              <a:ext uri="{FF2B5EF4-FFF2-40B4-BE49-F238E27FC236}">
                <a16:creationId xmlns:a16="http://schemas.microsoft.com/office/drawing/2014/main" id="{DB516964-3C59-4EC0-9D4C-2EF4030767EF}"/>
              </a:ext>
            </a:extLst>
          </p:cNvPr>
          <p:cNvSpPr/>
          <p:nvPr/>
        </p:nvSpPr>
        <p:spPr>
          <a:xfrm>
            <a:off x="8129653" y="859071"/>
            <a:ext cx="3107849" cy="923330"/>
          </a:xfrm>
          <a:prstGeom prst="rect">
            <a:avLst/>
          </a:prstGeom>
        </p:spPr>
        <p:txBody>
          <a:bodyPr wrap="square">
            <a:spAutoFit/>
          </a:bodyPr>
          <a:lstStyle/>
          <a:p>
            <a:r>
              <a:rPr lang="fr-FR" dirty="0">
                <a:solidFill>
                  <a:srgbClr val="000000"/>
                </a:solidFill>
                <a:latin typeface="Eras Light ITC" panose="020B0402030504020804" pitchFamily="34" charset="0"/>
                <a:ea typeface="Times New Roman" pitchFamily="18"/>
              </a:rPr>
              <a:t>John </a:t>
            </a:r>
            <a:r>
              <a:rPr lang="fr-FR" dirty="0" err="1">
                <a:solidFill>
                  <a:srgbClr val="000000"/>
                </a:solidFill>
                <a:latin typeface="Eras Light ITC" panose="020B0402030504020804" pitchFamily="34" charset="0"/>
                <a:ea typeface="Times New Roman" pitchFamily="18"/>
              </a:rPr>
              <a:t>Trenchard</a:t>
            </a:r>
            <a:r>
              <a:rPr lang="fr-FR" dirty="0">
                <a:solidFill>
                  <a:srgbClr val="000000"/>
                </a:solidFill>
                <a:latin typeface="Eras Light ITC" panose="020B0402030504020804" pitchFamily="34" charset="0"/>
                <a:ea typeface="Times New Roman" pitchFamily="18"/>
              </a:rPr>
              <a:t> et Thomas Gordon, </a:t>
            </a:r>
            <a:r>
              <a:rPr lang="fr-FR" i="1" dirty="0">
                <a:solidFill>
                  <a:srgbClr val="000000"/>
                </a:solidFill>
                <a:latin typeface="Eras Light ITC" panose="020B0402030504020804" pitchFamily="34" charset="0"/>
                <a:ea typeface="Times New Roman" pitchFamily="18"/>
              </a:rPr>
              <a:t>Lettres de Caton, 1720-1723,.</a:t>
            </a:r>
            <a:endParaRPr lang="fr-FR" dirty="0">
              <a:latin typeface="Eras Light ITC" panose="020B0402030504020804" pitchFamily="34" charset="0"/>
            </a:endParaRPr>
          </a:p>
        </p:txBody>
      </p:sp>
      <p:sp>
        <p:nvSpPr>
          <p:cNvPr id="6" name="Rectangle 5">
            <a:extLst>
              <a:ext uri="{FF2B5EF4-FFF2-40B4-BE49-F238E27FC236}">
                <a16:creationId xmlns:a16="http://schemas.microsoft.com/office/drawing/2014/main" id="{3286498F-24FA-4EBB-BB5E-E2ED681AE7A0}"/>
              </a:ext>
            </a:extLst>
          </p:cNvPr>
          <p:cNvSpPr/>
          <p:nvPr/>
        </p:nvSpPr>
        <p:spPr>
          <a:xfrm>
            <a:off x="2884687" y="5053573"/>
            <a:ext cx="4683697" cy="946293"/>
          </a:xfrm>
          <a:prstGeom prst="rect">
            <a:avLst/>
          </a:prstGeom>
        </p:spPr>
        <p:txBody>
          <a:bodyPr wrap="square">
            <a:spAutoFit/>
          </a:bodyPr>
          <a:lstStyle/>
          <a:p>
            <a:r>
              <a:rPr lang="fr-FR" dirty="0">
                <a:solidFill>
                  <a:srgbClr val="000000"/>
                </a:solidFill>
                <a:latin typeface="Eras Light ITC" panose="020B0402030504020804" pitchFamily="34" charset="0"/>
                <a:ea typeface="Times New Roman" pitchFamily="18"/>
              </a:rPr>
              <a:t>James Madison lettre de 1787 à Thomas Jefferson.</a:t>
            </a:r>
            <a:endParaRPr lang="fr-FR" dirty="0">
              <a:latin typeface="Eras Light ITC" panose="020B0402030504020804" pitchFamily="34" charset="0"/>
            </a:endParaRPr>
          </a:p>
        </p:txBody>
      </p:sp>
      <p:pic>
        <p:nvPicPr>
          <p:cNvPr id="9" name="Image 8">
            <a:extLst>
              <a:ext uri="{FF2B5EF4-FFF2-40B4-BE49-F238E27FC236}">
                <a16:creationId xmlns:a16="http://schemas.microsoft.com/office/drawing/2014/main" id="{CDA527ED-14DE-49B7-9B41-BA053C3313B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73792" y="2167788"/>
            <a:ext cx="2963710" cy="4706260"/>
          </a:xfrm>
          <a:prstGeom prst="rect">
            <a:avLst/>
          </a:prstGeom>
          <a:effectLst>
            <a:outerShdw blurRad="647700" dist="38100" dir="10800000" sx="124000" sy="124000" algn="r" rotWithShape="0">
              <a:prstClr val="black">
                <a:alpha val="40000"/>
              </a:prstClr>
            </a:outerShdw>
          </a:effectLst>
        </p:spPr>
      </p:pic>
      <p:pic>
        <p:nvPicPr>
          <p:cNvPr id="11" name="Image 10">
            <a:extLst>
              <a:ext uri="{FF2B5EF4-FFF2-40B4-BE49-F238E27FC236}">
                <a16:creationId xmlns:a16="http://schemas.microsoft.com/office/drawing/2014/main" id="{34C12BAE-BD38-4939-9BB9-36D08C5765E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8635" y="3967444"/>
            <a:ext cx="2348721" cy="2829784"/>
          </a:xfrm>
          <a:prstGeom prst="rect">
            <a:avLst/>
          </a:prstGeom>
          <a:effectLst>
            <a:outerShdw blurRad="647700" dist="38100" dir="10800000" sx="124000" sy="124000" algn="r" rotWithShape="0">
              <a:prstClr val="black">
                <a:alpha val="40000"/>
              </a:prstClr>
            </a:outerShdw>
          </a:effectLst>
        </p:spPr>
      </p:pic>
      <p:sp>
        <p:nvSpPr>
          <p:cNvPr id="12" name="Rectangle 11">
            <a:extLst>
              <a:ext uri="{FF2B5EF4-FFF2-40B4-BE49-F238E27FC236}">
                <a16:creationId xmlns:a16="http://schemas.microsoft.com/office/drawing/2014/main" id="{07FE1C35-05E9-4EBA-A4DE-95922AC7CB71}"/>
              </a:ext>
            </a:extLst>
          </p:cNvPr>
          <p:cNvSpPr/>
          <p:nvPr/>
        </p:nvSpPr>
        <p:spPr>
          <a:xfrm>
            <a:off x="2900797" y="3904711"/>
            <a:ext cx="4683697" cy="1306786"/>
          </a:xfrm>
          <a:prstGeom prst="rect">
            <a:avLst/>
          </a:prstGeom>
        </p:spPr>
        <p:txBody>
          <a:bodyPr wrap="square">
            <a:spAutoFit/>
          </a:bodyPr>
          <a:lstStyle/>
          <a:p>
            <a:pPr lvl="0" algn="just">
              <a:defRPr sz="1800" b="0" i="0" u="none" strike="noStrike" kern="0" cap="none" spc="0" baseline="0">
                <a:solidFill>
                  <a:srgbClr val="000000"/>
                </a:solidFill>
                <a:uFillTx/>
              </a:defRPr>
            </a:pPr>
            <a:r>
              <a:rPr lang="fr-FR" sz="2600" b="1" dirty="0">
                <a:solidFill>
                  <a:srgbClr val="000000"/>
                </a:solidFill>
                <a:latin typeface="Eras Demi ITC" panose="020B0805030504020804" pitchFamily="34" charset="0"/>
                <a:ea typeface="Times New Roman" pitchFamily="18"/>
              </a:rPr>
              <a:t>« Diviser pour régner, cette règle corrompue »</a:t>
            </a:r>
            <a:endParaRPr lang="fr-FR" sz="2600" b="1" dirty="0">
              <a:latin typeface="Eras Demi ITC" panose="020B0805030504020804" pitchFamily="34" charset="0"/>
            </a:endParaRPr>
          </a:p>
        </p:txBody>
      </p:sp>
    </p:spTree>
    <p:extLst>
      <p:ext uri="{BB962C8B-B14F-4D97-AF65-F5344CB8AC3E}">
        <p14:creationId xmlns:p14="http://schemas.microsoft.com/office/powerpoint/2010/main" val="18360000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A83558DC-47C8-4786-A6FE-E4E89448B30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490" y="4317357"/>
            <a:ext cx="4168927" cy="2612093"/>
          </a:xfrm>
          <a:prstGeom prst="rect">
            <a:avLst/>
          </a:prstGeom>
          <a:effectLst>
            <a:outerShdw blurRad="482600" dist="76200" dir="18900000" sx="104000" sy="104000" algn="bl" rotWithShape="0">
              <a:prstClr val="black">
                <a:alpha val="40000"/>
              </a:prstClr>
            </a:outerShdw>
            <a:softEdge rad="31750"/>
          </a:effectLst>
        </p:spPr>
      </p:pic>
      <p:sp>
        <p:nvSpPr>
          <p:cNvPr id="2" name="Rectangle 1">
            <a:extLst>
              <a:ext uri="{FF2B5EF4-FFF2-40B4-BE49-F238E27FC236}">
                <a16:creationId xmlns:a16="http://schemas.microsoft.com/office/drawing/2014/main" id="{F066F726-FBAA-4958-93F9-8B7284A1D233}"/>
              </a:ext>
            </a:extLst>
          </p:cNvPr>
          <p:cNvSpPr/>
          <p:nvPr/>
        </p:nvSpPr>
        <p:spPr>
          <a:xfrm>
            <a:off x="3522686" y="741170"/>
            <a:ext cx="7495084" cy="3477875"/>
          </a:xfrm>
          <a:prstGeom prst="rect">
            <a:avLst/>
          </a:prstGeom>
        </p:spPr>
        <p:txBody>
          <a:bodyPr wrap="square">
            <a:spAutoFit/>
          </a:bodyPr>
          <a:lstStyle/>
          <a:p>
            <a:endParaRPr lang="fr-BE" sz="2000" dirty="0">
              <a:latin typeface="Eras Demi ITC" panose="020B0805030504020804" pitchFamily="34" charset="0"/>
            </a:endParaRPr>
          </a:p>
          <a:p>
            <a:r>
              <a:rPr lang="fr-BE" sz="2000" dirty="0">
                <a:latin typeface="Eras Demi ITC" panose="020B0805030504020804" pitchFamily="34" charset="0"/>
              </a:rPr>
              <a:t>- « Comment </a:t>
            </a:r>
            <a:r>
              <a:rPr lang="fr-BE" sz="2000" dirty="0">
                <a:solidFill>
                  <a:srgbClr val="800000"/>
                </a:solidFill>
                <a:latin typeface="Eras Demi ITC" panose="020B0805030504020804" pitchFamily="34" charset="0"/>
              </a:rPr>
              <a:t>l’Europe démocratique</a:t>
            </a:r>
            <a:r>
              <a:rPr lang="fr-BE" sz="2000" dirty="0">
                <a:solidFill>
                  <a:srgbClr val="516F68"/>
                </a:solidFill>
                <a:latin typeface="Eras Demi ITC" panose="020B0805030504020804" pitchFamily="34" charset="0"/>
              </a:rPr>
              <a:t> </a:t>
            </a:r>
            <a:r>
              <a:rPr lang="fr-BE" sz="2000" dirty="0">
                <a:latin typeface="Eras Demi ITC" panose="020B0805030504020804" pitchFamily="34" charset="0"/>
              </a:rPr>
              <a:t>doit-elle traiter un pays qui décide démocratiquement de sortir du rang? » </a:t>
            </a:r>
          </a:p>
          <a:p>
            <a:endParaRPr lang="fr-BE" sz="2000" dirty="0">
              <a:latin typeface="Eras Demi ITC" panose="020B0805030504020804" pitchFamily="34" charset="0"/>
            </a:endParaRPr>
          </a:p>
          <a:p>
            <a:pPr algn="just"/>
            <a:r>
              <a:rPr lang="fr-BE" sz="2400" dirty="0">
                <a:latin typeface="Eras Demi ITC" panose="020B0805030504020804" pitchFamily="34" charset="0"/>
              </a:rPr>
              <a:t>- « </a:t>
            </a:r>
            <a:r>
              <a:rPr lang="fr-BE" sz="2400" b="1" dirty="0">
                <a:solidFill>
                  <a:srgbClr val="800000"/>
                </a:solidFill>
                <a:latin typeface="Eras Demi ITC" panose="020B0805030504020804" pitchFamily="34" charset="0"/>
              </a:rPr>
              <a:t>Il ne peut pas y avoir de choix démocratique contre les traités européens</a:t>
            </a:r>
            <a:r>
              <a:rPr lang="fr-BE" sz="2400" dirty="0">
                <a:solidFill>
                  <a:srgbClr val="800000"/>
                </a:solidFill>
                <a:latin typeface="Eras Demi ITC" panose="020B0805030504020804" pitchFamily="34" charset="0"/>
              </a:rPr>
              <a:t>. </a:t>
            </a:r>
            <a:r>
              <a:rPr lang="fr-BE" sz="1600" dirty="0">
                <a:latin typeface="Eras Demi ITC" panose="020B0805030504020804" pitchFamily="34" charset="0"/>
              </a:rPr>
              <a:t>On ne peut pas sortir de l’euro sans sortir de l’Union européenne. À l’inverse, pour revenir, il faudrait que les 28 parlements nationaux soient d’accord, avec traité d’adhésion et ratifications idoines. C’est une pure spéculation. Le débat sur la sortie de la Grèce de la monnaie commune est un faux débat. </a:t>
            </a:r>
            <a:r>
              <a:rPr lang="fr-BE" sz="2000" dirty="0">
                <a:latin typeface="Eras Demi ITC" panose="020B0805030504020804" pitchFamily="34" charset="0"/>
              </a:rPr>
              <a:t>»</a:t>
            </a:r>
            <a:endParaRPr lang="fr-BE" sz="2400" dirty="0">
              <a:latin typeface="Eras Demi ITC" panose="020B0805030504020804" pitchFamily="34" charset="0"/>
            </a:endParaRPr>
          </a:p>
          <a:p>
            <a:endParaRPr lang="fr-BE" sz="2400" i="1" dirty="0">
              <a:latin typeface="Eras Demi ITC" panose="020B0805030504020804" pitchFamily="34" charset="0"/>
            </a:endParaRPr>
          </a:p>
        </p:txBody>
      </p:sp>
      <p:sp>
        <p:nvSpPr>
          <p:cNvPr id="4" name="Espace réservé du numéro de diapositive 3">
            <a:extLst>
              <a:ext uri="{FF2B5EF4-FFF2-40B4-BE49-F238E27FC236}">
                <a16:creationId xmlns:a16="http://schemas.microsoft.com/office/drawing/2014/main" id="{8E0321CC-8E83-4C1A-8F0F-4A8C41988847}"/>
              </a:ext>
            </a:extLst>
          </p:cNvPr>
          <p:cNvSpPr>
            <a:spLocks noGrp="1"/>
          </p:cNvSpPr>
          <p:nvPr>
            <p:ph type="sldNum" sz="quarter" idx="12"/>
          </p:nvPr>
        </p:nvSpPr>
        <p:spPr/>
        <p:txBody>
          <a:bodyPr/>
          <a:lstStyle/>
          <a:p>
            <a:fld id="{46C37940-0BE0-4C48-A677-1E329DCF3A79}" type="slidenum">
              <a:rPr lang="fr-FR" smtClean="0"/>
              <a:t>40</a:t>
            </a:fld>
            <a:endParaRPr lang="fr-FR"/>
          </a:p>
        </p:txBody>
      </p:sp>
      <p:sp>
        <p:nvSpPr>
          <p:cNvPr id="3" name="Rectangle 2">
            <a:extLst>
              <a:ext uri="{FF2B5EF4-FFF2-40B4-BE49-F238E27FC236}">
                <a16:creationId xmlns:a16="http://schemas.microsoft.com/office/drawing/2014/main" id="{5842BF84-DD71-402F-B294-3A6247B9EFBE}"/>
              </a:ext>
            </a:extLst>
          </p:cNvPr>
          <p:cNvSpPr/>
          <p:nvPr/>
        </p:nvSpPr>
        <p:spPr>
          <a:xfrm>
            <a:off x="4757194" y="5322669"/>
            <a:ext cx="6139403" cy="646331"/>
          </a:xfrm>
          <a:prstGeom prst="rect">
            <a:avLst/>
          </a:prstGeom>
        </p:spPr>
        <p:txBody>
          <a:bodyPr wrap="square">
            <a:spAutoFit/>
          </a:bodyPr>
          <a:lstStyle/>
          <a:p>
            <a:r>
              <a:rPr lang="fr-BE" sz="1600" dirty="0">
                <a:latin typeface="Eras Demi ITC" panose="020B0805030504020804" pitchFamily="34" charset="0"/>
              </a:rPr>
              <a:t>Interview de </a:t>
            </a:r>
            <a:r>
              <a:rPr lang="fr-BE" dirty="0">
                <a:latin typeface="Eras Demi ITC" panose="020B0805030504020804" pitchFamily="34" charset="0"/>
              </a:rPr>
              <a:t>J. – C. Juncker, Président de la Commission européenne dans </a:t>
            </a:r>
            <a:r>
              <a:rPr lang="fr-BE" i="1" dirty="0">
                <a:latin typeface="Eras Demi ITC" panose="020B0805030504020804" pitchFamily="34" charset="0"/>
              </a:rPr>
              <a:t>Le Figaro</a:t>
            </a:r>
            <a:r>
              <a:rPr lang="fr-BE" dirty="0">
                <a:latin typeface="Eras Demi ITC" panose="020B0805030504020804" pitchFamily="34" charset="0"/>
              </a:rPr>
              <a:t>, 28 janvier 2015.</a:t>
            </a:r>
          </a:p>
        </p:txBody>
      </p:sp>
      <p:sp>
        <p:nvSpPr>
          <p:cNvPr id="6" name="Rectangle 5">
            <a:extLst>
              <a:ext uri="{FF2B5EF4-FFF2-40B4-BE49-F238E27FC236}">
                <a16:creationId xmlns:a16="http://schemas.microsoft.com/office/drawing/2014/main" id="{ED6DBC47-B360-459A-981A-E52BBD12EA68}"/>
              </a:ext>
            </a:extLst>
          </p:cNvPr>
          <p:cNvSpPr/>
          <p:nvPr/>
        </p:nvSpPr>
        <p:spPr>
          <a:xfrm>
            <a:off x="1472526" y="1028106"/>
            <a:ext cx="1561646" cy="369332"/>
          </a:xfrm>
          <a:prstGeom prst="rect">
            <a:avLst/>
          </a:prstGeom>
        </p:spPr>
        <p:txBody>
          <a:bodyPr wrap="none">
            <a:spAutoFit/>
          </a:bodyPr>
          <a:lstStyle/>
          <a:p>
            <a:r>
              <a:rPr lang="fr-BE" dirty="0">
                <a:latin typeface="Eras Demi ITC" panose="020B0805030504020804" pitchFamily="34" charset="0"/>
              </a:rPr>
              <a:t>Journaliste : </a:t>
            </a:r>
          </a:p>
        </p:txBody>
      </p:sp>
      <p:sp>
        <p:nvSpPr>
          <p:cNvPr id="7" name="Rectangle 6">
            <a:extLst>
              <a:ext uri="{FF2B5EF4-FFF2-40B4-BE49-F238E27FC236}">
                <a16:creationId xmlns:a16="http://schemas.microsoft.com/office/drawing/2014/main" id="{10A3CE84-E1A1-4B09-89C4-F838B34D648E}"/>
              </a:ext>
            </a:extLst>
          </p:cNvPr>
          <p:cNvSpPr/>
          <p:nvPr/>
        </p:nvSpPr>
        <p:spPr>
          <a:xfrm>
            <a:off x="1472526" y="2110775"/>
            <a:ext cx="1753848" cy="369332"/>
          </a:xfrm>
          <a:prstGeom prst="rect">
            <a:avLst/>
          </a:prstGeom>
        </p:spPr>
        <p:txBody>
          <a:bodyPr wrap="square">
            <a:spAutoFit/>
          </a:bodyPr>
          <a:lstStyle/>
          <a:p>
            <a:r>
              <a:rPr lang="fr-BE" dirty="0">
                <a:latin typeface="Eras Demi ITC" panose="020B0805030504020804" pitchFamily="34" charset="0"/>
              </a:rPr>
              <a:t>M. Juncker : </a:t>
            </a:r>
          </a:p>
        </p:txBody>
      </p:sp>
    </p:spTree>
    <p:extLst>
      <p:ext uri="{BB962C8B-B14F-4D97-AF65-F5344CB8AC3E}">
        <p14:creationId xmlns:p14="http://schemas.microsoft.com/office/powerpoint/2010/main" val="205877801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818EA458-CB46-4F5F-9077-17EA02C73E97}"/>
              </a:ext>
            </a:extLst>
          </p:cNvPr>
          <p:cNvSpPr>
            <a:spLocks noGrp="1"/>
          </p:cNvSpPr>
          <p:nvPr>
            <p:ph type="sldNum" sz="quarter" idx="12"/>
          </p:nvPr>
        </p:nvSpPr>
        <p:spPr/>
        <p:txBody>
          <a:bodyPr/>
          <a:lstStyle/>
          <a:p>
            <a:fld id="{46C37940-0BE0-4C48-A677-1E329DCF3A79}" type="slidenum">
              <a:rPr lang="fr-FR" smtClean="0"/>
              <a:t>41</a:t>
            </a:fld>
            <a:endParaRPr lang="fr-FR"/>
          </a:p>
        </p:txBody>
      </p:sp>
      <p:sp>
        <p:nvSpPr>
          <p:cNvPr id="4" name="ZoneTexte 3">
            <a:extLst>
              <a:ext uri="{FF2B5EF4-FFF2-40B4-BE49-F238E27FC236}">
                <a16:creationId xmlns:a16="http://schemas.microsoft.com/office/drawing/2014/main" id="{1537BE12-CFA5-4691-81A1-5FD950B273E1}"/>
              </a:ext>
            </a:extLst>
          </p:cNvPr>
          <p:cNvSpPr txBox="1"/>
          <p:nvPr/>
        </p:nvSpPr>
        <p:spPr>
          <a:xfrm>
            <a:off x="2376854" y="2967335"/>
            <a:ext cx="7438292" cy="923330"/>
          </a:xfrm>
          <a:prstGeom prst="rect">
            <a:avLst/>
          </a:prstGeom>
          <a:noFill/>
        </p:spPr>
        <p:txBody>
          <a:bodyPr wrap="square" rtlCol="0">
            <a:spAutoFit/>
          </a:bodyPr>
          <a:lstStyle/>
          <a:p>
            <a:r>
              <a:rPr lang="fr-BE" sz="5400" dirty="0">
                <a:latin typeface="Eras Bold ITC" panose="020B0907030504020204" pitchFamily="34" charset="0"/>
              </a:rPr>
              <a:t>Des textes à penser</a:t>
            </a:r>
            <a:endParaRPr lang="fr-FR" sz="5400" dirty="0">
              <a:latin typeface="Eras Bold ITC" panose="020B0907030504020204" pitchFamily="34" charset="0"/>
            </a:endParaRPr>
          </a:p>
        </p:txBody>
      </p:sp>
    </p:spTree>
    <p:extLst>
      <p:ext uri="{BB962C8B-B14F-4D97-AF65-F5344CB8AC3E}">
        <p14:creationId xmlns:p14="http://schemas.microsoft.com/office/powerpoint/2010/main" val="310354456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1C36FCD7-08C3-41CE-A39E-9DB5E27EEFE2}"/>
              </a:ext>
            </a:extLst>
          </p:cNvPr>
          <p:cNvSpPr>
            <a:spLocks noGrp="1"/>
          </p:cNvSpPr>
          <p:nvPr>
            <p:ph type="sldNum" sz="quarter" idx="12"/>
          </p:nvPr>
        </p:nvSpPr>
        <p:spPr/>
        <p:txBody>
          <a:bodyPr/>
          <a:lstStyle/>
          <a:p>
            <a:fld id="{46C37940-0BE0-4C48-A677-1E329DCF3A79}" type="slidenum">
              <a:rPr lang="fr-FR" smtClean="0"/>
              <a:t>42</a:t>
            </a:fld>
            <a:endParaRPr lang="fr-FR"/>
          </a:p>
        </p:txBody>
      </p:sp>
      <p:sp>
        <p:nvSpPr>
          <p:cNvPr id="4" name="ZoneTexte 3">
            <a:extLst>
              <a:ext uri="{FF2B5EF4-FFF2-40B4-BE49-F238E27FC236}">
                <a16:creationId xmlns:a16="http://schemas.microsoft.com/office/drawing/2014/main" id="{A9C75D9A-8A6A-4A68-AB00-2553A961DD56}"/>
              </a:ext>
            </a:extLst>
          </p:cNvPr>
          <p:cNvSpPr txBox="1"/>
          <p:nvPr/>
        </p:nvSpPr>
        <p:spPr>
          <a:xfrm>
            <a:off x="1295402" y="797510"/>
            <a:ext cx="6146157" cy="5262979"/>
          </a:xfrm>
          <a:prstGeom prst="rect">
            <a:avLst/>
          </a:prstGeom>
          <a:noFill/>
        </p:spPr>
        <p:txBody>
          <a:bodyPr wrap="square">
            <a:spAutoFit/>
          </a:bodyPr>
          <a:lstStyle/>
          <a:p>
            <a:pPr algn="just"/>
            <a:r>
              <a:rPr lang="fr-FR" sz="2800" dirty="0">
                <a:latin typeface="Eras Demi ITC" panose="020B0805030504020804" pitchFamily="34" charset="0"/>
              </a:rPr>
              <a:t>« La démocratie est la forme de société dans laquelle tout homme possède une chance, et sait qu'il la possède (...) la chance de </a:t>
            </a:r>
            <a:r>
              <a:rPr lang="fr-FR" sz="2800" dirty="0">
                <a:solidFill>
                  <a:srgbClr val="C00000"/>
                </a:solidFill>
                <a:latin typeface="Eras Demi ITC" panose="020B0805030504020804" pitchFamily="34" charset="0"/>
              </a:rPr>
              <a:t>devenir une personne</a:t>
            </a:r>
            <a:r>
              <a:rPr lang="fr-FR" sz="2800" dirty="0">
                <a:latin typeface="Eras Demi ITC" panose="020B0805030504020804" pitchFamily="34" charset="0"/>
              </a:rPr>
              <a:t>. Il me semble que l'on peut concevoir la dominante de la démocratie, comme mode de vie, comme </a:t>
            </a:r>
            <a:r>
              <a:rPr lang="fr-FR" sz="2800" dirty="0">
                <a:solidFill>
                  <a:srgbClr val="C00000"/>
                </a:solidFill>
                <a:latin typeface="Eras Demi ITC" panose="020B0805030504020804" pitchFamily="34" charset="0"/>
              </a:rPr>
              <a:t>la nécessaire participation</a:t>
            </a:r>
            <a:r>
              <a:rPr lang="fr-FR" sz="2800" dirty="0">
                <a:latin typeface="Eras Demi ITC" panose="020B0805030504020804" pitchFamily="34" charset="0"/>
              </a:rPr>
              <a:t> de tout être humain adulte à la formation des </a:t>
            </a:r>
            <a:r>
              <a:rPr lang="fr-FR" sz="2800" dirty="0">
                <a:solidFill>
                  <a:srgbClr val="C00000"/>
                </a:solidFill>
                <a:latin typeface="Eras Demi ITC" panose="020B0805030504020804" pitchFamily="34" charset="0"/>
              </a:rPr>
              <a:t>valeurs</a:t>
            </a:r>
            <a:r>
              <a:rPr lang="fr-FR" sz="2800" dirty="0">
                <a:latin typeface="Eras Demi ITC" panose="020B0805030504020804" pitchFamily="34" charset="0"/>
              </a:rPr>
              <a:t> qui règlent </a:t>
            </a:r>
            <a:r>
              <a:rPr lang="fr-FR" sz="2800" dirty="0">
                <a:solidFill>
                  <a:srgbClr val="C00000"/>
                </a:solidFill>
                <a:latin typeface="Eras Demi ITC" panose="020B0805030504020804" pitchFamily="34" charset="0"/>
              </a:rPr>
              <a:t>la vie</a:t>
            </a:r>
            <a:r>
              <a:rPr lang="fr-FR" sz="2800" dirty="0">
                <a:latin typeface="Eras Demi ITC" panose="020B0805030504020804" pitchFamily="34" charset="0"/>
              </a:rPr>
              <a:t> des hommes </a:t>
            </a:r>
            <a:r>
              <a:rPr lang="fr-FR" sz="2800" dirty="0">
                <a:solidFill>
                  <a:srgbClr val="C00000"/>
                </a:solidFill>
                <a:latin typeface="Eras Demi ITC" panose="020B0805030504020804" pitchFamily="34" charset="0"/>
              </a:rPr>
              <a:t>en commun </a:t>
            </a:r>
            <a:r>
              <a:rPr lang="fr-FR" sz="2800" dirty="0">
                <a:latin typeface="Eras Demi ITC" panose="020B0805030504020804" pitchFamily="34" charset="0"/>
              </a:rPr>
              <a:t>».</a:t>
            </a:r>
          </a:p>
        </p:txBody>
      </p:sp>
      <p:sp>
        <p:nvSpPr>
          <p:cNvPr id="6" name="ZoneTexte 5">
            <a:extLst>
              <a:ext uri="{FF2B5EF4-FFF2-40B4-BE49-F238E27FC236}">
                <a16:creationId xmlns:a16="http://schemas.microsoft.com/office/drawing/2014/main" id="{F6CC3421-3593-443C-A7CB-0A8E350F880C}"/>
              </a:ext>
            </a:extLst>
          </p:cNvPr>
          <p:cNvSpPr txBox="1"/>
          <p:nvPr/>
        </p:nvSpPr>
        <p:spPr>
          <a:xfrm>
            <a:off x="8039098" y="4443322"/>
            <a:ext cx="2857500" cy="954107"/>
          </a:xfrm>
          <a:prstGeom prst="rect">
            <a:avLst/>
          </a:prstGeom>
          <a:noFill/>
        </p:spPr>
        <p:txBody>
          <a:bodyPr wrap="square">
            <a:spAutoFit/>
          </a:bodyPr>
          <a:lstStyle/>
          <a:p>
            <a:r>
              <a:rPr lang="en-US" sz="1400" dirty="0">
                <a:latin typeface="Eras Demi ITC" panose="020B0805030504020804" pitchFamily="34" charset="0"/>
              </a:rPr>
              <a:t>John Dewey, </a:t>
            </a:r>
            <a:r>
              <a:rPr lang="en-US" sz="1400" i="1" dirty="0">
                <a:latin typeface="Eras Demi ITC" panose="020B0805030504020804" pitchFamily="34" charset="0"/>
              </a:rPr>
              <a:t>The Ethics of Democracy</a:t>
            </a:r>
            <a:r>
              <a:rPr lang="en-US" sz="1400" dirty="0">
                <a:latin typeface="Eras Demi ITC" panose="020B0805030504020804" pitchFamily="34" charset="0"/>
              </a:rPr>
              <a:t>, 1888, p. 248-249, </a:t>
            </a:r>
            <a:r>
              <a:rPr lang="en-US" sz="1400" dirty="0" err="1">
                <a:latin typeface="Eras Demi ITC" panose="020B0805030504020804" pitchFamily="34" charset="0"/>
              </a:rPr>
              <a:t>cité</a:t>
            </a:r>
            <a:r>
              <a:rPr lang="en-US" sz="1400" dirty="0">
                <a:latin typeface="Eras Demi ITC" panose="020B0805030504020804" pitchFamily="34" charset="0"/>
              </a:rPr>
              <a:t> dans </a:t>
            </a:r>
            <a:r>
              <a:rPr lang="en-US" sz="1400" dirty="0" err="1">
                <a:latin typeface="Eras Demi ITC" panose="020B0805030504020804" pitchFamily="34" charset="0"/>
              </a:rPr>
              <a:t>Cometti</a:t>
            </a:r>
            <a:r>
              <a:rPr lang="en-US" sz="1400" dirty="0">
                <a:latin typeface="Eras Demi ITC" panose="020B0805030504020804" pitchFamily="34" charset="0"/>
              </a:rPr>
              <a:t>, 2010, p. 238. </a:t>
            </a:r>
            <a:r>
              <a:rPr lang="en-US" sz="1400" dirty="0" err="1">
                <a:latin typeface="Eras Demi ITC" panose="020B0805030504020804" pitchFamily="34" charset="0"/>
              </a:rPr>
              <a:t>Repris</a:t>
            </a:r>
            <a:r>
              <a:rPr lang="en-US" sz="1400" dirty="0">
                <a:latin typeface="Eras Demi ITC" panose="020B0805030504020804" pitchFamily="34" charset="0"/>
              </a:rPr>
              <a:t> sur </a:t>
            </a:r>
            <a:r>
              <a:rPr lang="en-US" sz="1400" dirty="0" err="1">
                <a:latin typeface="Eras Demi ITC" panose="020B0805030504020804" pitchFamily="34" charset="0"/>
              </a:rPr>
              <a:t>Wikipédia</a:t>
            </a:r>
            <a:r>
              <a:rPr lang="en-US" sz="1400" dirty="0">
                <a:latin typeface="Eras Demi ITC" panose="020B0805030504020804" pitchFamily="34" charset="0"/>
              </a:rPr>
              <a:t>.</a:t>
            </a:r>
            <a:endParaRPr lang="fr-FR" sz="1400" dirty="0">
              <a:latin typeface="Eras Demi ITC" panose="020B0805030504020804" pitchFamily="34" charset="0"/>
            </a:endParaRPr>
          </a:p>
        </p:txBody>
      </p:sp>
      <p:pic>
        <p:nvPicPr>
          <p:cNvPr id="8" name="Image 7">
            <a:extLst>
              <a:ext uri="{FF2B5EF4-FFF2-40B4-BE49-F238E27FC236}">
                <a16:creationId xmlns:a16="http://schemas.microsoft.com/office/drawing/2014/main" id="{A316EE47-2FCB-400C-AA10-F57A7CF2A9B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39097" y="0"/>
            <a:ext cx="3038354" cy="4213185"/>
          </a:xfrm>
          <a:prstGeom prst="rect">
            <a:avLst/>
          </a:prstGeom>
          <a:effectLst>
            <a:softEdge rad="63500"/>
          </a:effectLst>
        </p:spPr>
      </p:pic>
    </p:spTree>
    <p:extLst>
      <p:ext uri="{BB962C8B-B14F-4D97-AF65-F5344CB8AC3E}">
        <p14:creationId xmlns:p14="http://schemas.microsoft.com/office/powerpoint/2010/main" val="61200794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Image associée">
            <a:extLst>
              <a:ext uri="{FF2B5EF4-FFF2-40B4-BE49-F238E27FC236}">
                <a16:creationId xmlns:a16="http://schemas.microsoft.com/office/drawing/2014/main" id="{3BAFC5EA-3D08-4A59-B69B-29C247EB31A3}"/>
              </a:ext>
            </a:extLst>
          </p:cNvPr>
          <p:cNvPicPr>
            <a:picLocks noChangeAspect="1"/>
          </p:cNvPicPr>
          <p:nvPr/>
        </p:nvPicPr>
        <p:blipFill>
          <a:blip r:embed="rId3"/>
          <a:srcRect/>
          <a:stretch>
            <a:fillRect/>
          </a:stretch>
        </p:blipFill>
        <p:spPr>
          <a:xfrm>
            <a:off x="122347" y="397075"/>
            <a:ext cx="11947306" cy="6063849"/>
          </a:xfrm>
          <a:prstGeom prst="rect">
            <a:avLst/>
          </a:prstGeom>
          <a:noFill/>
          <a:ln cap="flat">
            <a:noFill/>
          </a:ln>
          <a:effectLst>
            <a:softEdge rad="63500"/>
          </a:effectLst>
        </p:spPr>
      </p:pic>
      <p:sp>
        <p:nvSpPr>
          <p:cNvPr id="4" name="Espace réservé du numéro de diapositive 3">
            <a:extLst>
              <a:ext uri="{FF2B5EF4-FFF2-40B4-BE49-F238E27FC236}">
                <a16:creationId xmlns:a16="http://schemas.microsoft.com/office/drawing/2014/main" id="{2275044A-DFC0-4E1B-B6BE-8FC24D8996A8}"/>
              </a:ext>
            </a:extLst>
          </p:cNvPr>
          <p:cNvSpPr>
            <a:spLocks noGrp="1"/>
          </p:cNvSpPr>
          <p:nvPr>
            <p:ph type="sldNum" sz="quarter" idx="12"/>
          </p:nvPr>
        </p:nvSpPr>
        <p:spPr/>
        <p:txBody>
          <a:bodyPr/>
          <a:lstStyle/>
          <a:p>
            <a:fld id="{46C37940-0BE0-4C48-A677-1E329DCF3A79}" type="slidenum">
              <a:rPr lang="fr-FR" smtClean="0"/>
              <a:t>43</a:t>
            </a:fld>
            <a:endParaRPr lang="fr-F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100097E-FEEC-4C58-B9BA-27CF45DFDD14}"/>
              </a:ext>
            </a:extLst>
          </p:cNvPr>
          <p:cNvSpPr/>
          <p:nvPr/>
        </p:nvSpPr>
        <p:spPr>
          <a:xfrm>
            <a:off x="1097277" y="751389"/>
            <a:ext cx="7528560" cy="5386090"/>
          </a:xfrm>
          <a:prstGeom prst="rect">
            <a:avLst/>
          </a:prstGeom>
        </p:spPr>
        <p:txBody>
          <a:bodyPr wrap="square">
            <a:spAutoFit/>
          </a:bodyPr>
          <a:lstStyle/>
          <a:p>
            <a:pPr algn="just">
              <a:spcBef>
                <a:spcPts val="600"/>
              </a:spcBef>
              <a:spcAft>
                <a:spcPts val="600"/>
              </a:spcAft>
            </a:pPr>
            <a:r>
              <a:rPr lang="fr-BE" sz="2100" b="1" dirty="0">
                <a:latin typeface="Eras Light ITC" panose="020B0402030504020804" pitchFamily="34" charset="0"/>
              </a:rPr>
              <a:t>Délégitimer le « peuple »? La boucle est bouclée : </a:t>
            </a:r>
          </a:p>
          <a:p>
            <a:pPr marL="342900" indent="-342900" algn="just">
              <a:spcBef>
                <a:spcPts val="600"/>
              </a:spcBef>
              <a:spcAft>
                <a:spcPts val="600"/>
              </a:spcAft>
              <a:buAutoNum type="arabicPeriod"/>
            </a:pPr>
            <a:r>
              <a:rPr lang="fr-BE" sz="2100" b="1" dirty="0">
                <a:latin typeface="Eras Light ITC" panose="020B0402030504020804" pitchFamily="34" charset="0"/>
              </a:rPr>
              <a:t>Le représentant exprime ouvertement son </a:t>
            </a:r>
            <a:r>
              <a:rPr lang="fr-BE" sz="2100" b="1" dirty="0">
                <a:solidFill>
                  <a:srgbClr val="800000"/>
                </a:solidFill>
                <a:latin typeface="Eras Light ITC" panose="020B0402030504020804" pitchFamily="34" charset="0"/>
              </a:rPr>
              <a:t>mépris pour un peuple</a:t>
            </a:r>
            <a:r>
              <a:rPr lang="fr-BE" sz="2100" b="1" dirty="0">
                <a:latin typeface="Eras Light ITC" panose="020B0402030504020804" pitchFamily="34" charset="0"/>
              </a:rPr>
              <a:t> politiquement incompétent à discerner le bien commun</a:t>
            </a:r>
          </a:p>
          <a:p>
            <a:pPr marL="342900" indent="-342900" algn="just">
              <a:spcBef>
                <a:spcPts val="600"/>
              </a:spcBef>
              <a:spcAft>
                <a:spcPts val="600"/>
              </a:spcAft>
              <a:buAutoNum type="arabicPeriod"/>
            </a:pPr>
            <a:r>
              <a:rPr lang="fr-BE" sz="2100" b="1" dirty="0">
                <a:latin typeface="Eras Light ITC" panose="020B0402030504020804" pitchFamily="34" charset="0"/>
              </a:rPr>
              <a:t>Le représentant en déduit la </a:t>
            </a:r>
            <a:r>
              <a:rPr lang="fr-BE" sz="2100" b="1" dirty="0">
                <a:solidFill>
                  <a:srgbClr val="800000"/>
                </a:solidFill>
                <a:latin typeface="Eras Light ITC" panose="020B0402030504020804" pitchFamily="34" charset="0"/>
              </a:rPr>
              <a:t>nécessité</a:t>
            </a:r>
            <a:r>
              <a:rPr lang="fr-BE" sz="2100" b="1" dirty="0">
                <a:latin typeface="Eras Light ITC" panose="020B0402030504020804" pitchFamily="34" charset="0"/>
              </a:rPr>
              <a:t> pour la souveraineté populaire </a:t>
            </a:r>
            <a:r>
              <a:rPr lang="fr-BE" sz="2100" b="1" dirty="0">
                <a:solidFill>
                  <a:srgbClr val="800000"/>
                </a:solidFill>
                <a:latin typeface="Eras Light ITC" panose="020B0402030504020804" pitchFamily="34" charset="0"/>
              </a:rPr>
              <a:t>d’être représentée</a:t>
            </a:r>
          </a:p>
          <a:p>
            <a:pPr marL="342900" indent="-342900" algn="just">
              <a:spcBef>
                <a:spcPts val="600"/>
              </a:spcBef>
              <a:spcAft>
                <a:spcPts val="600"/>
              </a:spcAft>
              <a:buAutoNum type="arabicPeriod"/>
            </a:pPr>
            <a:r>
              <a:rPr lang="fr-BE" sz="2100" b="1" dirty="0">
                <a:latin typeface="Eras Light ITC" panose="020B0402030504020804" pitchFamily="34" charset="0"/>
              </a:rPr>
              <a:t>Il se désigne comme membre de </a:t>
            </a:r>
            <a:r>
              <a:rPr lang="fr-BE" sz="2100" b="1" dirty="0">
                <a:solidFill>
                  <a:srgbClr val="800000"/>
                </a:solidFill>
                <a:latin typeface="Eras Light ITC" panose="020B0402030504020804" pitchFamily="34" charset="0"/>
              </a:rPr>
              <a:t>l’élite éclairée </a:t>
            </a:r>
            <a:r>
              <a:rPr lang="fr-BE" sz="2100" b="1" dirty="0">
                <a:latin typeface="Eras Light ITC" panose="020B0402030504020804" pitchFamily="34" charset="0"/>
              </a:rPr>
              <a:t>qui saura discerner, défendre et promouvoir le bien commun</a:t>
            </a:r>
          </a:p>
          <a:p>
            <a:pPr marL="342900" indent="-342900" algn="just">
              <a:spcBef>
                <a:spcPts val="600"/>
              </a:spcBef>
              <a:spcAft>
                <a:spcPts val="600"/>
              </a:spcAft>
              <a:buAutoNum type="arabicPeriod"/>
            </a:pPr>
            <a:r>
              <a:rPr lang="fr-BE" sz="2100" b="1" dirty="0">
                <a:latin typeface="Eras Light ITC" panose="020B0402030504020804" pitchFamily="34" charset="0"/>
              </a:rPr>
              <a:t>Ainsi défini, le </a:t>
            </a:r>
            <a:r>
              <a:rPr lang="fr-BE" sz="2100" b="1" dirty="0">
                <a:solidFill>
                  <a:srgbClr val="800000"/>
                </a:solidFill>
                <a:latin typeface="Eras Light ITC" panose="020B0402030504020804" pitchFamily="34" charset="0"/>
              </a:rPr>
              <a:t>bien commun </a:t>
            </a:r>
            <a:r>
              <a:rPr lang="fr-BE" sz="2100" b="1" dirty="0">
                <a:latin typeface="Eras Light ITC" panose="020B0402030504020804" pitchFamily="34" charset="0"/>
              </a:rPr>
              <a:t>ne peut s’accommoder de l’esprit égalitaire et les revendications des pauvres doivent être jugulées</a:t>
            </a:r>
          </a:p>
          <a:p>
            <a:pPr marL="342900" indent="-342900" algn="just">
              <a:spcBef>
                <a:spcPts val="600"/>
              </a:spcBef>
              <a:spcAft>
                <a:spcPts val="600"/>
              </a:spcAft>
              <a:buAutoNum type="arabicPeriod"/>
            </a:pPr>
            <a:r>
              <a:rPr lang="fr-BE" sz="2100" b="1" dirty="0">
                <a:latin typeface="Eras Light ITC" panose="020B0402030504020804" pitchFamily="34" charset="0"/>
              </a:rPr>
              <a:t>L’élite politique prend donc le parti de l’élite économique tout en expliquant aux citoyens qu’ils ne peuvent trouver leur bonheur que dans l’espace dépolitisé de la sphère privée. </a:t>
            </a:r>
          </a:p>
        </p:txBody>
      </p:sp>
      <p:sp>
        <p:nvSpPr>
          <p:cNvPr id="6" name="ZoneTexte 5">
            <a:extLst>
              <a:ext uri="{FF2B5EF4-FFF2-40B4-BE49-F238E27FC236}">
                <a16:creationId xmlns:a16="http://schemas.microsoft.com/office/drawing/2014/main" id="{5C5AC7F9-9720-41D8-8EE5-08A9E955646B}"/>
              </a:ext>
            </a:extLst>
          </p:cNvPr>
          <p:cNvSpPr txBox="1"/>
          <p:nvPr/>
        </p:nvSpPr>
        <p:spPr>
          <a:xfrm>
            <a:off x="9204963" y="4053327"/>
            <a:ext cx="2317028" cy="1754326"/>
          </a:xfrm>
          <a:prstGeom prst="rect">
            <a:avLst/>
          </a:prstGeom>
          <a:noFill/>
          <a:effectLst>
            <a:outerShdw blurRad="698500" dist="38100" dir="8100000" sx="112000" sy="112000" algn="tr" rotWithShape="0">
              <a:prstClr val="black">
                <a:alpha val="40000"/>
              </a:prstClr>
            </a:outerShdw>
          </a:effectLst>
        </p:spPr>
        <p:txBody>
          <a:bodyPr wrap="square" rtlCol="0">
            <a:spAutoFit/>
          </a:bodyPr>
          <a:lstStyle/>
          <a:p>
            <a:r>
              <a:rPr lang="fr-BE" b="1" dirty="0">
                <a:latin typeface="Eras Light ITC" panose="020B0402030504020804" pitchFamily="34" charset="0"/>
              </a:rPr>
              <a:t>Francis Dupuis-</a:t>
            </a:r>
            <a:r>
              <a:rPr lang="fr-BE" b="1" dirty="0" err="1">
                <a:latin typeface="Eras Light ITC" panose="020B0402030504020804" pitchFamily="34" charset="0"/>
              </a:rPr>
              <a:t>Déri</a:t>
            </a:r>
            <a:r>
              <a:rPr lang="fr-BE" b="1" dirty="0">
                <a:latin typeface="Eras Light ITC" panose="020B0402030504020804" pitchFamily="34" charset="0"/>
              </a:rPr>
              <a:t>,</a:t>
            </a:r>
          </a:p>
          <a:p>
            <a:r>
              <a:rPr lang="fr-BE" dirty="0">
                <a:latin typeface="Eras Light ITC" panose="020B0402030504020804" pitchFamily="34" charset="0"/>
              </a:rPr>
              <a:t>“L’esprit antidémocratique des fondateurs de la « démocratie » moderne, 1999.</a:t>
            </a:r>
            <a:endParaRPr lang="fr-FR" dirty="0">
              <a:latin typeface="Eras Light ITC" panose="020B0402030504020804" pitchFamily="34" charset="0"/>
            </a:endParaRPr>
          </a:p>
        </p:txBody>
      </p:sp>
      <p:pic>
        <p:nvPicPr>
          <p:cNvPr id="7" name="Image 6">
            <a:extLst>
              <a:ext uri="{FF2B5EF4-FFF2-40B4-BE49-F238E27FC236}">
                <a16:creationId xmlns:a16="http://schemas.microsoft.com/office/drawing/2014/main" id="{69992C96-739D-4A2C-95C0-39B5C9BF43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04963" y="259851"/>
            <a:ext cx="2729523" cy="2729523"/>
          </a:xfrm>
          <a:prstGeom prst="rect">
            <a:avLst/>
          </a:prstGeom>
          <a:effectLst>
            <a:outerShdw blurRad="698500" dist="38100" dir="8100000" sx="112000" sy="112000" algn="tr" rotWithShape="0">
              <a:prstClr val="black">
                <a:alpha val="40000"/>
              </a:prstClr>
            </a:outerShdw>
            <a:softEdge rad="63500"/>
          </a:effectLst>
        </p:spPr>
      </p:pic>
      <p:sp>
        <p:nvSpPr>
          <p:cNvPr id="4" name="Espace réservé du numéro de diapositive 3">
            <a:extLst>
              <a:ext uri="{FF2B5EF4-FFF2-40B4-BE49-F238E27FC236}">
                <a16:creationId xmlns:a16="http://schemas.microsoft.com/office/drawing/2014/main" id="{80C4980A-0EF8-4ADE-9DB0-5C0902F362F9}"/>
              </a:ext>
            </a:extLst>
          </p:cNvPr>
          <p:cNvSpPr>
            <a:spLocks noGrp="1"/>
          </p:cNvSpPr>
          <p:nvPr>
            <p:ph type="sldNum" sz="quarter" idx="12"/>
          </p:nvPr>
        </p:nvSpPr>
        <p:spPr/>
        <p:txBody>
          <a:bodyPr/>
          <a:lstStyle/>
          <a:p>
            <a:fld id="{46C37940-0BE0-4C48-A677-1E329DCF3A79}" type="slidenum">
              <a:rPr lang="fr-FR" smtClean="0"/>
              <a:t>44</a:t>
            </a:fld>
            <a:endParaRPr lang="fr-FR"/>
          </a:p>
        </p:txBody>
      </p:sp>
    </p:spTree>
    <p:extLst>
      <p:ext uri="{BB962C8B-B14F-4D97-AF65-F5344CB8AC3E}">
        <p14:creationId xmlns:p14="http://schemas.microsoft.com/office/powerpoint/2010/main" val="139219922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78394FDF-1348-4E2B-AEC6-E0B19B08DFF3}"/>
              </a:ext>
            </a:extLst>
          </p:cNvPr>
          <p:cNvSpPr>
            <a:spLocks noGrp="1"/>
          </p:cNvSpPr>
          <p:nvPr>
            <p:ph type="sldNum" sz="quarter" idx="12"/>
          </p:nvPr>
        </p:nvSpPr>
        <p:spPr/>
        <p:txBody>
          <a:bodyPr/>
          <a:lstStyle/>
          <a:p>
            <a:fld id="{46C37940-0BE0-4C48-A677-1E329DCF3A79}" type="slidenum">
              <a:rPr lang="fr-FR" smtClean="0"/>
              <a:t>45</a:t>
            </a:fld>
            <a:endParaRPr lang="fr-FR"/>
          </a:p>
        </p:txBody>
      </p:sp>
      <p:sp>
        <p:nvSpPr>
          <p:cNvPr id="3" name="Rectangle 2">
            <a:extLst>
              <a:ext uri="{FF2B5EF4-FFF2-40B4-BE49-F238E27FC236}">
                <a16:creationId xmlns:a16="http://schemas.microsoft.com/office/drawing/2014/main" id="{A6BF6B02-8D20-4F5D-986E-A1BD1EC8A7DB}"/>
              </a:ext>
            </a:extLst>
          </p:cNvPr>
          <p:cNvSpPr/>
          <p:nvPr/>
        </p:nvSpPr>
        <p:spPr>
          <a:xfrm>
            <a:off x="1295402" y="729713"/>
            <a:ext cx="6223163" cy="6709529"/>
          </a:xfrm>
          <a:prstGeom prst="rect">
            <a:avLst/>
          </a:prstGeom>
        </p:spPr>
        <p:txBody>
          <a:bodyPr wrap="square">
            <a:spAutoFit/>
          </a:bodyPr>
          <a:lstStyle/>
          <a:p>
            <a:pPr algn="just"/>
            <a:r>
              <a:rPr lang="fr-BE" sz="2200" dirty="0">
                <a:latin typeface="Eras Demi ITC" panose="020B0805030504020804" pitchFamily="34" charset="0"/>
              </a:rPr>
              <a:t>Pourquoi le </a:t>
            </a:r>
            <a:r>
              <a:rPr lang="fr-BE" sz="2800" b="1" dirty="0">
                <a:solidFill>
                  <a:srgbClr val="800000"/>
                </a:solidFill>
                <a:latin typeface="Eras Demi ITC" panose="020B0805030504020804" pitchFamily="34" charset="0"/>
              </a:rPr>
              <a:t>capitalisme</a:t>
            </a:r>
            <a:r>
              <a:rPr lang="fr-BE" sz="2200" dirty="0">
                <a:latin typeface="Eras Demi ITC" panose="020B0805030504020804" pitchFamily="34" charset="0"/>
              </a:rPr>
              <a:t> ne peut-il tolérer un fonctionnement authentiquement </a:t>
            </a:r>
            <a:r>
              <a:rPr lang="fr-BE" sz="2800" b="1" dirty="0">
                <a:solidFill>
                  <a:srgbClr val="800000"/>
                </a:solidFill>
                <a:latin typeface="Eras Demi ITC" panose="020B0805030504020804" pitchFamily="34" charset="0"/>
              </a:rPr>
              <a:t>démocratique</a:t>
            </a:r>
            <a:r>
              <a:rPr lang="fr-BE" sz="2200" dirty="0">
                <a:latin typeface="Eras Demi ITC" panose="020B0805030504020804" pitchFamily="34" charset="0"/>
              </a:rPr>
              <a:t> du politique ? Simplement parce qu’un individu ne peut être pleinement souverain sur le plan politique et aliéner sa souveraineté économique. Parce que, libéré de la diffusion massive des images à contempler et des gadgets à consommer, il pourrait se mettre à fuir l’ennui, la laideur et la malfaisance de la société industrielle. Puis, lassé de l’indifférence et de la passivité où le plonge le divertissement spectaculaire, trouver dans la sensibilité et la participation à la chose publique </a:t>
            </a:r>
            <a:r>
              <a:rPr lang="fr-BE" sz="2200" dirty="0">
                <a:solidFill>
                  <a:srgbClr val="800000"/>
                </a:solidFill>
                <a:latin typeface="Eras Demi ITC" panose="020B0805030504020804" pitchFamily="34" charset="0"/>
              </a:rPr>
              <a:t>une meilleure façon d’exister</a:t>
            </a:r>
            <a:r>
              <a:rPr lang="fr-BE" sz="2200" dirty="0">
                <a:latin typeface="Eras Demi ITC" panose="020B0805030504020804" pitchFamily="34" charset="0"/>
              </a:rPr>
              <a:t>.</a:t>
            </a:r>
          </a:p>
          <a:p>
            <a:pPr algn="just"/>
            <a:endParaRPr lang="fr-BE" sz="2200" dirty="0">
              <a:latin typeface="Eras Demi ITC" panose="020B0805030504020804" pitchFamily="34" charset="0"/>
            </a:endParaRPr>
          </a:p>
          <a:p>
            <a:pPr algn="just"/>
            <a:br>
              <a:rPr lang="fr-BE" sz="2200" dirty="0">
                <a:latin typeface="Eras Demi ITC" panose="020B0805030504020804" pitchFamily="34" charset="0"/>
              </a:rPr>
            </a:br>
            <a:endParaRPr lang="fr-BE" sz="2200" dirty="0">
              <a:latin typeface="Eras Demi ITC" panose="020B0805030504020804" pitchFamily="34" charset="0"/>
            </a:endParaRPr>
          </a:p>
          <a:p>
            <a:pPr algn="just"/>
            <a:endParaRPr lang="fr-FR" sz="2200" dirty="0">
              <a:latin typeface="Eras Demi ITC" panose="020B0805030504020804" pitchFamily="34" charset="0"/>
            </a:endParaRPr>
          </a:p>
        </p:txBody>
      </p:sp>
      <p:pic>
        <p:nvPicPr>
          <p:cNvPr id="5" name="Image 4">
            <a:extLst>
              <a:ext uri="{FF2B5EF4-FFF2-40B4-BE49-F238E27FC236}">
                <a16:creationId xmlns:a16="http://schemas.microsoft.com/office/drawing/2014/main" id="{6EAE334C-A3C8-4BD1-A8D7-3A9CB29C0BC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14807" y="-24000"/>
            <a:ext cx="3378033" cy="4825761"/>
          </a:xfrm>
          <a:prstGeom prst="rect">
            <a:avLst/>
          </a:prstGeom>
          <a:effectLst>
            <a:outerShdw blurRad="762000" dist="419100" dir="7920000" sx="102000" sy="102000" algn="ctr" rotWithShape="0">
              <a:prstClr val="black">
                <a:alpha val="40000"/>
              </a:prstClr>
            </a:outerShdw>
            <a:softEdge rad="127000"/>
          </a:effectLst>
        </p:spPr>
      </p:pic>
      <p:sp>
        <p:nvSpPr>
          <p:cNvPr id="6" name="Rectangle 5">
            <a:extLst>
              <a:ext uri="{FF2B5EF4-FFF2-40B4-BE49-F238E27FC236}">
                <a16:creationId xmlns:a16="http://schemas.microsoft.com/office/drawing/2014/main" id="{B16FE1B4-C95C-42A5-9991-D715210FA31B}"/>
              </a:ext>
            </a:extLst>
          </p:cNvPr>
          <p:cNvSpPr/>
          <p:nvPr/>
        </p:nvSpPr>
        <p:spPr>
          <a:xfrm>
            <a:off x="7914806" y="5037123"/>
            <a:ext cx="3378033" cy="1323439"/>
          </a:xfrm>
          <a:prstGeom prst="rect">
            <a:avLst/>
          </a:prstGeom>
        </p:spPr>
        <p:txBody>
          <a:bodyPr wrap="square">
            <a:spAutoFit/>
          </a:bodyPr>
          <a:lstStyle/>
          <a:p>
            <a:r>
              <a:rPr lang="fr-BE" sz="1600" dirty="0">
                <a:latin typeface="Eras Demi ITC" panose="020B0805030504020804" pitchFamily="34" charset="0"/>
              </a:rPr>
              <a:t>Problématique du dossier de la revue </a:t>
            </a:r>
            <a:r>
              <a:rPr lang="fr-BE" sz="1600" i="1" dirty="0" err="1">
                <a:latin typeface="Eras Demi ITC" panose="020B0805030504020804" pitchFamily="34" charset="0"/>
              </a:rPr>
              <a:t>Agone</a:t>
            </a:r>
            <a:r>
              <a:rPr lang="fr-BE" sz="1600" i="1" dirty="0">
                <a:latin typeface="Eras Demi ITC" panose="020B0805030504020804" pitchFamily="34" charset="0"/>
              </a:rPr>
              <a:t> </a:t>
            </a:r>
            <a:r>
              <a:rPr lang="fr-BE" sz="1600" dirty="0">
                <a:latin typeface="Eras Demi ITC" panose="020B0805030504020804" pitchFamily="34" charset="0"/>
              </a:rPr>
              <a:t>22 : </a:t>
            </a:r>
            <a:r>
              <a:rPr lang="fr-BE" sz="1600" i="1" dirty="0">
                <a:latin typeface="Eras Demi ITC" panose="020B0805030504020804" pitchFamily="34" charset="0"/>
              </a:rPr>
              <a:t>« État, démocratie et marché », </a:t>
            </a:r>
            <a:r>
              <a:rPr lang="fr-BE" sz="1600" dirty="0">
                <a:latin typeface="Eras Demi ITC" panose="020B0805030504020804" pitchFamily="34" charset="0"/>
              </a:rPr>
              <a:t>01/09/1999.</a:t>
            </a:r>
            <a:br>
              <a:rPr lang="fr-BE" sz="1600" dirty="0">
                <a:latin typeface="Eras Demi ITC" panose="020B0805030504020804" pitchFamily="34" charset="0"/>
              </a:rPr>
            </a:br>
            <a:endParaRPr lang="fr-FR" sz="1600" dirty="0">
              <a:latin typeface="Eras Demi ITC" panose="020B0805030504020804" pitchFamily="34" charset="0"/>
            </a:endParaRPr>
          </a:p>
        </p:txBody>
      </p:sp>
    </p:spTree>
    <p:extLst>
      <p:ext uri="{BB962C8B-B14F-4D97-AF65-F5344CB8AC3E}">
        <p14:creationId xmlns:p14="http://schemas.microsoft.com/office/powerpoint/2010/main" val="228733299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3">
            <a:extLst>
              <a:ext uri="{FF2B5EF4-FFF2-40B4-BE49-F238E27FC236}">
                <a16:creationId xmlns:a16="http://schemas.microsoft.com/office/drawing/2014/main" id="{DFE940A7-2A5A-4D44-B77A-CA0E4709F5D0}"/>
              </a:ext>
            </a:extLst>
          </p:cNvPr>
          <p:cNvSpPr txBox="1"/>
          <p:nvPr/>
        </p:nvSpPr>
        <p:spPr>
          <a:xfrm>
            <a:off x="480060" y="798975"/>
            <a:ext cx="811017" cy="503578"/>
          </a:xfrm>
          <a:prstGeom prst="rect">
            <a:avLst/>
          </a:prstGeom>
          <a:noFill/>
          <a:ln cap="flat">
            <a:noFill/>
          </a:ln>
        </p:spPr>
        <p:txBody>
          <a:bodyPr vert="horz" wrap="square" lIns="91440" tIns="45720" rIns="91440" bIns="45720" anchor="t" anchorCtr="0" compatLnSpc="1">
            <a:noAutofit/>
          </a:bodyPr>
          <a:lstStyle/>
          <a:p>
            <a:pPr marL="0" marR="0" lvl="0" indent="0" algn="r"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83EA845E-DDC8-4ABD-A617-B3EFCDCC2AFB}" type="slidenum">
              <a:t>46</a:t>
            </a:fld>
            <a:endParaRPr lang="fr-FR" sz="2800" b="0" i="0" u="none" strike="noStrike" kern="1200" cap="none" spc="0" baseline="0">
              <a:solidFill>
                <a:srgbClr val="B71E42"/>
              </a:solidFill>
              <a:uFillTx/>
              <a:latin typeface="Gill Sans MT"/>
            </a:endParaRPr>
          </a:p>
        </p:txBody>
      </p:sp>
      <p:sp>
        <p:nvSpPr>
          <p:cNvPr id="4" name="ZoneTexte 3">
            <a:extLst>
              <a:ext uri="{FF2B5EF4-FFF2-40B4-BE49-F238E27FC236}">
                <a16:creationId xmlns:a16="http://schemas.microsoft.com/office/drawing/2014/main" id="{A0F200DB-04C7-4EFC-BCC4-30078A86BC8E}"/>
              </a:ext>
            </a:extLst>
          </p:cNvPr>
          <p:cNvSpPr txBox="1"/>
          <p:nvPr/>
        </p:nvSpPr>
        <p:spPr>
          <a:xfrm>
            <a:off x="1809745" y="1141882"/>
            <a:ext cx="6743703" cy="1631216"/>
          </a:xfrm>
          <a:prstGeom prst="rect">
            <a:avLst/>
          </a:prstGeom>
          <a:noFill/>
        </p:spPr>
        <p:txBody>
          <a:bodyPr wrap="square">
            <a:spAutoFit/>
          </a:bodyPr>
          <a:lstStyle/>
          <a:p>
            <a:pPr algn="just"/>
            <a:r>
              <a:rPr lang="fr-BE" sz="2000" b="1" dirty="0"/>
              <a:t>La démocratie, en dépit de ses limites, n'est pas condamnée à devenir un obstacle au bon développement du capitalisme. Elle suppose simplement des dirigeants déterminés, visionnaires et idéalement charismatiques. Le populisme a beau être à la mode, il n'en demeure pas moins résistible.</a:t>
            </a:r>
          </a:p>
        </p:txBody>
      </p:sp>
      <p:sp>
        <p:nvSpPr>
          <p:cNvPr id="8" name="ZoneTexte 7">
            <a:extLst>
              <a:ext uri="{FF2B5EF4-FFF2-40B4-BE49-F238E27FC236}">
                <a16:creationId xmlns:a16="http://schemas.microsoft.com/office/drawing/2014/main" id="{A804DBAE-055C-4525-AFF9-2E2343767A48}"/>
              </a:ext>
            </a:extLst>
          </p:cNvPr>
          <p:cNvSpPr txBox="1"/>
          <p:nvPr/>
        </p:nvSpPr>
        <p:spPr>
          <a:xfrm>
            <a:off x="4865914" y="3658231"/>
            <a:ext cx="6166758" cy="1938992"/>
          </a:xfrm>
          <a:prstGeom prst="rect">
            <a:avLst/>
          </a:prstGeom>
          <a:noFill/>
        </p:spPr>
        <p:txBody>
          <a:bodyPr wrap="square">
            <a:spAutoFit/>
          </a:bodyPr>
          <a:lstStyle/>
          <a:p>
            <a:pPr algn="just"/>
            <a:r>
              <a:rPr lang="fr-BE" sz="2000" b="1" dirty="0"/>
              <a:t>Et, aujourd'hui, les dirigeants du monde de l'énergie réunis à Oslo commencent leurs travaux par une réflexion sur les risques, pour le capitalisme, de la montée des populismes. </a:t>
            </a:r>
            <a:r>
              <a:rPr lang="fr-BE" sz="2000" b="1" dirty="0">
                <a:solidFill>
                  <a:srgbClr val="C00000"/>
                </a:solidFill>
                <a:hlinkClick r:id="rId3">
                  <a:extLst>
                    <a:ext uri="{A12FA001-AC4F-418D-AE19-62706E023703}">
                      <ahyp:hlinkClr xmlns:ahyp="http://schemas.microsoft.com/office/drawing/2018/hyperlinkcolor" val="tx"/>
                    </a:ext>
                  </a:extLst>
                </a:hlinkClick>
              </a:rPr>
              <a:t>La démocratie en crise serait-elle devenue un obstacle au bon développement du capitalisme ?</a:t>
            </a:r>
            <a:endParaRPr lang="fr-BE" sz="2000" b="1" dirty="0">
              <a:solidFill>
                <a:srgbClr val="C00000"/>
              </a:solidFill>
            </a:endParaRPr>
          </a:p>
        </p:txBody>
      </p:sp>
      <p:sp>
        <p:nvSpPr>
          <p:cNvPr id="9" name="ZoneTexte 8">
            <a:extLst>
              <a:ext uri="{FF2B5EF4-FFF2-40B4-BE49-F238E27FC236}">
                <a16:creationId xmlns:a16="http://schemas.microsoft.com/office/drawing/2014/main" id="{98A7D220-AE98-4707-BF39-5F343B6B1725}"/>
              </a:ext>
            </a:extLst>
          </p:cNvPr>
          <p:cNvSpPr txBox="1"/>
          <p:nvPr/>
        </p:nvSpPr>
        <p:spPr>
          <a:xfrm>
            <a:off x="1809745" y="772550"/>
            <a:ext cx="2762250" cy="400110"/>
          </a:xfrm>
          <a:prstGeom prst="rect">
            <a:avLst/>
          </a:prstGeom>
          <a:noFill/>
        </p:spPr>
        <p:txBody>
          <a:bodyPr wrap="square" rtlCol="0">
            <a:spAutoFit/>
          </a:bodyPr>
          <a:lstStyle/>
          <a:p>
            <a:r>
              <a:rPr lang="fr-BE" sz="2000" b="1" dirty="0">
                <a:solidFill>
                  <a:srgbClr val="C00000"/>
                </a:solidFill>
              </a:rPr>
              <a:t>La réponse…</a:t>
            </a:r>
          </a:p>
        </p:txBody>
      </p:sp>
      <p:sp>
        <p:nvSpPr>
          <p:cNvPr id="11" name="ZoneTexte 10">
            <a:extLst>
              <a:ext uri="{FF2B5EF4-FFF2-40B4-BE49-F238E27FC236}">
                <a16:creationId xmlns:a16="http://schemas.microsoft.com/office/drawing/2014/main" id="{59EE2CC1-A2FD-4F21-9BF0-0CAFD6EA8C25}"/>
              </a:ext>
            </a:extLst>
          </p:cNvPr>
          <p:cNvSpPr txBox="1"/>
          <p:nvPr/>
        </p:nvSpPr>
        <p:spPr>
          <a:xfrm>
            <a:off x="7963522" y="3081359"/>
            <a:ext cx="3052820" cy="400110"/>
          </a:xfrm>
          <a:prstGeom prst="rect">
            <a:avLst/>
          </a:prstGeom>
          <a:noFill/>
        </p:spPr>
        <p:txBody>
          <a:bodyPr wrap="square" rtlCol="0">
            <a:spAutoFit/>
          </a:bodyPr>
          <a:lstStyle/>
          <a:p>
            <a:pPr algn="r"/>
            <a:r>
              <a:rPr lang="fr-BE" sz="2000" b="1" dirty="0">
                <a:solidFill>
                  <a:srgbClr val="C00000"/>
                </a:solidFill>
              </a:rPr>
              <a:t>… à cette question !</a:t>
            </a:r>
          </a:p>
        </p:txBody>
      </p:sp>
      <p:sp>
        <p:nvSpPr>
          <p:cNvPr id="12" name="ZoneTexte 11">
            <a:extLst>
              <a:ext uri="{FF2B5EF4-FFF2-40B4-BE49-F238E27FC236}">
                <a16:creationId xmlns:a16="http://schemas.microsoft.com/office/drawing/2014/main" id="{D88FE696-4A43-446B-BDD0-2A6073C18B6E}"/>
              </a:ext>
            </a:extLst>
          </p:cNvPr>
          <p:cNvSpPr txBox="1"/>
          <p:nvPr/>
        </p:nvSpPr>
        <p:spPr>
          <a:xfrm>
            <a:off x="1159328" y="4935042"/>
            <a:ext cx="3412667" cy="923330"/>
          </a:xfrm>
          <a:prstGeom prst="rect">
            <a:avLst/>
          </a:prstGeom>
          <a:noFill/>
        </p:spPr>
        <p:txBody>
          <a:bodyPr wrap="square" rtlCol="0">
            <a:spAutoFit/>
          </a:bodyPr>
          <a:lstStyle/>
          <a:p>
            <a:r>
              <a:rPr lang="fr-BE" dirty="0">
                <a:latin typeface="Aharoni" panose="02010803020104030203" pitchFamily="2" charset="-79"/>
                <a:cs typeface="Aharoni" panose="02010803020104030203" pitchFamily="2" charset="-79"/>
              </a:rPr>
              <a:t>Les échos,</a:t>
            </a:r>
            <a:r>
              <a:rPr lang="fr-BE" b="1" dirty="0"/>
              <a:t> </a:t>
            </a:r>
            <a:r>
              <a:rPr lang="fr-BE" b="1" i="1" dirty="0"/>
              <a:t>L'inquiétant recul de la démocratie,</a:t>
            </a:r>
            <a:r>
              <a:rPr lang="fr-BE" dirty="0">
                <a:latin typeface="Aharoni" panose="02010803020104030203" pitchFamily="2" charset="-79"/>
                <a:cs typeface="Aharoni" panose="02010803020104030203" pitchFamily="2" charset="-79"/>
              </a:rPr>
              <a:t> 16/02/2018.</a:t>
            </a:r>
          </a:p>
          <a:p>
            <a:endParaRPr lang="fr-BE" dirty="0">
              <a:latin typeface="Aharoni" panose="02010803020104030203" pitchFamily="2" charset="-79"/>
              <a:cs typeface="Aharoni" panose="02010803020104030203" pitchFamily="2" charset="-79"/>
            </a:endParaRPr>
          </a:p>
        </p:txBody>
      </p:sp>
      <p:pic>
        <p:nvPicPr>
          <p:cNvPr id="5" name="Image 4" descr="Une image contenant texte&#10;&#10;Description générée automatiquement">
            <a:extLst>
              <a:ext uri="{FF2B5EF4-FFF2-40B4-BE49-F238E27FC236}">
                <a16:creationId xmlns:a16="http://schemas.microsoft.com/office/drawing/2014/main" id="{BDC15F42-E954-454B-8AE1-C533B3FC437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59328" y="3654516"/>
            <a:ext cx="3390388" cy="860773"/>
          </a:xfrm>
          <a:prstGeom prst="rect">
            <a:avLst/>
          </a:prstGeom>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EB7BDB9-FEA0-4AA3-9FD8-222C54085746}"/>
              </a:ext>
            </a:extLst>
          </p:cNvPr>
          <p:cNvSpPr/>
          <p:nvPr/>
        </p:nvSpPr>
        <p:spPr>
          <a:xfrm>
            <a:off x="2955056" y="992264"/>
            <a:ext cx="5934301" cy="4524315"/>
          </a:xfrm>
          <a:prstGeom prst="rect">
            <a:avLst/>
          </a:prstGeom>
          <a:noFill/>
          <a:ln cap="flat">
            <a:noFill/>
            <a:prstDash val="solid"/>
          </a:ln>
        </p:spPr>
        <p:txBody>
          <a:bodyPr vert="horz" wrap="square" lIns="91440" tIns="45720" rIns="91440" bIns="45720" anchor="t" anchorCtr="0" compatLnSpc="1">
            <a:spAutoFit/>
          </a:bodyPr>
          <a:lstStyle/>
          <a:p>
            <a:pPr marL="0" marR="0" lvl="0" indent="0" algn="just"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CA" sz="2400" b="0" u="none" strike="noStrike" kern="1200" cap="none" spc="0" baseline="0" dirty="0">
                <a:solidFill>
                  <a:srgbClr val="000000"/>
                </a:solidFill>
                <a:uFillTx/>
                <a:latin typeface="Eras Demi ITC" panose="020B0805030504020804" pitchFamily="34" charset="0"/>
                <a:ea typeface="Times New Roman" pitchFamily="18"/>
              </a:rPr>
              <a:t>« Pourquoi voterais-je? Parce qu’on m’a convaincu que le seul acte politique de ma vie consiste à porter mon suffrage dans l’urne une fois tous les quatre ans? Mais c’est le contraire d’un acte. Je ne fais que </a:t>
            </a:r>
            <a:r>
              <a:rPr lang="fr-CA" sz="2400" b="0" u="none" strike="noStrike" kern="1200" cap="none" spc="0" baseline="0" dirty="0">
                <a:solidFill>
                  <a:srgbClr val="800000"/>
                </a:solidFill>
                <a:uFillTx/>
                <a:latin typeface="Eras Demi ITC" panose="020B0805030504020804" pitchFamily="34" charset="0"/>
                <a:ea typeface="Times New Roman" pitchFamily="18"/>
              </a:rPr>
              <a:t>révéler mon impuissance et obéir au pouvoir </a:t>
            </a:r>
            <a:r>
              <a:rPr lang="fr-CA" sz="2400" b="0" u="none" strike="noStrike" kern="1200" cap="none" spc="0" baseline="0" dirty="0">
                <a:solidFill>
                  <a:srgbClr val="000000"/>
                </a:solidFill>
                <a:uFillTx/>
                <a:latin typeface="Eras Demi ITC" panose="020B0805030504020804" pitchFamily="34" charset="0"/>
                <a:ea typeface="Times New Roman" pitchFamily="18"/>
              </a:rPr>
              <a:t>d’un parti. » </a:t>
            </a:r>
          </a:p>
          <a:p>
            <a:pPr marL="0" marR="0" lvl="0" indent="0" algn="just"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CA" sz="2400" b="0" u="none" strike="noStrike" kern="1200" cap="none" spc="0" baseline="0" dirty="0">
              <a:solidFill>
                <a:srgbClr val="000000"/>
              </a:solidFill>
              <a:uFillTx/>
              <a:latin typeface="Eras Demi ITC" panose="020B0805030504020804" pitchFamily="34" charset="0"/>
              <a:ea typeface="Times New Roman" pitchFamily="18"/>
            </a:endParaRPr>
          </a:p>
          <a:p>
            <a:pPr marL="0" marR="0" lvl="0" indent="0" algn="just"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CA" sz="2000" b="0" u="none" strike="noStrike" kern="1200" cap="none" spc="0" baseline="0" dirty="0">
              <a:solidFill>
                <a:srgbClr val="000000"/>
              </a:solidFill>
              <a:uFillTx/>
              <a:latin typeface="Eras Demi ITC" panose="020B0805030504020804" pitchFamily="34" charset="0"/>
              <a:ea typeface="Calibri" pitchFamily="34"/>
            </a:endParaRPr>
          </a:p>
          <a:p>
            <a:pPr marL="0" marR="0" lvl="0" indent="0" algn="just"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CA" sz="2000" b="0" u="none" strike="noStrike" kern="1200" cap="none" spc="0" baseline="0" dirty="0">
              <a:solidFill>
                <a:srgbClr val="000000"/>
              </a:solidFill>
              <a:uFillTx/>
              <a:latin typeface="Eras Demi ITC" panose="020B0805030504020804" pitchFamily="34" charset="0"/>
              <a:ea typeface="Calibri" pitchFamily="34"/>
            </a:endParaRPr>
          </a:p>
          <a:p>
            <a:pPr marL="0" marR="0" lvl="0" indent="0" algn="just"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CA" sz="2000" b="0" u="none" strike="noStrike" kern="1200" cap="none" spc="0" baseline="0" dirty="0">
              <a:solidFill>
                <a:srgbClr val="000000"/>
              </a:solidFill>
              <a:uFillTx/>
              <a:latin typeface="Eras Demi ITC" panose="020B0805030504020804" pitchFamily="34" charset="0"/>
              <a:ea typeface="Calibri" pitchFamily="34"/>
            </a:endParaRPr>
          </a:p>
          <a:p>
            <a:pPr marL="0" marR="0" lvl="0" indent="0" algn="just"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2000" b="0" u="none" strike="noStrike" kern="1200" cap="none" spc="0" baseline="0" dirty="0">
              <a:solidFill>
                <a:srgbClr val="000000"/>
              </a:solidFill>
              <a:uFillTx/>
              <a:latin typeface="Eras Demi ITC" panose="020B0805030504020804" pitchFamily="34" charset="0"/>
              <a:ea typeface="Calibri" pitchFamily="34"/>
            </a:endParaRPr>
          </a:p>
          <a:p>
            <a:pPr marL="457200" marR="0" lvl="0" indent="0" algn="just"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600" b="0" u="none" strike="noStrike" kern="1200" cap="none" spc="0" baseline="0" dirty="0">
                <a:solidFill>
                  <a:srgbClr val="000000"/>
                </a:solidFill>
                <a:uFillTx/>
                <a:latin typeface="Eras Demi ITC" panose="020B0805030504020804" pitchFamily="34" charset="0"/>
                <a:ea typeface="Calibri" pitchFamily="34"/>
              </a:rPr>
              <a:t> </a:t>
            </a:r>
          </a:p>
        </p:txBody>
      </p:sp>
      <p:sp>
        <p:nvSpPr>
          <p:cNvPr id="4" name="Rectangle 3">
            <a:extLst>
              <a:ext uri="{FF2B5EF4-FFF2-40B4-BE49-F238E27FC236}">
                <a16:creationId xmlns:a16="http://schemas.microsoft.com/office/drawing/2014/main" id="{D57B7152-B3BF-4E14-94A9-DCF5707B6B93}"/>
              </a:ext>
            </a:extLst>
          </p:cNvPr>
          <p:cNvSpPr/>
          <p:nvPr/>
        </p:nvSpPr>
        <p:spPr>
          <a:xfrm>
            <a:off x="9150175" y="1568970"/>
            <a:ext cx="2503175" cy="1200329"/>
          </a:xfrm>
          <a:prstGeom prst="rect">
            <a:avLst/>
          </a:prstGeom>
        </p:spPr>
        <p:txBody>
          <a:bodyPr wrap="square">
            <a:spAutoFit/>
          </a:bodyPr>
          <a:lstStyle/>
          <a:p>
            <a:r>
              <a:rPr lang="fr-CA" sz="2400" dirty="0">
                <a:solidFill>
                  <a:srgbClr val="000000"/>
                </a:solidFill>
                <a:latin typeface="Eras Demi ITC" panose="020B0805030504020804" pitchFamily="34" charset="0"/>
                <a:ea typeface="Calibri" pitchFamily="34"/>
              </a:rPr>
              <a:t>J.-P. Sartre, </a:t>
            </a:r>
            <a:r>
              <a:rPr lang="fr-CA" sz="2400" i="1" dirty="0">
                <a:solidFill>
                  <a:srgbClr val="000000"/>
                </a:solidFill>
                <a:latin typeface="Eras Demi ITC" panose="020B0805030504020804" pitchFamily="34" charset="0"/>
                <a:ea typeface="Calibri" pitchFamily="34"/>
              </a:rPr>
              <a:t>Élections, piège à cons, </a:t>
            </a:r>
            <a:r>
              <a:rPr lang="fr-CA" sz="2400" dirty="0">
                <a:solidFill>
                  <a:srgbClr val="000000"/>
                </a:solidFill>
                <a:latin typeface="Eras Demi ITC" panose="020B0805030504020804" pitchFamily="34" charset="0"/>
                <a:ea typeface="Calibri" pitchFamily="34"/>
              </a:rPr>
              <a:t>1973. </a:t>
            </a:r>
            <a:endParaRPr lang="fr-FR" sz="2400" dirty="0">
              <a:latin typeface="Eras Demi ITC" panose="020B0805030504020804" pitchFamily="34" charset="0"/>
            </a:endParaRPr>
          </a:p>
        </p:txBody>
      </p:sp>
      <p:pic>
        <p:nvPicPr>
          <p:cNvPr id="6" name="Image 5">
            <a:extLst>
              <a:ext uri="{FF2B5EF4-FFF2-40B4-BE49-F238E27FC236}">
                <a16:creationId xmlns:a16="http://schemas.microsoft.com/office/drawing/2014/main" id="{920132AC-AA5D-4FF9-AB80-D285BAD95C8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36231" y="3429000"/>
            <a:ext cx="2638723" cy="3429001"/>
          </a:xfrm>
          <a:prstGeom prst="rect">
            <a:avLst/>
          </a:prstGeom>
          <a:effectLst>
            <a:outerShdw blurRad="812800" dist="38100" dir="10800000" sx="121000" sy="121000" algn="r" rotWithShape="0">
              <a:prstClr val="black">
                <a:alpha val="40000"/>
              </a:prstClr>
            </a:outerShdw>
            <a:softEdge rad="127000"/>
          </a:effectLst>
        </p:spPr>
      </p:pic>
      <p:pic>
        <p:nvPicPr>
          <p:cNvPr id="8" name="Image 7">
            <a:extLst>
              <a:ext uri="{FF2B5EF4-FFF2-40B4-BE49-F238E27FC236}">
                <a16:creationId xmlns:a16="http://schemas.microsoft.com/office/drawing/2014/main" id="{96CBB2ED-43C5-457A-892B-EF181AC737B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2847372" cy="4114799"/>
          </a:xfrm>
          <a:prstGeom prst="rect">
            <a:avLst/>
          </a:prstGeom>
          <a:effectLst>
            <a:softEdge rad="127000"/>
          </a:effectLst>
        </p:spPr>
      </p:pic>
      <p:sp>
        <p:nvSpPr>
          <p:cNvPr id="9" name="Rectangle 8">
            <a:extLst>
              <a:ext uri="{FF2B5EF4-FFF2-40B4-BE49-F238E27FC236}">
                <a16:creationId xmlns:a16="http://schemas.microsoft.com/office/drawing/2014/main" id="{7E2AE259-392F-4734-85EB-6FAF384E1B27}"/>
              </a:ext>
            </a:extLst>
          </p:cNvPr>
          <p:cNvSpPr/>
          <p:nvPr/>
        </p:nvSpPr>
        <p:spPr>
          <a:xfrm>
            <a:off x="839163" y="4296076"/>
            <a:ext cx="8050194" cy="1569660"/>
          </a:xfrm>
          <a:prstGeom prst="rect">
            <a:avLst/>
          </a:prstGeom>
        </p:spPr>
        <p:txBody>
          <a:bodyPr wrap="square">
            <a:spAutoFit/>
          </a:bodyPr>
          <a:lstStyle/>
          <a:p>
            <a:pPr lvl="0" algn="just" defTabSz="914400">
              <a:defRPr sz="1800" b="0" i="0" u="none" strike="noStrike" kern="0" cap="none" spc="0" baseline="0">
                <a:solidFill>
                  <a:srgbClr val="000000"/>
                </a:solidFill>
                <a:uFillTx/>
              </a:defRPr>
            </a:pPr>
            <a:r>
              <a:rPr lang="fr-CA" sz="2400" b="1" dirty="0">
                <a:solidFill>
                  <a:srgbClr val="000000"/>
                </a:solidFill>
                <a:latin typeface="Eras Demi ITC" panose="020B0805030504020804" pitchFamily="34" charset="0"/>
                <a:ea typeface="Times New Roman" pitchFamily="18"/>
              </a:rPr>
              <a:t>« </a:t>
            </a:r>
            <a:r>
              <a:rPr lang="fr-CA" sz="2400" dirty="0">
                <a:solidFill>
                  <a:srgbClr val="000000"/>
                </a:solidFill>
                <a:latin typeface="Eras Demi ITC" panose="020B0805030504020804" pitchFamily="34" charset="0"/>
                <a:ea typeface="Times New Roman" pitchFamily="18"/>
              </a:rPr>
              <a:t>Voter, c’est sans doute, pour le citoyen sérialisé, donner sa voix à un parti, mais c’est surtout voter pour le vote […] c’est-à-dire pour l’institution politique qui nous maintient en état d’impuissance sérielle. »</a:t>
            </a:r>
          </a:p>
        </p:txBody>
      </p:sp>
      <p:sp>
        <p:nvSpPr>
          <p:cNvPr id="2" name="Espace réservé du numéro de diapositive 1">
            <a:extLst>
              <a:ext uri="{FF2B5EF4-FFF2-40B4-BE49-F238E27FC236}">
                <a16:creationId xmlns:a16="http://schemas.microsoft.com/office/drawing/2014/main" id="{757B84A7-5B2B-49B0-AAEB-F0C7CCD5D168}"/>
              </a:ext>
            </a:extLst>
          </p:cNvPr>
          <p:cNvSpPr>
            <a:spLocks noGrp="1"/>
          </p:cNvSpPr>
          <p:nvPr>
            <p:ph type="sldNum" sz="quarter" idx="12"/>
          </p:nvPr>
        </p:nvSpPr>
        <p:spPr/>
        <p:txBody>
          <a:bodyPr/>
          <a:lstStyle/>
          <a:p>
            <a:fld id="{46C37940-0BE0-4C48-A677-1E329DCF3A79}" type="slidenum">
              <a:rPr lang="fr-FR" smtClean="0"/>
              <a:t>47</a:t>
            </a:fld>
            <a:endParaRPr lang="fr-F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13B27A6B-1190-46F2-B2D6-36A968421415}"/>
              </a:ext>
            </a:extLst>
          </p:cNvPr>
          <p:cNvSpPr>
            <a:spLocks noGrp="1"/>
          </p:cNvSpPr>
          <p:nvPr>
            <p:ph type="sldNum" sz="quarter" idx="12"/>
          </p:nvPr>
        </p:nvSpPr>
        <p:spPr/>
        <p:txBody>
          <a:bodyPr/>
          <a:lstStyle/>
          <a:p>
            <a:fld id="{46C37940-0BE0-4C48-A677-1E329DCF3A79}" type="slidenum">
              <a:rPr lang="fr-FR" smtClean="0"/>
              <a:t>48</a:t>
            </a:fld>
            <a:endParaRPr lang="fr-FR"/>
          </a:p>
        </p:txBody>
      </p:sp>
      <p:sp>
        <p:nvSpPr>
          <p:cNvPr id="3" name="Rectangle 1">
            <a:extLst>
              <a:ext uri="{FF2B5EF4-FFF2-40B4-BE49-F238E27FC236}">
                <a16:creationId xmlns:a16="http://schemas.microsoft.com/office/drawing/2014/main" id="{90063A7B-B0CD-464B-9545-F79C5A63B7A3}"/>
              </a:ext>
            </a:extLst>
          </p:cNvPr>
          <p:cNvSpPr>
            <a:spLocks noChangeArrowheads="1"/>
          </p:cNvSpPr>
          <p:nvPr/>
        </p:nvSpPr>
        <p:spPr bwMode="auto">
          <a:xfrm>
            <a:off x="1338110" y="774501"/>
            <a:ext cx="6787318" cy="51706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fr-FR" altLang="fr-FR" sz="2200" b="0" i="0" u="none" strike="noStrike" cap="none" normalizeH="0" baseline="0" dirty="0">
                <a:ln>
                  <a:noFill/>
                </a:ln>
                <a:solidFill>
                  <a:schemeClr val="tx1"/>
                </a:solidFill>
                <a:effectLst/>
                <a:latin typeface="Eras Demi ITC" panose="020B0805030504020804" pitchFamily="34" charset="0"/>
              </a:rPr>
              <a:t>« [...] un précepte libertaire fondamental : </a:t>
            </a:r>
            <a:r>
              <a:rPr kumimoji="0" lang="fr-FR" altLang="fr-FR" sz="2200" b="0" i="0" u="none" strike="noStrike" cap="none" normalizeH="0" baseline="0" dirty="0">
                <a:ln>
                  <a:noFill/>
                </a:ln>
                <a:solidFill>
                  <a:srgbClr val="800000"/>
                </a:solidFill>
                <a:effectLst/>
                <a:latin typeface="Eras Demi ITC" panose="020B0805030504020804" pitchFamily="34" charset="0"/>
              </a:rPr>
              <a:t>tout être humain est compétent pour gérer les affaires de la société</a:t>
            </a:r>
            <a:r>
              <a:rPr kumimoji="0" lang="fr-FR" altLang="fr-FR" sz="2200" b="0" i="0" u="none" strike="noStrike" cap="none" normalizeH="0" baseline="0" dirty="0">
                <a:ln>
                  <a:noFill/>
                </a:ln>
                <a:solidFill>
                  <a:schemeClr val="tx1"/>
                </a:solidFill>
                <a:effectLst/>
                <a:latin typeface="Eras Demi ITC" panose="020B0805030504020804" pitchFamily="34" charset="0"/>
              </a:rPr>
              <a:t>, et plus particulièrement de la communauté dont il est membre. Aucune politique n'a de </a:t>
            </a:r>
            <a:r>
              <a:rPr kumimoji="0" lang="fr-FR" altLang="fr-FR" sz="2200" b="0" i="0" u="none" strike="noStrike" cap="none" normalizeH="0" baseline="0" dirty="0">
                <a:ln>
                  <a:noFill/>
                </a:ln>
                <a:solidFill>
                  <a:srgbClr val="800000"/>
                </a:solidFill>
                <a:effectLst/>
                <a:latin typeface="Eras Demi ITC" panose="020B0805030504020804" pitchFamily="34" charset="0"/>
              </a:rPr>
              <a:t>légitimité démocratiq</a:t>
            </a:r>
            <a:r>
              <a:rPr kumimoji="0" lang="fr-FR" altLang="fr-FR" sz="2200" b="0" i="0" u="none" strike="noStrike" cap="none" normalizeH="0" baseline="0" dirty="0">
                <a:ln>
                  <a:noFill/>
                </a:ln>
                <a:solidFill>
                  <a:schemeClr val="tx1"/>
                </a:solidFill>
                <a:effectLst/>
                <a:latin typeface="Eras Demi ITC" panose="020B0805030504020804" pitchFamily="34" charset="0"/>
              </a:rPr>
              <a:t>ue si elle n'a été proposée, discutée et décidée </a:t>
            </a:r>
            <a:r>
              <a:rPr kumimoji="0" lang="fr-FR" altLang="fr-FR" sz="2200" b="0" i="0" u="none" strike="noStrike" cap="none" normalizeH="0" baseline="0" dirty="0">
                <a:ln>
                  <a:noFill/>
                </a:ln>
                <a:solidFill>
                  <a:srgbClr val="800000"/>
                </a:solidFill>
                <a:effectLst/>
                <a:latin typeface="Eras Demi ITC" panose="020B0805030504020804" pitchFamily="34" charset="0"/>
              </a:rPr>
              <a:t>directement par le peuple</a:t>
            </a:r>
            <a:r>
              <a:rPr kumimoji="0" lang="fr-FR" altLang="fr-FR" sz="2200" b="0" i="0" u="none" strike="noStrike" cap="none" normalizeH="0" baseline="0" dirty="0">
                <a:ln>
                  <a:noFill/>
                </a:ln>
                <a:solidFill>
                  <a:schemeClr val="tx1"/>
                </a:solidFill>
                <a:effectLst/>
                <a:latin typeface="Eras Demi ITC" panose="020B0805030504020804" pitchFamily="34" charset="0"/>
              </a:rPr>
              <a:t>, et non par de quelconques représentants ou substituts. C'est seulement l'administration de ces directives politiques qui peut être confiée à des conseils, des commissions ou des collectifs d'individus qualifiés, éventuellement élus, qui exécuteraient le mandat populaire sous contrôle public et en rendant des comptes aux assemblées qui prennent les décisions... » </a:t>
            </a:r>
          </a:p>
        </p:txBody>
      </p:sp>
      <p:sp>
        <p:nvSpPr>
          <p:cNvPr id="4" name="Rectangle 3">
            <a:extLst>
              <a:ext uri="{FF2B5EF4-FFF2-40B4-BE49-F238E27FC236}">
                <a16:creationId xmlns:a16="http://schemas.microsoft.com/office/drawing/2014/main" id="{E60B2A4B-0F1B-4DE0-A1CE-47F2CA8D0D96}"/>
              </a:ext>
            </a:extLst>
          </p:cNvPr>
          <p:cNvSpPr/>
          <p:nvPr/>
        </p:nvSpPr>
        <p:spPr>
          <a:xfrm>
            <a:off x="8721401" y="4714041"/>
            <a:ext cx="3065908" cy="1231106"/>
          </a:xfrm>
          <a:prstGeom prst="rect">
            <a:avLst/>
          </a:prstGeom>
        </p:spPr>
        <p:txBody>
          <a:bodyPr wrap="square">
            <a:spAutoFit/>
          </a:bodyPr>
          <a:lstStyle/>
          <a:p>
            <a:pPr lvl="0" defTabSz="914400" eaLnBrk="0" fontAlgn="base" hangingPunct="0">
              <a:spcBef>
                <a:spcPct val="0"/>
              </a:spcBef>
              <a:spcAft>
                <a:spcPct val="0"/>
              </a:spcAft>
            </a:pPr>
            <a:r>
              <a:rPr lang="fr-FR" altLang="fr-FR" sz="2000" b="1" dirty="0">
                <a:latin typeface="Eras Demi ITC" panose="020B0805030504020804" pitchFamily="34" charset="0"/>
              </a:rPr>
              <a:t>Murray </a:t>
            </a:r>
            <a:r>
              <a:rPr lang="fr-FR" altLang="fr-FR" sz="2000" b="1" dirty="0" err="1">
                <a:latin typeface="Eras Demi ITC" panose="020B0805030504020804" pitchFamily="34" charset="0"/>
              </a:rPr>
              <a:t>Bookchin</a:t>
            </a:r>
            <a:r>
              <a:rPr lang="fr-FR" altLang="fr-FR" b="1" dirty="0">
                <a:latin typeface="Eras Demi ITC" panose="020B0805030504020804" pitchFamily="34" charset="0"/>
              </a:rPr>
              <a:t>,</a:t>
            </a:r>
          </a:p>
          <a:p>
            <a:pPr lvl="0" defTabSz="914400" eaLnBrk="0" fontAlgn="base" hangingPunct="0">
              <a:spcBef>
                <a:spcPct val="0"/>
              </a:spcBef>
              <a:spcAft>
                <a:spcPct val="0"/>
              </a:spcAft>
            </a:pPr>
            <a:r>
              <a:rPr lang="fr-FR" altLang="fr-FR" i="1" dirty="0">
                <a:latin typeface="Eras Demi ITC" panose="020B0805030504020804" pitchFamily="34" charset="0"/>
              </a:rPr>
              <a:t>Une société à refaire</a:t>
            </a:r>
            <a:r>
              <a:rPr lang="fr-FR" altLang="fr-FR" dirty="0">
                <a:latin typeface="Eras Demi ITC" panose="020B0805030504020804" pitchFamily="34" charset="0"/>
              </a:rPr>
              <a:t>,1993, </a:t>
            </a:r>
          </a:p>
          <a:p>
            <a:pPr lvl="0" defTabSz="914400" eaLnBrk="0" fontAlgn="base" hangingPunct="0">
              <a:spcBef>
                <a:spcPct val="0"/>
              </a:spcBef>
              <a:spcAft>
                <a:spcPct val="0"/>
              </a:spcAft>
            </a:pPr>
            <a:r>
              <a:rPr lang="fr-FR" altLang="fr-FR" dirty="0">
                <a:latin typeface="Eras Demi ITC" panose="020B0805030504020804" pitchFamily="34" charset="0"/>
              </a:rPr>
              <a:t>pp. 255-256.</a:t>
            </a:r>
          </a:p>
        </p:txBody>
      </p:sp>
      <p:pic>
        <p:nvPicPr>
          <p:cNvPr id="6" name="Image 5">
            <a:extLst>
              <a:ext uri="{FF2B5EF4-FFF2-40B4-BE49-F238E27FC236}">
                <a16:creationId xmlns:a16="http://schemas.microsoft.com/office/drawing/2014/main" id="{881E2364-6F6B-4A57-AD9B-BE67F7A570F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21400" y="-150471"/>
            <a:ext cx="3300045" cy="4891832"/>
          </a:xfrm>
          <a:prstGeom prst="rect">
            <a:avLst/>
          </a:prstGeom>
          <a:effectLst>
            <a:outerShdw blurRad="533400" dist="635000" dir="8100000" algn="tr" rotWithShape="0">
              <a:prstClr val="black">
                <a:alpha val="40000"/>
              </a:prstClr>
            </a:outerShdw>
            <a:softEdge rad="317500"/>
          </a:effectLst>
        </p:spPr>
      </p:pic>
    </p:spTree>
    <p:extLst>
      <p:ext uri="{BB962C8B-B14F-4D97-AF65-F5344CB8AC3E}">
        <p14:creationId xmlns:p14="http://schemas.microsoft.com/office/powerpoint/2010/main" val="95733120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9354FF6C-CBF8-4C1C-843E-56ABE2D66644}"/>
              </a:ext>
            </a:extLst>
          </p:cNvPr>
          <p:cNvSpPr>
            <a:spLocks noGrp="1"/>
          </p:cNvSpPr>
          <p:nvPr>
            <p:ph type="sldNum" sz="quarter" idx="12"/>
          </p:nvPr>
        </p:nvSpPr>
        <p:spPr/>
        <p:txBody>
          <a:bodyPr/>
          <a:lstStyle/>
          <a:p>
            <a:fld id="{46C37940-0BE0-4C48-A677-1E329DCF3A79}" type="slidenum">
              <a:rPr lang="fr-FR" smtClean="0"/>
              <a:t>49</a:t>
            </a:fld>
            <a:endParaRPr lang="fr-FR"/>
          </a:p>
        </p:txBody>
      </p:sp>
      <p:sp>
        <p:nvSpPr>
          <p:cNvPr id="3" name="Rectangle 2">
            <a:extLst>
              <a:ext uri="{FF2B5EF4-FFF2-40B4-BE49-F238E27FC236}">
                <a16:creationId xmlns:a16="http://schemas.microsoft.com/office/drawing/2014/main" id="{D5A11F17-7E1B-42AF-B1B9-2C5B3BCAD16A}"/>
              </a:ext>
            </a:extLst>
          </p:cNvPr>
          <p:cNvSpPr/>
          <p:nvPr/>
        </p:nvSpPr>
        <p:spPr>
          <a:xfrm>
            <a:off x="1088020" y="777339"/>
            <a:ext cx="10062929" cy="3231654"/>
          </a:xfrm>
          <a:prstGeom prst="rect">
            <a:avLst/>
          </a:prstGeom>
        </p:spPr>
        <p:txBody>
          <a:bodyPr wrap="square">
            <a:spAutoFit/>
          </a:bodyPr>
          <a:lstStyle/>
          <a:p>
            <a:pPr algn="just"/>
            <a:r>
              <a:rPr lang="fr-BE" sz="2400" dirty="0">
                <a:latin typeface="Eras Demi ITC" panose="020B0805030504020804" pitchFamily="34" charset="0"/>
              </a:rPr>
              <a:t>Les figurants, nous dit-il, sont en somme au cinéma ce que le </a:t>
            </a:r>
            <a:r>
              <a:rPr lang="fr-BE" sz="3200" dirty="0">
                <a:solidFill>
                  <a:srgbClr val="800000"/>
                </a:solidFill>
                <a:latin typeface="Eras Demi ITC" panose="020B0805030504020804" pitchFamily="34" charset="0"/>
              </a:rPr>
              <a:t>peuple est à l'histoire </a:t>
            </a:r>
            <a:r>
              <a:rPr lang="fr-BE" sz="2400" dirty="0">
                <a:latin typeface="Eras Demi ITC" panose="020B0805030504020804" pitchFamily="34" charset="0"/>
              </a:rPr>
              <a:t>; ils sont ceux à qui l'on refuse d'être la </a:t>
            </a:r>
            <a:r>
              <a:rPr lang="fr-BE" sz="2400" dirty="0">
                <a:solidFill>
                  <a:srgbClr val="800000"/>
                </a:solidFill>
                <a:latin typeface="Eras Demi ITC" panose="020B0805030504020804" pitchFamily="34" charset="0"/>
              </a:rPr>
              <a:t>force agissante </a:t>
            </a:r>
            <a:r>
              <a:rPr lang="fr-BE" sz="2400" dirty="0">
                <a:latin typeface="Eras Demi ITC" panose="020B0805030504020804" pitchFamily="34" charset="0"/>
              </a:rPr>
              <a:t>du récit, comme on refuse aux prolétaires « toute capacité propre de faire histoire ». À travers l'analyse de films de Pasolini ou Eisenstein, Didi-Huberman montre l'importance éthique, esthétique et politique de leur présence comme </a:t>
            </a:r>
            <a:r>
              <a:rPr lang="fr-BE" sz="2800" dirty="0">
                <a:solidFill>
                  <a:srgbClr val="C00000"/>
                </a:solidFill>
                <a:latin typeface="Eras Demi ITC" panose="020B0805030504020804" pitchFamily="34" charset="0"/>
              </a:rPr>
              <a:t>communauté</a:t>
            </a:r>
            <a:r>
              <a:rPr lang="fr-BE" sz="2400" dirty="0">
                <a:latin typeface="Eras Demi ITC" panose="020B0805030504020804" pitchFamily="34" charset="0"/>
              </a:rPr>
              <a:t>, comme puissance née du </a:t>
            </a:r>
            <a:r>
              <a:rPr lang="fr-BE" sz="2400" dirty="0">
                <a:solidFill>
                  <a:srgbClr val="C00000"/>
                </a:solidFill>
                <a:latin typeface="Eras Demi ITC" panose="020B0805030504020804" pitchFamily="34" charset="0"/>
              </a:rPr>
              <a:t>rassemblement de singularités fragiles, et non comme masse.</a:t>
            </a:r>
            <a:endParaRPr lang="fr-FR" sz="2400" dirty="0">
              <a:solidFill>
                <a:srgbClr val="C00000"/>
              </a:solidFill>
              <a:latin typeface="Eras Demi ITC" panose="020B0805030504020804" pitchFamily="34" charset="0"/>
            </a:endParaRPr>
          </a:p>
        </p:txBody>
      </p:sp>
      <p:sp>
        <p:nvSpPr>
          <p:cNvPr id="4" name="Rectangle 3">
            <a:extLst>
              <a:ext uri="{FF2B5EF4-FFF2-40B4-BE49-F238E27FC236}">
                <a16:creationId xmlns:a16="http://schemas.microsoft.com/office/drawing/2014/main" id="{639C57A2-698B-4A68-BE45-C4A348846B56}"/>
              </a:ext>
            </a:extLst>
          </p:cNvPr>
          <p:cNvSpPr/>
          <p:nvPr/>
        </p:nvSpPr>
        <p:spPr>
          <a:xfrm>
            <a:off x="4104172" y="4940694"/>
            <a:ext cx="6792426" cy="800219"/>
          </a:xfrm>
          <a:prstGeom prst="rect">
            <a:avLst/>
          </a:prstGeom>
        </p:spPr>
        <p:txBody>
          <a:bodyPr wrap="square">
            <a:spAutoFit/>
          </a:bodyPr>
          <a:lstStyle/>
          <a:p>
            <a:r>
              <a:rPr lang="fr-BE" sz="1400" dirty="0">
                <a:latin typeface="Eras Demi ITC" panose="020B0805030504020804" pitchFamily="34" charset="0"/>
              </a:rPr>
              <a:t>Deborah Cohen, « Images du peuple », </a:t>
            </a:r>
            <a:r>
              <a:rPr lang="fr-BE" sz="1400" i="1" spc="-7" dirty="0">
                <a:latin typeface="Eras Demi ITC" panose="020B0805030504020804" pitchFamily="34" charset="0"/>
              </a:rPr>
              <a:t>La Vie des Idées</a:t>
            </a:r>
            <a:r>
              <a:rPr lang="fr-BE" sz="1400" spc="-7" dirty="0">
                <a:latin typeface="Eras Demi ITC" panose="020B0805030504020804" pitchFamily="34" charset="0"/>
              </a:rPr>
              <a:t>, 20 février 2013. C’est un compte-rendu des deux ouvrages cités dans les deux notes précédentes, l’un de Jacques Rancière, l’autre de </a:t>
            </a:r>
            <a:r>
              <a:rPr lang="fr-BE" b="1" spc="-7" dirty="0">
                <a:latin typeface="Eras Demi ITC" panose="020B0805030504020804" pitchFamily="34" charset="0"/>
              </a:rPr>
              <a:t>Georges Didi-Huberman.</a:t>
            </a:r>
            <a:endParaRPr lang="fr-FR" sz="1400" b="1" dirty="0">
              <a:latin typeface="Eras Demi ITC" panose="020B0805030504020804" pitchFamily="34" charset="0"/>
            </a:endParaRPr>
          </a:p>
        </p:txBody>
      </p:sp>
      <p:pic>
        <p:nvPicPr>
          <p:cNvPr id="3074" name="Picture 2" descr="Résultat de recherche d'images pour &quot;didi huberman&quot;">
            <a:extLst>
              <a:ext uri="{FF2B5EF4-FFF2-40B4-BE49-F238E27FC236}">
                <a16:creationId xmlns:a16="http://schemas.microsoft.com/office/drawing/2014/main" id="{032E46CD-A6AD-440A-A246-5806A56C0DE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5402" y="3637396"/>
            <a:ext cx="2246451" cy="3345260"/>
          </a:xfrm>
          <a:prstGeom prst="rect">
            <a:avLst/>
          </a:prstGeom>
          <a:noFill/>
          <a:effectLst>
            <a:outerShdw blurRad="876300" dist="38100" dir="2880000" sx="121000" sy="121000" algn="l" rotWithShape="0">
              <a:prstClr val="black">
                <a:alpha val="40000"/>
              </a:prstClr>
            </a:outerShdw>
            <a:softEdge rad="317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28844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3FBA812F-21B2-4F2A-8836-AB15E3C0B363}"/>
              </a:ext>
            </a:extLst>
          </p:cNvPr>
          <p:cNvSpPr>
            <a:spLocks noGrp="1"/>
          </p:cNvSpPr>
          <p:nvPr>
            <p:ph type="sldNum" sz="quarter" idx="12"/>
          </p:nvPr>
        </p:nvSpPr>
        <p:spPr/>
        <p:txBody>
          <a:bodyPr/>
          <a:lstStyle/>
          <a:p>
            <a:fld id="{46C37940-0BE0-4C48-A677-1E329DCF3A79}" type="slidenum">
              <a:rPr lang="fr-FR" smtClean="0"/>
              <a:t>5</a:t>
            </a:fld>
            <a:endParaRPr lang="fr-FR"/>
          </a:p>
        </p:txBody>
      </p:sp>
      <p:pic>
        <p:nvPicPr>
          <p:cNvPr id="6" name="Image 5" descr="Une image contenant texte, journal&#10;&#10;Description générée automatiquement">
            <a:extLst>
              <a:ext uri="{FF2B5EF4-FFF2-40B4-BE49-F238E27FC236}">
                <a16:creationId xmlns:a16="http://schemas.microsoft.com/office/drawing/2014/main" id="{26826620-7233-4949-9E54-C53DD09412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2347" y="-436419"/>
            <a:ext cx="12609094" cy="8678327"/>
          </a:xfrm>
          <a:prstGeom prst="rect">
            <a:avLst/>
          </a:prstGeom>
          <a:effectLst>
            <a:softEdge rad="812800"/>
          </a:effectLst>
        </p:spPr>
      </p:pic>
    </p:spTree>
    <p:extLst>
      <p:ext uri="{BB962C8B-B14F-4D97-AF65-F5344CB8AC3E}">
        <p14:creationId xmlns:p14="http://schemas.microsoft.com/office/powerpoint/2010/main" val="419763442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E7A62AC-FA54-4987-B8BA-7B6259ECD189}"/>
              </a:ext>
            </a:extLst>
          </p:cNvPr>
          <p:cNvSpPr/>
          <p:nvPr/>
        </p:nvSpPr>
        <p:spPr>
          <a:xfrm>
            <a:off x="5427907" y="1382286"/>
            <a:ext cx="4925994" cy="4093428"/>
          </a:xfrm>
          <a:prstGeom prst="rect">
            <a:avLst/>
          </a:prstGeom>
          <a:noFill/>
          <a:ln cap="flat">
            <a:noFill/>
            <a:prstDash val="solid"/>
          </a:ln>
        </p:spPr>
        <p:txBody>
          <a:bodyPr vert="horz" wrap="square" lIns="91440" tIns="45720" rIns="91440" bIns="45720" anchor="t" anchorCtr="0" compatLnSpc="1">
            <a:sp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BE" sz="2000" b="0" i="0" u="none" strike="noStrike" kern="1200" cap="none" spc="0" baseline="0" dirty="0">
                <a:solidFill>
                  <a:srgbClr val="000000"/>
                </a:solidFill>
                <a:uFillTx/>
                <a:latin typeface="Calibri"/>
              </a:rPr>
              <a:t>« </a:t>
            </a:r>
            <a:r>
              <a:rPr lang="fr-BE" sz="4000" b="0" i="0" u="none" strike="noStrike" kern="1200" cap="none" spc="0" baseline="0" dirty="0">
                <a:solidFill>
                  <a:srgbClr val="000000"/>
                </a:solidFill>
                <a:uFillTx/>
                <a:latin typeface="Eras Demi ITC" panose="020B0805030504020804" pitchFamily="34" charset="0"/>
              </a:rPr>
              <a:t>La démocratie n'est plus un moyen de </a:t>
            </a:r>
            <a:r>
              <a:rPr lang="fr-BE" sz="4000" b="0" i="0" u="none" strike="noStrike" kern="1200" cap="none" spc="0" baseline="0" dirty="0">
                <a:solidFill>
                  <a:srgbClr val="800000"/>
                </a:solidFill>
                <a:uFillTx/>
                <a:latin typeface="Eras Demi ITC" panose="020B0805030504020804" pitchFamily="34" charset="0"/>
              </a:rPr>
              <a:t>contrôler</a:t>
            </a:r>
            <a:r>
              <a:rPr lang="fr-BE" sz="4000" b="0" i="0" u="none" strike="noStrike" kern="1200" cap="none" spc="0" baseline="0" dirty="0">
                <a:solidFill>
                  <a:srgbClr val="000000"/>
                </a:solidFill>
                <a:uFillTx/>
                <a:latin typeface="Eras Demi ITC" panose="020B0805030504020804" pitchFamily="34" charset="0"/>
              </a:rPr>
              <a:t> le pouvoir mais d'en</a:t>
            </a:r>
            <a:r>
              <a:rPr lang="fr-BE" sz="4000" b="0" i="0" u="none" strike="noStrike" kern="1200" cap="none" spc="0" baseline="0" dirty="0">
                <a:uFillTx/>
                <a:latin typeface="Eras Demi ITC" panose="020B0805030504020804" pitchFamily="34" charset="0"/>
              </a:rPr>
              <a:t>cadrer</a:t>
            </a:r>
            <a:r>
              <a:rPr lang="fr-BE" sz="4000" b="0" i="0" u="none" strike="noStrike" kern="1200" cap="none" spc="0" baseline="0" dirty="0">
                <a:solidFill>
                  <a:srgbClr val="000000"/>
                </a:solidFill>
                <a:uFillTx/>
                <a:latin typeface="Eras Demi ITC" panose="020B0805030504020804" pitchFamily="34" charset="0"/>
              </a:rPr>
              <a:t> </a:t>
            </a:r>
            <a:r>
              <a:rPr lang="fr-BE" sz="4000" b="0" i="0" u="none" strike="noStrike" kern="1200" cap="none" spc="0" baseline="0" dirty="0">
                <a:solidFill>
                  <a:srgbClr val="800000"/>
                </a:solidFill>
                <a:uFillTx/>
                <a:latin typeface="Eras Demi ITC" panose="020B0805030504020804" pitchFamily="34" charset="0"/>
              </a:rPr>
              <a:t>les masses</a:t>
            </a:r>
            <a:r>
              <a:rPr lang="fr-BE" sz="4000" b="0" i="0" u="none" strike="noStrike" kern="1200" cap="none" spc="0" baseline="0" dirty="0">
                <a:solidFill>
                  <a:srgbClr val="000000"/>
                </a:solidFill>
                <a:uFillTx/>
                <a:latin typeface="Eras Demi ITC" panose="020B0805030504020804" pitchFamily="34" charset="0"/>
              </a:rPr>
              <a:t> </a:t>
            </a:r>
            <a:r>
              <a:rPr lang="fr-BE" sz="2000" b="0" i="0" u="none" strike="noStrike" kern="1200" cap="none" spc="0" baseline="0" dirty="0">
                <a:solidFill>
                  <a:srgbClr val="000000"/>
                </a:solidFill>
                <a:uFillTx/>
                <a:latin typeface="Eras Demi ITC" panose="020B0805030504020804" pitchFamily="34" charset="0"/>
              </a:rPr>
              <a:t>»</a:t>
            </a:r>
            <a:endParaRPr lang="fr-BE" sz="2000" b="0" i="0" u="none" strike="noStrike" kern="1200" cap="none" spc="0" baseline="0" dirty="0">
              <a:solidFill>
                <a:srgbClr val="000000"/>
              </a:solidFill>
              <a:uFillTx/>
              <a:latin typeface="Calibri"/>
            </a:endParaRPr>
          </a:p>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BE" sz="2000" b="0" i="0" u="none" strike="noStrike" kern="1200" cap="none" spc="0" baseline="0" dirty="0">
              <a:solidFill>
                <a:srgbClr val="000000"/>
              </a:solidFill>
              <a:uFillTx/>
              <a:latin typeface="Calibri"/>
            </a:endParaRPr>
          </a:p>
        </p:txBody>
      </p:sp>
      <p:pic>
        <p:nvPicPr>
          <p:cNvPr id="1026" name="Picture 2" descr="Résultat de recherche d'images pour &quot;jacques ellul&quot;">
            <a:extLst>
              <a:ext uri="{FF2B5EF4-FFF2-40B4-BE49-F238E27FC236}">
                <a16:creationId xmlns:a16="http://schemas.microsoft.com/office/drawing/2014/main" id="{8F9D2AD1-BDD9-4074-84CE-76083006ECC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8344" y="2720051"/>
            <a:ext cx="4234403" cy="4234403"/>
          </a:xfrm>
          <a:prstGeom prst="rect">
            <a:avLst/>
          </a:prstGeom>
          <a:noFill/>
          <a:effectLst>
            <a:outerShdw blurRad="927100" dist="368300" dir="18900000" sx="105000" sy="105000" algn="bl" rotWithShape="0">
              <a:prstClr val="black">
                <a:alpha val="40000"/>
              </a:prstClr>
            </a:outerShdw>
            <a:softEdge rad="317500"/>
          </a:effectLst>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F9E23BBF-B554-4D09-B074-9DD07B92FD3B}"/>
              </a:ext>
            </a:extLst>
          </p:cNvPr>
          <p:cNvSpPr/>
          <p:nvPr/>
        </p:nvSpPr>
        <p:spPr>
          <a:xfrm>
            <a:off x="2144926" y="1015315"/>
            <a:ext cx="2297821" cy="1015663"/>
          </a:xfrm>
          <a:prstGeom prst="rect">
            <a:avLst/>
          </a:prstGeom>
        </p:spPr>
        <p:txBody>
          <a:bodyPr wrap="square">
            <a:spAutoFit/>
          </a:bodyPr>
          <a:lstStyle/>
          <a:p>
            <a:pPr lvl="0" defTabSz="914400">
              <a:defRPr sz="1800" b="0" i="0" u="none" strike="noStrike" kern="0" cap="none" spc="0" baseline="0">
                <a:solidFill>
                  <a:srgbClr val="000000"/>
                </a:solidFill>
                <a:uFillTx/>
              </a:defRPr>
            </a:pPr>
            <a:r>
              <a:rPr lang="fr-BE" sz="2000" b="1" dirty="0">
                <a:solidFill>
                  <a:srgbClr val="000000"/>
                </a:solidFill>
                <a:latin typeface="Calibri"/>
              </a:rPr>
              <a:t>Jacques Ellul, </a:t>
            </a:r>
            <a:r>
              <a:rPr lang="fr-BE" sz="2000" i="1" dirty="0">
                <a:solidFill>
                  <a:srgbClr val="000000"/>
                </a:solidFill>
                <a:latin typeface="Calibri"/>
              </a:rPr>
              <a:t>L’illusion politique</a:t>
            </a:r>
            <a:r>
              <a:rPr lang="fr-BE" sz="2000" dirty="0">
                <a:solidFill>
                  <a:srgbClr val="000000"/>
                </a:solidFill>
                <a:latin typeface="Calibri"/>
              </a:rPr>
              <a:t>, 1965.</a:t>
            </a:r>
            <a:endParaRPr lang="fr-FR" sz="2000" dirty="0">
              <a:solidFill>
                <a:srgbClr val="000000"/>
              </a:solidFill>
              <a:latin typeface="Calibri"/>
            </a:endParaRPr>
          </a:p>
        </p:txBody>
      </p:sp>
      <p:sp>
        <p:nvSpPr>
          <p:cNvPr id="4" name="Espace réservé du numéro de diapositive 3">
            <a:extLst>
              <a:ext uri="{FF2B5EF4-FFF2-40B4-BE49-F238E27FC236}">
                <a16:creationId xmlns:a16="http://schemas.microsoft.com/office/drawing/2014/main" id="{475076BF-1B05-4709-9EE7-9C430CE0C1AC}"/>
              </a:ext>
            </a:extLst>
          </p:cNvPr>
          <p:cNvSpPr>
            <a:spLocks noGrp="1"/>
          </p:cNvSpPr>
          <p:nvPr>
            <p:ph type="sldNum" sz="quarter" idx="12"/>
          </p:nvPr>
        </p:nvSpPr>
        <p:spPr/>
        <p:txBody>
          <a:bodyPr/>
          <a:lstStyle/>
          <a:p>
            <a:fld id="{46C37940-0BE0-4C48-A677-1E329DCF3A79}" type="slidenum">
              <a:rPr lang="fr-FR" smtClean="0"/>
              <a:t>50</a:t>
            </a:fld>
            <a:endParaRPr lang="fr-F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D358FD8B-ACE5-437A-97C8-47031EB30616}"/>
              </a:ext>
            </a:extLst>
          </p:cNvPr>
          <p:cNvSpPr>
            <a:spLocks noGrp="1"/>
          </p:cNvSpPr>
          <p:nvPr>
            <p:ph type="sldNum" sz="quarter" idx="12"/>
          </p:nvPr>
        </p:nvSpPr>
        <p:spPr/>
        <p:txBody>
          <a:bodyPr/>
          <a:lstStyle/>
          <a:p>
            <a:fld id="{46C37940-0BE0-4C48-A677-1E329DCF3A79}" type="slidenum">
              <a:rPr lang="fr-FR" smtClean="0"/>
              <a:t>51</a:t>
            </a:fld>
            <a:endParaRPr lang="fr-FR"/>
          </a:p>
        </p:txBody>
      </p:sp>
      <p:sp>
        <p:nvSpPr>
          <p:cNvPr id="3" name="Rectangle 1">
            <a:extLst>
              <a:ext uri="{FF2B5EF4-FFF2-40B4-BE49-F238E27FC236}">
                <a16:creationId xmlns:a16="http://schemas.microsoft.com/office/drawing/2014/main" id="{5A375348-5C0B-422C-9EFA-E45E8561C58E}"/>
              </a:ext>
            </a:extLst>
          </p:cNvPr>
          <p:cNvSpPr>
            <a:spLocks noChangeArrowheads="1"/>
          </p:cNvSpPr>
          <p:nvPr/>
        </p:nvSpPr>
        <p:spPr bwMode="auto">
          <a:xfrm>
            <a:off x="1023133" y="668086"/>
            <a:ext cx="10145734" cy="24314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fr-FR" altLang="fr-FR" sz="2400" b="1" i="0" u="none" strike="noStrike" cap="none" normalizeH="0" baseline="0" dirty="0">
                <a:ln>
                  <a:noFill/>
                </a:ln>
                <a:solidFill>
                  <a:schemeClr val="tx1"/>
                </a:solidFill>
                <a:effectLst/>
                <a:latin typeface="Eras Demi ITC" panose="020B0805030504020804" pitchFamily="34" charset="0"/>
              </a:rPr>
              <a:t>“Nos démocraties doivent </a:t>
            </a:r>
            <a:r>
              <a:rPr kumimoji="0" lang="fr-FR" altLang="fr-FR" sz="3200" b="1" i="0" u="none" strike="noStrike" cap="none" normalizeH="0" baseline="0" dirty="0">
                <a:ln>
                  <a:noFill/>
                </a:ln>
                <a:solidFill>
                  <a:srgbClr val="800000"/>
                </a:solidFill>
                <a:effectLst/>
                <a:latin typeface="Eras Demi ITC" panose="020B0805030504020804" pitchFamily="34" charset="0"/>
              </a:rPr>
              <a:t>devenir plus inclusives</a:t>
            </a:r>
            <a:r>
              <a:rPr kumimoji="0" lang="fr-FR" altLang="fr-FR" sz="2400" b="1" i="0" u="none" strike="noStrike" cap="none" normalizeH="0" baseline="0" dirty="0">
                <a:ln>
                  <a:noFill/>
                </a:ln>
                <a:solidFill>
                  <a:schemeClr val="tx1"/>
                </a:solidFill>
                <a:effectLst/>
                <a:latin typeface="Eras Demi ITC" panose="020B0805030504020804" pitchFamily="34" charset="0"/>
              </a:rPr>
              <a:t>. Cela exige des réformes audacieuses et novatrices, comme </a:t>
            </a:r>
            <a:r>
              <a:rPr kumimoji="0" lang="fr-FR" altLang="fr-FR" sz="2400" b="1" i="0" u="none" strike="noStrike" cap="none" normalizeH="0" baseline="0" dirty="0">
                <a:ln>
                  <a:noFill/>
                </a:ln>
                <a:solidFill>
                  <a:srgbClr val="800000"/>
                </a:solidFill>
                <a:effectLst/>
                <a:latin typeface="Eras Demi ITC" panose="020B0805030504020804" pitchFamily="34" charset="0"/>
              </a:rPr>
              <a:t>tirer au sort des parlements plutôt que les élire</a:t>
            </a:r>
            <a:r>
              <a:rPr kumimoji="0" lang="fr-FR" altLang="fr-FR" sz="2400" b="1" i="0" u="none" strike="noStrike" cap="none" normalizeH="0" baseline="0" dirty="0">
                <a:ln>
                  <a:noFill/>
                </a:ln>
                <a:solidFill>
                  <a:schemeClr val="tx1"/>
                </a:solidFill>
                <a:effectLst/>
                <a:latin typeface="Eras Demi ITC" panose="020B0805030504020804" pitchFamily="34" charset="0"/>
              </a:rPr>
              <a:t>, à l’instar du mode de fonctionnement de nombreux systèmes de jury. Cela empêcherait que ne se forment des </a:t>
            </a:r>
            <a:r>
              <a:rPr kumimoji="0" lang="fr-FR" altLang="fr-FR" sz="2400" b="1" i="0" u="none" strike="noStrike" cap="none" normalizeH="0" baseline="0" dirty="0">
                <a:ln>
                  <a:noFill/>
                </a:ln>
                <a:solidFill>
                  <a:srgbClr val="800000"/>
                </a:solidFill>
                <a:effectLst/>
                <a:latin typeface="Eras Demi ITC" panose="020B0805030504020804" pitchFamily="34" charset="0"/>
              </a:rPr>
              <a:t>classes politiques intéressées et auto-entretenues.” </a:t>
            </a:r>
          </a:p>
          <a:p>
            <a:pPr marL="0" marR="0" lvl="0" indent="0" algn="just" defTabSz="914400" rtl="0" eaLnBrk="0" fontAlgn="base" latinLnBrk="0" hangingPunct="0">
              <a:lnSpc>
                <a:spcPct val="100000"/>
              </a:lnSpc>
              <a:spcBef>
                <a:spcPct val="0"/>
              </a:spcBef>
              <a:spcAft>
                <a:spcPct val="0"/>
              </a:spcAft>
              <a:buClrTx/>
              <a:buSzTx/>
              <a:buFontTx/>
              <a:buNone/>
              <a:tabLst/>
            </a:pPr>
            <a:endParaRPr lang="fr-FR" altLang="fr-FR" sz="2400" b="1" dirty="0">
              <a:latin typeface="Eras Demi ITC" panose="020B0805030504020804" pitchFamily="34" charset="0"/>
            </a:endParaRPr>
          </a:p>
        </p:txBody>
      </p:sp>
      <p:pic>
        <p:nvPicPr>
          <p:cNvPr id="5" name="Image 4" descr="Une image contenant homme, personne, cravate, portant&#10;&#10;Description générée automatiquement">
            <a:extLst>
              <a:ext uri="{FF2B5EF4-FFF2-40B4-BE49-F238E27FC236}">
                <a16:creationId xmlns:a16="http://schemas.microsoft.com/office/drawing/2014/main" id="{5797998C-E095-46B6-B7BA-5972CAA9D36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57594" y="3067369"/>
            <a:ext cx="2792492" cy="3731615"/>
          </a:xfrm>
          <a:prstGeom prst="rect">
            <a:avLst/>
          </a:prstGeom>
          <a:effectLst>
            <a:softEdge rad="127000"/>
          </a:effectLst>
        </p:spPr>
      </p:pic>
      <p:sp>
        <p:nvSpPr>
          <p:cNvPr id="7" name="ZoneTexte 6">
            <a:extLst>
              <a:ext uri="{FF2B5EF4-FFF2-40B4-BE49-F238E27FC236}">
                <a16:creationId xmlns:a16="http://schemas.microsoft.com/office/drawing/2014/main" id="{567F2EFE-2AF3-4AA4-B880-274DDDAE2F60}"/>
              </a:ext>
            </a:extLst>
          </p:cNvPr>
          <p:cNvSpPr txBox="1"/>
          <p:nvPr/>
        </p:nvSpPr>
        <p:spPr>
          <a:xfrm rot="10800000" flipV="1">
            <a:off x="8850086" y="4733122"/>
            <a:ext cx="2684311" cy="400110"/>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2000" b="1" i="0" u="none" strike="noStrike" cap="none" normalizeH="0" baseline="0" dirty="0">
                <a:ln>
                  <a:noFill/>
                </a:ln>
                <a:solidFill>
                  <a:schemeClr val="tx1"/>
                </a:solidFill>
                <a:effectLst/>
              </a:rPr>
              <a:t>Kofi Annan (1938-2018) </a:t>
            </a:r>
          </a:p>
        </p:txBody>
      </p:sp>
    </p:spTree>
    <p:extLst>
      <p:ext uri="{BB962C8B-B14F-4D97-AF65-F5344CB8AC3E}">
        <p14:creationId xmlns:p14="http://schemas.microsoft.com/office/powerpoint/2010/main" val="366695016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C59C7383-32AF-40F9-9C8E-06C058AE27B9}"/>
              </a:ext>
            </a:extLst>
          </p:cNvPr>
          <p:cNvSpPr txBox="1"/>
          <p:nvPr/>
        </p:nvSpPr>
        <p:spPr>
          <a:xfrm>
            <a:off x="480060" y="798975"/>
            <a:ext cx="811017" cy="503578"/>
          </a:xfrm>
          <a:prstGeom prst="rect">
            <a:avLst/>
          </a:prstGeom>
          <a:noFill/>
          <a:ln cap="flat">
            <a:noFill/>
          </a:ln>
        </p:spPr>
        <p:txBody>
          <a:bodyPr vert="horz" wrap="square" lIns="91440" tIns="45720" rIns="91440" bIns="45720" anchor="t" anchorCtr="0" compatLnSpc="1">
            <a:noAutofit/>
          </a:bodyPr>
          <a:lstStyle/>
          <a:p>
            <a:pPr marL="0" marR="0" lvl="0" indent="0" algn="r"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2800" b="0" i="0" u="none" strike="noStrike" kern="1200" cap="none" spc="0" baseline="0" dirty="0">
              <a:solidFill>
                <a:srgbClr val="B71E42"/>
              </a:solidFill>
              <a:uFillTx/>
              <a:latin typeface="Gill Sans MT"/>
            </a:endParaRPr>
          </a:p>
        </p:txBody>
      </p:sp>
      <p:sp>
        <p:nvSpPr>
          <p:cNvPr id="3" name="Rectangle 2">
            <a:extLst>
              <a:ext uri="{FF2B5EF4-FFF2-40B4-BE49-F238E27FC236}">
                <a16:creationId xmlns:a16="http://schemas.microsoft.com/office/drawing/2014/main" id="{11A9E2CC-6D35-467C-8ED2-4122E800E249}"/>
              </a:ext>
            </a:extLst>
          </p:cNvPr>
          <p:cNvSpPr/>
          <p:nvPr/>
        </p:nvSpPr>
        <p:spPr>
          <a:xfrm>
            <a:off x="1143963" y="1133257"/>
            <a:ext cx="8138933" cy="3527376"/>
          </a:xfrm>
          <a:prstGeom prst="rect">
            <a:avLst/>
          </a:prstGeom>
          <a:noFill/>
          <a:ln cap="flat">
            <a:noFill/>
            <a:prstDash val="solid"/>
          </a:ln>
        </p:spPr>
        <p:txBody>
          <a:bodyPr vert="horz" wrap="square" lIns="91440" tIns="45720" rIns="91440" bIns="45720" anchor="t" anchorCtr="0" compatLnSpc="1">
            <a:spAutoFit/>
          </a:bodyPr>
          <a:lstStyle/>
          <a:p>
            <a:pPr marL="0" marR="0" lvl="0" indent="0" algn="l" defTabSz="457200" rtl="0" fontAlgn="auto" hangingPunct="1">
              <a:lnSpc>
                <a:spcPct val="115000"/>
              </a:lnSpc>
              <a:spcBef>
                <a:spcPts val="0"/>
              </a:spcBef>
              <a:spcAft>
                <a:spcPts val="0"/>
              </a:spcAft>
              <a:buNone/>
              <a:tabLst/>
              <a:defRPr sz="1800" b="0" i="0" u="none" strike="noStrike" kern="0" cap="none" spc="0" baseline="0">
                <a:solidFill>
                  <a:srgbClr val="000000"/>
                </a:solidFill>
                <a:uFillTx/>
              </a:defRPr>
            </a:pPr>
            <a:r>
              <a:rPr lang="fr-FR" sz="2800" b="0" i="0" u="none" strike="noStrike" kern="1200" cap="none" spc="0" baseline="0" dirty="0">
                <a:solidFill>
                  <a:srgbClr val="000000"/>
                </a:solidFill>
                <a:uFillTx/>
                <a:latin typeface="Eras Demi ITC" panose="020B0805030504020804" pitchFamily="34" charset="0"/>
                <a:ea typeface="Times New Roman" pitchFamily="18"/>
              </a:rPr>
              <a:t>« La démocratie du fait qu’elle n’a </a:t>
            </a:r>
            <a:r>
              <a:rPr lang="fr-FR" sz="2800" b="0" i="0" u="none" strike="noStrike" kern="1200" cap="none" spc="0" baseline="0" dirty="0">
                <a:solidFill>
                  <a:srgbClr val="800000"/>
                </a:solidFill>
                <a:uFillTx/>
                <a:latin typeface="Eras Demi ITC" panose="020B0805030504020804" pitchFamily="34" charset="0"/>
                <a:ea typeface="Times New Roman" pitchFamily="18"/>
              </a:rPr>
              <a:t>jamais</a:t>
            </a:r>
            <a:r>
              <a:rPr lang="fr-FR" sz="2800" b="0" i="0" u="none" strike="noStrike" kern="1200" cap="none" spc="0" baseline="0" dirty="0">
                <a:solidFill>
                  <a:srgbClr val="000000"/>
                </a:solidFill>
                <a:uFillTx/>
                <a:latin typeface="Eras Demi ITC" panose="020B0805030504020804" pitchFamily="34" charset="0"/>
                <a:ea typeface="Times New Roman" pitchFamily="18"/>
              </a:rPr>
              <a:t> été complètement réalisée, a toujours été et est encore une </a:t>
            </a:r>
            <a:r>
              <a:rPr lang="fr-FR" sz="2800" b="0" i="0" u="none" strike="noStrike" kern="1200" cap="none" spc="0" baseline="0" dirty="0">
                <a:solidFill>
                  <a:srgbClr val="800000"/>
                </a:solidFill>
                <a:uFillTx/>
                <a:latin typeface="Eras Demi ITC" panose="020B0805030504020804" pitchFamily="34" charset="0"/>
                <a:ea typeface="Times New Roman" pitchFamily="18"/>
              </a:rPr>
              <a:t>doctrine révolutionnaire en puissance</a:t>
            </a:r>
            <a:r>
              <a:rPr lang="fr-FR" sz="2800" b="0" i="0" u="none" strike="noStrike" kern="1200" cap="none" spc="0" baseline="0" dirty="0">
                <a:solidFill>
                  <a:srgbClr val="000000"/>
                </a:solidFill>
                <a:uFillTx/>
                <a:latin typeface="Eras Demi ITC" panose="020B0805030504020804" pitchFamily="34" charset="0"/>
                <a:ea typeface="Times New Roman" pitchFamily="18"/>
              </a:rPr>
              <a:t>. » </a:t>
            </a:r>
          </a:p>
          <a:p>
            <a:pPr marL="0" marR="0" lvl="0" indent="0" algn="l" defTabSz="457200" rtl="0" fontAlgn="auto" hangingPunct="1">
              <a:lnSpc>
                <a:spcPct val="115000"/>
              </a:lnSpc>
              <a:spcBef>
                <a:spcPts val="0"/>
              </a:spcBef>
              <a:spcAft>
                <a:spcPts val="0"/>
              </a:spcAft>
              <a:buNone/>
              <a:tabLst/>
              <a:defRPr sz="1800" b="0" i="0" u="none" strike="noStrike" kern="0" cap="none" spc="0" baseline="0">
                <a:solidFill>
                  <a:srgbClr val="000000"/>
                </a:solidFill>
                <a:uFillTx/>
              </a:defRPr>
            </a:pPr>
            <a:endParaRPr lang="fr-FR" sz="2800" b="0" i="0" u="none" strike="noStrike" kern="1200" cap="none" spc="0" baseline="0" dirty="0">
              <a:solidFill>
                <a:srgbClr val="000000"/>
              </a:solidFill>
              <a:uFillTx/>
              <a:latin typeface="Eras Demi ITC" panose="020B0805030504020804" pitchFamily="34" charset="0"/>
              <a:ea typeface="Calibri" pitchFamily="34"/>
            </a:endParaRPr>
          </a:p>
          <a:p>
            <a:pPr marL="0" marR="0" lvl="0" indent="0" algn="l" defTabSz="457200" rtl="0" fontAlgn="auto" hangingPunct="1">
              <a:lnSpc>
                <a:spcPct val="115000"/>
              </a:lnSpc>
              <a:spcBef>
                <a:spcPts val="0"/>
              </a:spcBef>
              <a:spcAft>
                <a:spcPts val="0"/>
              </a:spcAft>
              <a:buNone/>
              <a:tabLst/>
              <a:defRPr sz="1800" b="0" i="0" u="none" strike="noStrike" kern="0" cap="none" spc="0" baseline="0">
                <a:solidFill>
                  <a:srgbClr val="000000"/>
                </a:solidFill>
                <a:uFillTx/>
              </a:defRPr>
            </a:pPr>
            <a:endParaRPr lang="fr-FR" sz="2800" b="0" i="0" u="none" strike="noStrike" kern="1200" cap="none" spc="0" baseline="0" dirty="0">
              <a:solidFill>
                <a:srgbClr val="000000"/>
              </a:solidFill>
              <a:uFillTx/>
              <a:latin typeface="Eras Demi ITC" panose="020B0805030504020804" pitchFamily="34" charset="0"/>
              <a:ea typeface="Calibri" pitchFamily="34"/>
            </a:endParaRPr>
          </a:p>
          <a:p>
            <a:pPr marL="0" marR="0" lvl="0" indent="0" algn="l" defTabSz="457200" rtl="0" fontAlgn="auto" hangingPunct="1">
              <a:lnSpc>
                <a:spcPct val="115000"/>
              </a:lnSpc>
              <a:spcBef>
                <a:spcPts val="0"/>
              </a:spcBef>
              <a:spcAft>
                <a:spcPts val="0"/>
              </a:spcAft>
              <a:buNone/>
              <a:tabLst/>
              <a:defRPr sz="1800" b="0" i="0" u="none" strike="noStrike" kern="0" cap="none" spc="0" baseline="0">
                <a:solidFill>
                  <a:srgbClr val="000000"/>
                </a:solidFill>
                <a:uFillTx/>
              </a:defRPr>
            </a:pPr>
            <a:r>
              <a:rPr lang="fr-FR" sz="2800" b="0" i="0" u="none" strike="noStrike" kern="1200" cap="none" spc="0" baseline="0" dirty="0">
                <a:solidFill>
                  <a:srgbClr val="000000"/>
                </a:solidFill>
                <a:uFillTx/>
                <a:latin typeface="Eras Demi ITC" panose="020B0805030504020804" pitchFamily="34" charset="0"/>
                <a:ea typeface="Times New Roman" pitchFamily="18"/>
              </a:rPr>
              <a:t> </a:t>
            </a:r>
            <a:endParaRPr lang="fr-FR" sz="2800" b="0" i="0" u="none" strike="noStrike" kern="1200" cap="none" spc="0" baseline="0" dirty="0">
              <a:solidFill>
                <a:srgbClr val="000000"/>
              </a:solidFill>
              <a:uFillTx/>
              <a:latin typeface="Eras Demi ITC" panose="020B0805030504020804" pitchFamily="34" charset="0"/>
              <a:ea typeface="Calibri" pitchFamily="34"/>
            </a:endParaRPr>
          </a:p>
        </p:txBody>
      </p:sp>
      <p:sp>
        <p:nvSpPr>
          <p:cNvPr id="4" name="Espace réservé du numéro de diapositive 3">
            <a:extLst>
              <a:ext uri="{FF2B5EF4-FFF2-40B4-BE49-F238E27FC236}">
                <a16:creationId xmlns:a16="http://schemas.microsoft.com/office/drawing/2014/main" id="{F6D411BE-44AD-48B4-8E3C-07F161257781}"/>
              </a:ext>
            </a:extLst>
          </p:cNvPr>
          <p:cNvSpPr>
            <a:spLocks noGrp="1"/>
          </p:cNvSpPr>
          <p:nvPr>
            <p:ph type="sldNum" sz="quarter" idx="12"/>
          </p:nvPr>
        </p:nvSpPr>
        <p:spPr/>
        <p:txBody>
          <a:bodyPr/>
          <a:lstStyle/>
          <a:p>
            <a:fld id="{46C37940-0BE0-4C48-A677-1E329DCF3A79}" type="slidenum">
              <a:rPr lang="fr-FR" smtClean="0"/>
              <a:t>52</a:t>
            </a:fld>
            <a:endParaRPr lang="fr-FR"/>
          </a:p>
        </p:txBody>
      </p:sp>
      <p:sp>
        <p:nvSpPr>
          <p:cNvPr id="5" name="Rectangle 4">
            <a:extLst>
              <a:ext uri="{FF2B5EF4-FFF2-40B4-BE49-F238E27FC236}">
                <a16:creationId xmlns:a16="http://schemas.microsoft.com/office/drawing/2014/main" id="{B7242F52-F690-49B3-8884-7ACDB8D10FC7}"/>
              </a:ext>
            </a:extLst>
          </p:cNvPr>
          <p:cNvSpPr/>
          <p:nvPr/>
        </p:nvSpPr>
        <p:spPr>
          <a:xfrm>
            <a:off x="4340816" y="5010188"/>
            <a:ext cx="3510368" cy="714555"/>
          </a:xfrm>
          <a:prstGeom prst="rect">
            <a:avLst/>
          </a:prstGeom>
        </p:spPr>
        <p:txBody>
          <a:bodyPr wrap="square">
            <a:spAutoFit/>
          </a:bodyPr>
          <a:lstStyle/>
          <a:p>
            <a:pPr lvl="0" algn="r">
              <a:lnSpc>
                <a:spcPct val="115000"/>
              </a:lnSpc>
              <a:defRPr sz="1800" b="0" i="0" u="none" strike="noStrike" kern="0" cap="none" spc="0" baseline="0">
                <a:solidFill>
                  <a:srgbClr val="000000"/>
                </a:solidFill>
                <a:uFillTx/>
              </a:defRPr>
            </a:pPr>
            <a:r>
              <a:rPr lang="fr-FR" b="1" dirty="0">
                <a:solidFill>
                  <a:srgbClr val="000000"/>
                </a:solidFill>
                <a:ea typeface="Times New Roman" pitchFamily="18"/>
              </a:rPr>
              <a:t>Robert Dahl, </a:t>
            </a:r>
          </a:p>
          <a:p>
            <a:pPr lvl="0" algn="r">
              <a:lnSpc>
                <a:spcPct val="115000"/>
              </a:lnSpc>
              <a:defRPr sz="1800" b="0" i="0" u="none" strike="noStrike" kern="0" cap="none" spc="0" baseline="0">
                <a:solidFill>
                  <a:srgbClr val="000000"/>
                </a:solidFill>
                <a:uFillTx/>
              </a:defRPr>
            </a:pPr>
            <a:r>
              <a:rPr lang="fr-FR" i="1" dirty="0">
                <a:solidFill>
                  <a:srgbClr val="000000"/>
                </a:solidFill>
                <a:ea typeface="Times New Roman" pitchFamily="18"/>
              </a:rPr>
              <a:t>Après la Révolution</a:t>
            </a:r>
            <a:r>
              <a:rPr lang="fr-FR" dirty="0">
                <a:solidFill>
                  <a:srgbClr val="000000"/>
                </a:solidFill>
                <a:ea typeface="Times New Roman" pitchFamily="18"/>
              </a:rPr>
              <a:t>, Paris, 1972, p. 15</a:t>
            </a:r>
            <a:r>
              <a:rPr lang="fr-FR" b="1" dirty="0">
                <a:solidFill>
                  <a:srgbClr val="000000"/>
                </a:solidFill>
                <a:ea typeface="Times New Roman" pitchFamily="18"/>
              </a:rPr>
              <a:t>.</a:t>
            </a:r>
            <a:endParaRPr lang="fr-FR" b="1" dirty="0">
              <a:solidFill>
                <a:srgbClr val="000000"/>
              </a:solidFill>
              <a:ea typeface="Calibri" pitchFamily="34"/>
            </a:endParaRPr>
          </a:p>
        </p:txBody>
      </p:sp>
      <p:pic>
        <p:nvPicPr>
          <p:cNvPr id="2050" name="Picture 2" descr="Résultat de recherche d'images pour &quot;robert dahl&quot;">
            <a:extLst>
              <a:ext uri="{FF2B5EF4-FFF2-40B4-BE49-F238E27FC236}">
                <a16:creationId xmlns:a16="http://schemas.microsoft.com/office/drawing/2014/main" id="{A0A9AE47-2936-4F64-9080-61C95E6B05F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26567" y="2364081"/>
            <a:ext cx="3239772" cy="4660420"/>
          </a:xfrm>
          <a:prstGeom prst="rect">
            <a:avLst/>
          </a:prstGeom>
          <a:noFill/>
          <a:effectLst>
            <a:outerShdw blurRad="647700" dist="152400" sx="120000" sy="120000" algn="ctr" rotWithShape="0">
              <a:prstClr val="black">
                <a:alpha val="39000"/>
              </a:prstClr>
            </a:outerShdw>
            <a:softEdge rad="317500"/>
          </a:effectLst>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653CC9C4-8E1F-4571-ADF1-08B234CEB574}"/>
              </a:ext>
            </a:extLst>
          </p:cNvPr>
          <p:cNvSpPr txBox="1"/>
          <p:nvPr/>
        </p:nvSpPr>
        <p:spPr>
          <a:xfrm>
            <a:off x="2160949" y="2921168"/>
            <a:ext cx="8390438" cy="1015663"/>
          </a:xfrm>
          <a:prstGeom prst="rect">
            <a:avLst/>
          </a:prstGeom>
          <a:noFill/>
        </p:spPr>
        <p:txBody>
          <a:bodyPr wrap="none" rtlCol="0">
            <a:spAutoFit/>
          </a:bodyPr>
          <a:lstStyle/>
          <a:p>
            <a:r>
              <a:rPr lang="fr-BE" sz="6000" dirty="0">
                <a:latin typeface="Eras Bold ITC" panose="020B0907030504020204" pitchFamily="34" charset="0"/>
              </a:rPr>
              <a:t>Réserve à documents</a:t>
            </a:r>
            <a:endParaRPr lang="fr-FR" sz="6000" dirty="0">
              <a:latin typeface="Eras Bold ITC" panose="020B0907030504020204" pitchFamily="34" charset="0"/>
            </a:endParaRPr>
          </a:p>
        </p:txBody>
      </p:sp>
      <p:sp>
        <p:nvSpPr>
          <p:cNvPr id="3" name="Espace réservé du numéro de diapositive 2">
            <a:extLst>
              <a:ext uri="{FF2B5EF4-FFF2-40B4-BE49-F238E27FC236}">
                <a16:creationId xmlns:a16="http://schemas.microsoft.com/office/drawing/2014/main" id="{9A835526-690C-46A7-9DFE-5E113ABD758F}"/>
              </a:ext>
            </a:extLst>
          </p:cNvPr>
          <p:cNvSpPr>
            <a:spLocks noGrp="1"/>
          </p:cNvSpPr>
          <p:nvPr>
            <p:ph type="sldNum" sz="quarter" idx="12"/>
          </p:nvPr>
        </p:nvSpPr>
        <p:spPr/>
        <p:txBody>
          <a:bodyPr/>
          <a:lstStyle/>
          <a:p>
            <a:fld id="{46C37940-0BE0-4C48-A677-1E329DCF3A79}" type="slidenum">
              <a:rPr lang="fr-FR" smtClean="0"/>
              <a:t>53</a:t>
            </a:fld>
            <a:endParaRPr lang="fr-FR"/>
          </a:p>
        </p:txBody>
      </p:sp>
    </p:spTree>
    <p:extLst>
      <p:ext uri="{BB962C8B-B14F-4D97-AF65-F5344CB8AC3E}">
        <p14:creationId xmlns:p14="http://schemas.microsoft.com/office/powerpoint/2010/main" val="360237492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a:extLst>
              <a:ext uri="{FF2B5EF4-FFF2-40B4-BE49-F238E27FC236}">
                <a16:creationId xmlns:a16="http://schemas.microsoft.com/office/drawing/2014/main" id="{BF7A5B41-9E5E-4474-8F70-3ACB4CFB86A9}"/>
              </a:ext>
            </a:extLst>
          </p:cNvPr>
          <p:cNvPicPr>
            <a:picLocks noChangeAspect="1"/>
          </p:cNvPicPr>
          <p:nvPr/>
        </p:nvPicPr>
        <p:blipFill>
          <a:blip r:embed="rId3"/>
          <a:stretch>
            <a:fillRect/>
          </a:stretch>
        </p:blipFill>
        <p:spPr>
          <a:xfrm rot="5400000">
            <a:off x="2650397" y="-2427427"/>
            <a:ext cx="5172171" cy="10234838"/>
          </a:xfrm>
          <a:prstGeom prst="rect">
            <a:avLst/>
          </a:prstGeom>
          <a:effectLst>
            <a:softEdge rad="31750"/>
          </a:effectLst>
        </p:spPr>
      </p:pic>
      <p:pic>
        <p:nvPicPr>
          <p:cNvPr id="5" name="Image 4">
            <a:extLst>
              <a:ext uri="{FF2B5EF4-FFF2-40B4-BE49-F238E27FC236}">
                <a16:creationId xmlns:a16="http://schemas.microsoft.com/office/drawing/2014/main" id="{ADF35CA9-98EB-446E-AE40-FA4089D5BE2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68986" y="3656742"/>
            <a:ext cx="2323014" cy="3097352"/>
          </a:xfrm>
          <a:prstGeom prst="rect">
            <a:avLst/>
          </a:prstGeom>
          <a:effectLst>
            <a:outerShdw blurRad="812800" dist="152400" dir="13500000" sx="118000" sy="118000" algn="br" rotWithShape="0">
              <a:prstClr val="black">
                <a:alpha val="40000"/>
              </a:prstClr>
            </a:outerShdw>
          </a:effectLst>
        </p:spPr>
      </p:pic>
      <p:sp>
        <p:nvSpPr>
          <p:cNvPr id="4" name="Espace réservé du numéro de diapositive 3">
            <a:extLst>
              <a:ext uri="{FF2B5EF4-FFF2-40B4-BE49-F238E27FC236}">
                <a16:creationId xmlns:a16="http://schemas.microsoft.com/office/drawing/2014/main" id="{3155AF06-3B8B-448E-A81E-453A474679DD}"/>
              </a:ext>
            </a:extLst>
          </p:cNvPr>
          <p:cNvSpPr>
            <a:spLocks noGrp="1"/>
          </p:cNvSpPr>
          <p:nvPr>
            <p:ph type="sldNum" sz="quarter" idx="12"/>
          </p:nvPr>
        </p:nvSpPr>
        <p:spPr/>
        <p:txBody>
          <a:bodyPr/>
          <a:lstStyle/>
          <a:p>
            <a:fld id="{46C37940-0BE0-4C48-A677-1E329DCF3A79}" type="slidenum">
              <a:rPr lang="fr-FR" smtClean="0"/>
              <a:t>54</a:t>
            </a:fld>
            <a:endParaRPr lang="fr-FR"/>
          </a:p>
        </p:txBody>
      </p:sp>
    </p:spTree>
    <p:extLst>
      <p:ext uri="{BB962C8B-B14F-4D97-AF65-F5344CB8AC3E}">
        <p14:creationId xmlns:p14="http://schemas.microsoft.com/office/powerpoint/2010/main" val="375863782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a:extLst>
              <a:ext uri="{FF2B5EF4-FFF2-40B4-BE49-F238E27FC236}">
                <a16:creationId xmlns:a16="http://schemas.microsoft.com/office/drawing/2014/main" id="{54AF7480-8155-4BE1-8AB8-8D67E6FF9C83}"/>
              </a:ext>
            </a:extLst>
          </p:cNvPr>
          <p:cNvPicPr>
            <a:picLocks noChangeAspect="1"/>
          </p:cNvPicPr>
          <p:nvPr/>
        </p:nvPicPr>
        <p:blipFill>
          <a:blip r:embed="rId3"/>
          <a:stretch>
            <a:fillRect/>
          </a:stretch>
        </p:blipFill>
        <p:spPr>
          <a:xfrm rot="5400000">
            <a:off x="3154080" y="-4703079"/>
            <a:ext cx="5883842" cy="12408061"/>
          </a:xfrm>
          <a:prstGeom prst="rect">
            <a:avLst/>
          </a:prstGeom>
          <a:effectLst>
            <a:softEdge rad="127000"/>
          </a:effectLst>
        </p:spPr>
      </p:pic>
      <p:sp>
        <p:nvSpPr>
          <p:cNvPr id="4" name="Espace réservé du numéro de diapositive 3">
            <a:extLst>
              <a:ext uri="{FF2B5EF4-FFF2-40B4-BE49-F238E27FC236}">
                <a16:creationId xmlns:a16="http://schemas.microsoft.com/office/drawing/2014/main" id="{DA92311F-0108-472B-9578-5D0476BFDA56}"/>
              </a:ext>
            </a:extLst>
          </p:cNvPr>
          <p:cNvSpPr>
            <a:spLocks noGrp="1"/>
          </p:cNvSpPr>
          <p:nvPr>
            <p:ph type="sldNum" sz="quarter" idx="12"/>
          </p:nvPr>
        </p:nvSpPr>
        <p:spPr/>
        <p:txBody>
          <a:bodyPr/>
          <a:lstStyle/>
          <a:p>
            <a:fld id="{46C37940-0BE0-4C48-A677-1E329DCF3A79}" type="slidenum">
              <a:rPr lang="fr-FR" smtClean="0"/>
              <a:t>55</a:t>
            </a:fld>
            <a:endParaRPr lang="fr-FR"/>
          </a:p>
        </p:txBody>
      </p:sp>
      <p:pic>
        <p:nvPicPr>
          <p:cNvPr id="5" name="Image 4">
            <a:extLst>
              <a:ext uri="{FF2B5EF4-FFF2-40B4-BE49-F238E27FC236}">
                <a16:creationId xmlns:a16="http://schemas.microsoft.com/office/drawing/2014/main" id="{5F804057-8D25-43B9-A3D5-D2A5C1E5F97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83301" y="3658802"/>
            <a:ext cx="3206086" cy="3448053"/>
          </a:xfrm>
          <a:prstGeom prst="rect">
            <a:avLst/>
          </a:prstGeom>
          <a:effectLst>
            <a:outerShdw blurRad="571500" dist="368300" dir="6600000" algn="ctr" rotWithShape="0">
              <a:srgbClr val="000000">
                <a:alpha val="82000"/>
              </a:srgbClr>
            </a:outerShdw>
            <a:softEdge rad="635000"/>
          </a:effectLst>
        </p:spPr>
      </p:pic>
    </p:spTree>
    <p:extLst>
      <p:ext uri="{BB962C8B-B14F-4D97-AF65-F5344CB8AC3E}">
        <p14:creationId xmlns:p14="http://schemas.microsoft.com/office/powerpoint/2010/main" val="69314794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57E40A86-7020-4AA9-AB38-64794A8F668F}"/>
              </a:ext>
            </a:extLst>
          </p:cNvPr>
          <p:cNvSpPr>
            <a:spLocks noGrp="1"/>
          </p:cNvSpPr>
          <p:nvPr>
            <p:ph type="sldNum" sz="quarter" idx="12"/>
          </p:nvPr>
        </p:nvSpPr>
        <p:spPr/>
        <p:txBody>
          <a:bodyPr/>
          <a:lstStyle/>
          <a:p>
            <a:fld id="{46C37940-0BE0-4C48-A677-1E329DCF3A79}" type="slidenum">
              <a:rPr lang="fr-FR" smtClean="0"/>
              <a:t>56</a:t>
            </a:fld>
            <a:endParaRPr lang="fr-FR"/>
          </a:p>
        </p:txBody>
      </p:sp>
      <p:pic>
        <p:nvPicPr>
          <p:cNvPr id="4" name="Image 3">
            <a:extLst>
              <a:ext uri="{FF2B5EF4-FFF2-40B4-BE49-F238E27FC236}">
                <a16:creationId xmlns:a16="http://schemas.microsoft.com/office/drawing/2014/main" id="{77790BF4-097F-474F-B651-E2CC8A970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95402" y="0"/>
            <a:ext cx="4465674" cy="6858000"/>
          </a:xfrm>
          <a:prstGeom prst="rect">
            <a:avLst/>
          </a:prstGeom>
          <a:effectLst>
            <a:softEdge rad="63500"/>
          </a:effectLst>
        </p:spPr>
      </p:pic>
      <p:pic>
        <p:nvPicPr>
          <p:cNvPr id="7" name="Image 6">
            <a:extLst>
              <a:ext uri="{FF2B5EF4-FFF2-40B4-BE49-F238E27FC236}">
                <a16:creationId xmlns:a16="http://schemas.microsoft.com/office/drawing/2014/main" id="{384620B4-A2A8-4D45-BAB1-9ED723BCFB1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64366" y="-121574"/>
            <a:ext cx="4932232" cy="6979574"/>
          </a:xfrm>
          <a:prstGeom prst="rect">
            <a:avLst/>
          </a:prstGeom>
          <a:effectLst>
            <a:softEdge rad="63500"/>
          </a:effectLst>
        </p:spPr>
      </p:pic>
    </p:spTree>
    <p:extLst>
      <p:ext uri="{BB962C8B-B14F-4D97-AF65-F5344CB8AC3E}">
        <p14:creationId xmlns:p14="http://schemas.microsoft.com/office/powerpoint/2010/main" val="124088427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197B40C0-6DEB-442D-9837-7DB2607BC0E0}"/>
              </a:ext>
            </a:extLst>
          </p:cNvPr>
          <p:cNvSpPr>
            <a:spLocks noGrp="1"/>
          </p:cNvSpPr>
          <p:nvPr>
            <p:ph type="sldNum" sz="quarter" idx="12"/>
          </p:nvPr>
        </p:nvSpPr>
        <p:spPr/>
        <p:txBody>
          <a:bodyPr/>
          <a:lstStyle/>
          <a:p>
            <a:fld id="{46C37940-0BE0-4C48-A677-1E329DCF3A79}" type="slidenum">
              <a:rPr lang="fr-FR" smtClean="0"/>
              <a:t>57</a:t>
            </a:fld>
            <a:endParaRPr lang="fr-FR"/>
          </a:p>
        </p:txBody>
      </p:sp>
      <p:pic>
        <p:nvPicPr>
          <p:cNvPr id="4" name="Image 3">
            <a:extLst>
              <a:ext uri="{FF2B5EF4-FFF2-40B4-BE49-F238E27FC236}">
                <a16:creationId xmlns:a16="http://schemas.microsoft.com/office/drawing/2014/main" id="{8C01B1A4-6B84-498A-B3E3-E223611A349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82461" y="0"/>
            <a:ext cx="5627077" cy="6858000"/>
          </a:xfrm>
          <a:prstGeom prst="rect">
            <a:avLst/>
          </a:prstGeom>
          <a:effectLst>
            <a:softEdge rad="127000"/>
          </a:effectLst>
        </p:spPr>
      </p:pic>
    </p:spTree>
    <p:extLst>
      <p:ext uri="{BB962C8B-B14F-4D97-AF65-F5344CB8AC3E}">
        <p14:creationId xmlns:p14="http://schemas.microsoft.com/office/powerpoint/2010/main" val="244457117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99D27CF9-864D-46E7-8DB8-564703529578}"/>
              </a:ext>
            </a:extLst>
          </p:cNvPr>
          <p:cNvSpPr>
            <a:spLocks noGrp="1"/>
          </p:cNvSpPr>
          <p:nvPr>
            <p:ph type="sldNum" sz="quarter" idx="12"/>
          </p:nvPr>
        </p:nvSpPr>
        <p:spPr/>
        <p:txBody>
          <a:bodyPr/>
          <a:lstStyle/>
          <a:p>
            <a:fld id="{46C37940-0BE0-4C48-A677-1E329DCF3A79}" type="slidenum">
              <a:rPr lang="fr-FR" smtClean="0"/>
              <a:pPr/>
              <a:t>58</a:t>
            </a:fld>
            <a:endParaRPr lang="fr-FR"/>
          </a:p>
        </p:txBody>
      </p:sp>
      <p:pic>
        <p:nvPicPr>
          <p:cNvPr id="5" name="Image 4" descr="Une image contenant texte, livre&#10;&#10;Description générée automatiquement">
            <a:extLst>
              <a:ext uri="{FF2B5EF4-FFF2-40B4-BE49-F238E27FC236}">
                <a16:creationId xmlns:a16="http://schemas.microsoft.com/office/drawing/2014/main" id="{3F4B684E-1B95-406E-B32F-170ED4032A3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1316" y="-72525"/>
            <a:ext cx="4289367" cy="7003049"/>
          </a:xfrm>
          <a:prstGeom prst="rect">
            <a:avLst/>
          </a:prstGeom>
          <a:ln>
            <a:noFill/>
          </a:ln>
          <a:effectLst>
            <a:softEdge rad="112500"/>
          </a:effectLst>
        </p:spPr>
      </p:pic>
    </p:spTree>
    <p:extLst>
      <p:ext uri="{BB962C8B-B14F-4D97-AF65-F5344CB8AC3E}">
        <p14:creationId xmlns:p14="http://schemas.microsoft.com/office/powerpoint/2010/main" val="172970595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8075C155-1318-4A76-810A-24B698E10371}"/>
              </a:ext>
            </a:extLst>
          </p:cNvPr>
          <p:cNvSpPr>
            <a:spLocks noGrp="1"/>
          </p:cNvSpPr>
          <p:nvPr>
            <p:ph type="sldNum" sz="quarter" idx="12"/>
          </p:nvPr>
        </p:nvSpPr>
        <p:spPr/>
        <p:txBody>
          <a:bodyPr/>
          <a:lstStyle/>
          <a:p>
            <a:fld id="{46C37940-0BE0-4C48-A677-1E329DCF3A79}" type="slidenum">
              <a:rPr lang="fr-FR" smtClean="0"/>
              <a:t>59</a:t>
            </a:fld>
            <a:endParaRPr lang="fr-FR"/>
          </a:p>
        </p:txBody>
      </p:sp>
      <p:pic>
        <p:nvPicPr>
          <p:cNvPr id="6" name="Image 5">
            <a:extLst>
              <a:ext uri="{FF2B5EF4-FFF2-40B4-BE49-F238E27FC236}">
                <a16:creationId xmlns:a16="http://schemas.microsoft.com/office/drawing/2014/main" id="{2A10B3A2-31A3-4910-A4B3-806F569C8C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39835" y="0"/>
            <a:ext cx="4712329" cy="6858000"/>
          </a:xfrm>
          <a:prstGeom prst="rect">
            <a:avLst/>
          </a:prstGeom>
        </p:spPr>
      </p:pic>
    </p:spTree>
    <p:extLst>
      <p:ext uri="{BB962C8B-B14F-4D97-AF65-F5344CB8AC3E}">
        <p14:creationId xmlns:p14="http://schemas.microsoft.com/office/powerpoint/2010/main" val="17887511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6BE26CF2-EE59-4574-B602-21E0B03C624C}"/>
              </a:ext>
            </a:extLst>
          </p:cNvPr>
          <p:cNvSpPr>
            <a:spLocks noGrp="1"/>
          </p:cNvSpPr>
          <p:nvPr>
            <p:ph type="sldNum" sz="quarter" idx="12"/>
          </p:nvPr>
        </p:nvSpPr>
        <p:spPr/>
        <p:txBody>
          <a:bodyPr/>
          <a:lstStyle/>
          <a:p>
            <a:fld id="{46C37940-0BE0-4C48-A677-1E329DCF3A79}" type="slidenum">
              <a:rPr lang="fr-FR" smtClean="0"/>
              <a:t>6</a:t>
            </a:fld>
            <a:endParaRPr lang="fr-FR"/>
          </a:p>
        </p:txBody>
      </p:sp>
      <p:sp>
        <p:nvSpPr>
          <p:cNvPr id="3" name="Rectangle 2">
            <a:extLst>
              <a:ext uri="{FF2B5EF4-FFF2-40B4-BE49-F238E27FC236}">
                <a16:creationId xmlns:a16="http://schemas.microsoft.com/office/drawing/2014/main" id="{67D38C1C-FF89-4178-A2C2-C4142040E4ED}"/>
              </a:ext>
            </a:extLst>
          </p:cNvPr>
          <p:cNvSpPr/>
          <p:nvPr/>
        </p:nvSpPr>
        <p:spPr>
          <a:xfrm>
            <a:off x="2727764" y="3671401"/>
            <a:ext cx="7788183" cy="1569660"/>
          </a:xfrm>
          <a:prstGeom prst="rect">
            <a:avLst/>
          </a:prstGeom>
        </p:spPr>
        <p:txBody>
          <a:bodyPr wrap="square">
            <a:spAutoFit/>
          </a:bodyPr>
          <a:lstStyle/>
          <a:p>
            <a:pPr algn="just"/>
            <a:r>
              <a:rPr lang="fr-BE" sz="2400" dirty="0">
                <a:latin typeface="Eras Demi ITC" panose="020B0805030504020804" pitchFamily="34" charset="0"/>
              </a:rPr>
              <a:t>« Le grand avantage des représentants, c’est qu’ils sont capables de discuter des affaires. Le peuple n’y est point du tout propre : ce qui forme un des grands </a:t>
            </a:r>
            <a:r>
              <a:rPr lang="fr-BE" sz="2400" dirty="0">
                <a:solidFill>
                  <a:srgbClr val="800000"/>
                </a:solidFill>
                <a:latin typeface="Eras Demi ITC" panose="020B0805030504020804" pitchFamily="34" charset="0"/>
              </a:rPr>
              <a:t>inconvénients de la démocratie </a:t>
            </a:r>
            <a:r>
              <a:rPr lang="fr-BE" sz="2400" dirty="0">
                <a:latin typeface="Eras Demi ITC" panose="020B0805030504020804" pitchFamily="34" charset="0"/>
              </a:rPr>
              <a:t>»</a:t>
            </a:r>
            <a:endParaRPr lang="fr-FR" sz="2400" dirty="0">
              <a:latin typeface="Eras Demi ITC" panose="020B0805030504020804" pitchFamily="34" charset="0"/>
            </a:endParaRPr>
          </a:p>
        </p:txBody>
      </p:sp>
      <p:sp>
        <p:nvSpPr>
          <p:cNvPr id="4" name="Rectangle 3">
            <a:extLst>
              <a:ext uri="{FF2B5EF4-FFF2-40B4-BE49-F238E27FC236}">
                <a16:creationId xmlns:a16="http://schemas.microsoft.com/office/drawing/2014/main" id="{838C8361-CA73-4D3D-A278-C2EAFA4E9BF7}"/>
              </a:ext>
            </a:extLst>
          </p:cNvPr>
          <p:cNvSpPr/>
          <p:nvPr/>
        </p:nvSpPr>
        <p:spPr>
          <a:xfrm>
            <a:off x="999242" y="932261"/>
            <a:ext cx="6362252" cy="1569660"/>
          </a:xfrm>
          <a:prstGeom prst="rect">
            <a:avLst/>
          </a:prstGeom>
        </p:spPr>
        <p:txBody>
          <a:bodyPr wrap="square">
            <a:spAutoFit/>
          </a:bodyPr>
          <a:lstStyle/>
          <a:p>
            <a:pPr algn="just"/>
            <a:r>
              <a:rPr lang="fr-BE" sz="2400" dirty="0">
                <a:latin typeface="Eras Demi ITC" panose="020B0805030504020804" pitchFamily="34" charset="0"/>
              </a:rPr>
              <a:t>« Tenons comme principe que le gouvernement tire son origine du peuple, mais qu’on enseigne au </a:t>
            </a:r>
            <a:r>
              <a:rPr lang="fr-BE" sz="2400" dirty="0">
                <a:solidFill>
                  <a:srgbClr val="800000"/>
                </a:solidFill>
                <a:latin typeface="Eras Demi ITC" panose="020B0805030504020804" pitchFamily="34" charset="0"/>
              </a:rPr>
              <a:t>peuple qu’il n’est pas apte à se gouverner </a:t>
            </a:r>
            <a:r>
              <a:rPr lang="fr-BE" sz="2400" dirty="0">
                <a:latin typeface="Eras Demi ITC" panose="020B0805030504020804" pitchFamily="34" charset="0"/>
              </a:rPr>
              <a:t>lui-même ».</a:t>
            </a:r>
            <a:endParaRPr lang="fr-FR" sz="2400" dirty="0">
              <a:latin typeface="Eras Demi ITC" panose="020B0805030504020804" pitchFamily="34" charset="0"/>
            </a:endParaRPr>
          </a:p>
        </p:txBody>
      </p:sp>
      <p:sp>
        <p:nvSpPr>
          <p:cNvPr id="5" name="Rectangle 4">
            <a:extLst>
              <a:ext uri="{FF2B5EF4-FFF2-40B4-BE49-F238E27FC236}">
                <a16:creationId xmlns:a16="http://schemas.microsoft.com/office/drawing/2014/main" id="{744C2B2E-1A3A-4E97-9029-06DB504E30B4}"/>
              </a:ext>
            </a:extLst>
          </p:cNvPr>
          <p:cNvSpPr/>
          <p:nvPr/>
        </p:nvSpPr>
        <p:spPr>
          <a:xfrm>
            <a:off x="2727764" y="5376053"/>
            <a:ext cx="6524543" cy="400110"/>
          </a:xfrm>
          <a:prstGeom prst="rect">
            <a:avLst/>
          </a:prstGeom>
        </p:spPr>
        <p:txBody>
          <a:bodyPr wrap="none">
            <a:spAutoFit/>
          </a:bodyPr>
          <a:lstStyle/>
          <a:p>
            <a:r>
              <a:rPr lang="fr-BE" sz="2000" dirty="0">
                <a:latin typeface="Eras Demi ITC" panose="020B0805030504020804" pitchFamily="34" charset="0"/>
              </a:rPr>
              <a:t>Montesquieu</a:t>
            </a:r>
            <a:r>
              <a:rPr lang="fr-BE" dirty="0">
                <a:latin typeface="Eras Demi ITC" panose="020B0805030504020804" pitchFamily="34" charset="0"/>
              </a:rPr>
              <a:t>, </a:t>
            </a:r>
            <a:r>
              <a:rPr lang="fr-BE" i="1" dirty="0">
                <a:solidFill>
                  <a:srgbClr val="1C1C1C"/>
                </a:solidFill>
                <a:latin typeface="Eras Demi ITC" panose="020B0805030504020804" pitchFamily="34" charset="0"/>
              </a:rPr>
              <a:t>L’Esprit des lois</a:t>
            </a:r>
            <a:r>
              <a:rPr lang="fr-BE" dirty="0">
                <a:solidFill>
                  <a:srgbClr val="1C1C1C"/>
                </a:solidFill>
                <a:latin typeface="Eras Demi ITC" panose="020B0805030504020804" pitchFamily="34" charset="0"/>
              </a:rPr>
              <a:t>, Livre XI, Chapitre 4, 1748. </a:t>
            </a:r>
            <a:endParaRPr lang="fr-FR" dirty="0">
              <a:latin typeface="Eras Demi ITC" panose="020B0805030504020804" pitchFamily="34" charset="0"/>
            </a:endParaRPr>
          </a:p>
        </p:txBody>
      </p:sp>
      <p:sp>
        <p:nvSpPr>
          <p:cNvPr id="6" name="Rectangle 5">
            <a:extLst>
              <a:ext uri="{FF2B5EF4-FFF2-40B4-BE49-F238E27FC236}">
                <a16:creationId xmlns:a16="http://schemas.microsoft.com/office/drawing/2014/main" id="{7BB1354F-09D4-4FA9-9781-1E961DFE27A2}"/>
              </a:ext>
            </a:extLst>
          </p:cNvPr>
          <p:cNvSpPr/>
          <p:nvPr/>
        </p:nvSpPr>
        <p:spPr>
          <a:xfrm>
            <a:off x="2727764" y="2636913"/>
            <a:ext cx="4633730" cy="369332"/>
          </a:xfrm>
          <a:prstGeom prst="rect">
            <a:avLst/>
          </a:prstGeom>
        </p:spPr>
        <p:txBody>
          <a:bodyPr wrap="square">
            <a:spAutoFit/>
          </a:bodyPr>
          <a:lstStyle/>
          <a:p>
            <a:r>
              <a:rPr lang="fr-BE" dirty="0">
                <a:latin typeface="Eras Demi ITC" panose="020B0805030504020804" pitchFamily="34" charset="0"/>
              </a:rPr>
              <a:t>J. </a:t>
            </a:r>
            <a:r>
              <a:rPr lang="fr-BE" dirty="0" err="1">
                <a:latin typeface="Eras Demi ITC" panose="020B0805030504020804" pitchFamily="34" charset="0"/>
              </a:rPr>
              <a:t>Belknap</a:t>
            </a:r>
            <a:r>
              <a:rPr lang="fr-BE" dirty="0">
                <a:latin typeface="Eras Demi ITC" panose="020B0805030504020804" pitchFamily="34" charset="0"/>
              </a:rPr>
              <a:t>,  USA, 18</a:t>
            </a:r>
            <a:r>
              <a:rPr lang="fr-BE" baseline="30000" dirty="0">
                <a:latin typeface="Eras Demi ITC" panose="020B0805030504020804" pitchFamily="34" charset="0"/>
              </a:rPr>
              <a:t>ième</a:t>
            </a:r>
            <a:r>
              <a:rPr lang="fr-BE" dirty="0">
                <a:latin typeface="Eras Demi ITC" panose="020B0805030504020804" pitchFamily="34" charset="0"/>
              </a:rPr>
              <a:t> ou 19</a:t>
            </a:r>
            <a:r>
              <a:rPr lang="fr-BE" baseline="30000" dirty="0">
                <a:latin typeface="Eras Demi ITC" panose="020B0805030504020804" pitchFamily="34" charset="0"/>
              </a:rPr>
              <a:t>ième</a:t>
            </a:r>
            <a:r>
              <a:rPr lang="fr-BE" dirty="0">
                <a:latin typeface="Eras Demi ITC" panose="020B0805030504020804" pitchFamily="34" charset="0"/>
              </a:rPr>
              <a:t> siècle </a:t>
            </a:r>
            <a:endParaRPr lang="fr-FR" dirty="0">
              <a:latin typeface="Eras Demi ITC" panose="020B0805030504020804" pitchFamily="34" charset="0"/>
            </a:endParaRPr>
          </a:p>
        </p:txBody>
      </p:sp>
      <p:pic>
        <p:nvPicPr>
          <p:cNvPr id="8" name="Image 7">
            <a:extLst>
              <a:ext uri="{FF2B5EF4-FFF2-40B4-BE49-F238E27FC236}">
                <a16:creationId xmlns:a16="http://schemas.microsoft.com/office/drawing/2014/main" id="{29F8AD24-D028-4F88-B580-7A65B0236A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518" y="3671401"/>
            <a:ext cx="2551768" cy="3186599"/>
          </a:xfrm>
          <a:prstGeom prst="rect">
            <a:avLst/>
          </a:prstGeom>
          <a:effectLst>
            <a:reflection blurRad="736600" endPos="65000" dist="406400" dir="5400000" sy="-100000" algn="bl" rotWithShape="0"/>
            <a:softEdge rad="317500"/>
          </a:effectLst>
        </p:spPr>
      </p:pic>
      <p:pic>
        <p:nvPicPr>
          <p:cNvPr id="12" name="Image 11">
            <a:extLst>
              <a:ext uri="{FF2B5EF4-FFF2-40B4-BE49-F238E27FC236}">
                <a16:creationId xmlns:a16="http://schemas.microsoft.com/office/drawing/2014/main" id="{90211807-8FD2-4D48-BF9B-491CD801005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46790" y="0"/>
            <a:ext cx="4439035" cy="2943462"/>
          </a:xfrm>
          <a:prstGeom prst="rect">
            <a:avLst/>
          </a:prstGeom>
          <a:effectLst>
            <a:outerShdw blurRad="317500" dist="279400" dir="21540000" sx="114000" sy="114000" algn="ctr" rotWithShape="0">
              <a:schemeClr val="tx1">
                <a:lumMod val="65000"/>
                <a:lumOff val="35000"/>
                <a:alpha val="60000"/>
              </a:schemeClr>
            </a:outerShdw>
            <a:reflection stA="45000" endPos="0" dist="50800" dir="5400000" sy="-100000" algn="bl" rotWithShape="0"/>
            <a:softEdge rad="63500"/>
          </a:effectLst>
        </p:spPr>
      </p:pic>
    </p:spTree>
    <p:extLst>
      <p:ext uri="{BB962C8B-B14F-4D97-AF65-F5344CB8AC3E}">
        <p14:creationId xmlns:p14="http://schemas.microsoft.com/office/powerpoint/2010/main" val="323033653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ED53C52C-6E0C-4377-B59D-BE903344220D}"/>
              </a:ext>
            </a:extLst>
          </p:cNvPr>
          <p:cNvSpPr>
            <a:spLocks noGrp="1"/>
          </p:cNvSpPr>
          <p:nvPr>
            <p:ph type="sldNum" sz="quarter" idx="12"/>
          </p:nvPr>
        </p:nvSpPr>
        <p:spPr/>
        <p:txBody>
          <a:bodyPr/>
          <a:lstStyle/>
          <a:p>
            <a:fld id="{46C37940-0BE0-4C48-A677-1E329DCF3A79}" type="slidenum">
              <a:rPr lang="fr-FR" smtClean="0"/>
              <a:t>60</a:t>
            </a:fld>
            <a:endParaRPr lang="fr-FR"/>
          </a:p>
        </p:txBody>
      </p:sp>
      <p:pic>
        <p:nvPicPr>
          <p:cNvPr id="4" name="Image 3">
            <a:extLst>
              <a:ext uri="{FF2B5EF4-FFF2-40B4-BE49-F238E27FC236}">
                <a16:creationId xmlns:a16="http://schemas.microsoft.com/office/drawing/2014/main" id="{7DDB335A-2378-4228-BCD0-6EBCE4BF787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95753" y="1"/>
            <a:ext cx="9944201" cy="6921164"/>
          </a:xfrm>
          <a:prstGeom prst="rect">
            <a:avLst/>
          </a:prstGeom>
        </p:spPr>
      </p:pic>
    </p:spTree>
    <p:extLst>
      <p:ext uri="{BB962C8B-B14F-4D97-AF65-F5344CB8AC3E}">
        <p14:creationId xmlns:p14="http://schemas.microsoft.com/office/powerpoint/2010/main" val="205328212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910F27E9-8F05-42BA-88A4-B196044DA441}"/>
              </a:ext>
            </a:extLst>
          </p:cNvPr>
          <p:cNvSpPr>
            <a:spLocks noGrp="1"/>
          </p:cNvSpPr>
          <p:nvPr>
            <p:ph type="sldNum" sz="quarter" idx="12"/>
          </p:nvPr>
        </p:nvSpPr>
        <p:spPr/>
        <p:txBody>
          <a:bodyPr/>
          <a:lstStyle/>
          <a:p>
            <a:fld id="{46C37940-0BE0-4C48-A677-1E329DCF3A79}" type="slidenum">
              <a:rPr lang="fr-FR" smtClean="0"/>
              <a:t>61</a:t>
            </a:fld>
            <a:endParaRPr lang="fr-FR"/>
          </a:p>
        </p:txBody>
      </p:sp>
      <p:pic>
        <p:nvPicPr>
          <p:cNvPr id="4" name="Image 3">
            <a:extLst>
              <a:ext uri="{FF2B5EF4-FFF2-40B4-BE49-F238E27FC236}">
                <a16:creationId xmlns:a16="http://schemas.microsoft.com/office/drawing/2014/main" id="{3FC01CE6-169E-4B34-9B04-470E3596354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9691" y="0"/>
            <a:ext cx="10164131" cy="6852224"/>
          </a:xfrm>
          <a:prstGeom prst="rect">
            <a:avLst/>
          </a:prstGeom>
        </p:spPr>
      </p:pic>
    </p:spTree>
    <p:extLst>
      <p:ext uri="{BB962C8B-B14F-4D97-AF65-F5344CB8AC3E}">
        <p14:creationId xmlns:p14="http://schemas.microsoft.com/office/powerpoint/2010/main" val="144071887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1041DDE0-6777-47D7-91B8-459CABD0151F}"/>
              </a:ext>
            </a:extLst>
          </p:cNvPr>
          <p:cNvSpPr>
            <a:spLocks noGrp="1"/>
          </p:cNvSpPr>
          <p:nvPr>
            <p:ph type="sldNum" sz="quarter" idx="12"/>
          </p:nvPr>
        </p:nvSpPr>
        <p:spPr/>
        <p:txBody>
          <a:bodyPr/>
          <a:lstStyle/>
          <a:p>
            <a:fld id="{46C37940-0BE0-4C48-A677-1E329DCF3A79}" type="slidenum">
              <a:rPr lang="fr-FR" smtClean="0"/>
              <a:t>62</a:t>
            </a:fld>
            <a:endParaRPr lang="fr-FR"/>
          </a:p>
        </p:txBody>
      </p:sp>
      <p:sp>
        <p:nvSpPr>
          <p:cNvPr id="3" name="ZoneTexte 2">
            <a:extLst>
              <a:ext uri="{FF2B5EF4-FFF2-40B4-BE49-F238E27FC236}">
                <a16:creationId xmlns:a16="http://schemas.microsoft.com/office/drawing/2014/main" id="{284E1E30-E7DF-41F4-9EF8-4E41A08CC0F1}"/>
              </a:ext>
            </a:extLst>
          </p:cNvPr>
          <p:cNvSpPr txBox="1"/>
          <p:nvPr/>
        </p:nvSpPr>
        <p:spPr>
          <a:xfrm>
            <a:off x="2836760" y="786161"/>
            <a:ext cx="7986532" cy="1323439"/>
          </a:xfrm>
          <a:prstGeom prst="rect">
            <a:avLst/>
          </a:prstGeom>
          <a:noFill/>
        </p:spPr>
        <p:txBody>
          <a:bodyPr wrap="square" rtlCol="0">
            <a:spAutoFit/>
          </a:bodyPr>
          <a:lstStyle/>
          <a:p>
            <a:r>
              <a:rPr lang="fr-FR" sz="2000" dirty="0">
                <a:latin typeface="Eras Demi ITC" panose="020B0805030504020804" pitchFamily="34" charset="0"/>
              </a:rPr>
              <a:t>Toutes les fois qu’on verra tout le monde tranquille dans un État qui se donne le nom de République, on peu être assuré que la liberté n’y est pas. »</a:t>
            </a:r>
          </a:p>
          <a:p>
            <a:endParaRPr lang="fr-FR" sz="2000" dirty="0">
              <a:latin typeface="Eras Demi ITC" panose="020B0805030504020804" pitchFamily="34" charset="0"/>
            </a:endParaRPr>
          </a:p>
        </p:txBody>
      </p:sp>
      <p:sp>
        <p:nvSpPr>
          <p:cNvPr id="4" name="ZoneTexte 3">
            <a:extLst>
              <a:ext uri="{FF2B5EF4-FFF2-40B4-BE49-F238E27FC236}">
                <a16:creationId xmlns:a16="http://schemas.microsoft.com/office/drawing/2014/main" id="{69DB19F0-1BD5-4581-9F13-8DA568A314F7}"/>
              </a:ext>
            </a:extLst>
          </p:cNvPr>
          <p:cNvSpPr txBox="1"/>
          <p:nvPr/>
        </p:nvSpPr>
        <p:spPr>
          <a:xfrm>
            <a:off x="1295402" y="4030008"/>
            <a:ext cx="7269864" cy="1323439"/>
          </a:xfrm>
          <a:prstGeom prst="rect">
            <a:avLst/>
          </a:prstGeom>
          <a:noFill/>
        </p:spPr>
        <p:txBody>
          <a:bodyPr wrap="square" rtlCol="0">
            <a:spAutoFit/>
          </a:bodyPr>
          <a:lstStyle/>
          <a:p>
            <a:r>
              <a:rPr lang="fr-FR" sz="2000" dirty="0">
                <a:latin typeface="Eras Demi ITC" panose="020B0805030504020804" pitchFamily="34" charset="0"/>
              </a:rPr>
              <a:t>La démocratie excède la légalité de l’ordre établi parce qu’elle interroge constamment sa légitimité.</a:t>
            </a:r>
          </a:p>
          <a:p>
            <a:endParaRPr lang="fr-FR" sz="2000" dirty="0">
              <a:latin typeface="Eras Demi ITC" panose="020B0805030504020804" pitchFamily="34" charset="0"/>
            </a:endParaRPr>
          </a:p>
          <a:p>
            <a:r>
              <a:rPr lang="fr-FR" sz="2000" dirty="0">
                <a:latin typeface="Eras Demi ITC" panose="020B0805030504020804" pitchFamily="34" charset="0"/>
              </a:rPr>
              <a:t>Myriam Revault d’</a:t>
            </a:r>
            <a:r>
              <a:rPr lang="fr-FR" sz="2000" dirty="0" err="1">
                <a:latin typeface="Eras Demi ITC" panose="020B0805030504020804" pitchFamily="34" charset="0"/>
              </a:rPr>
              <a:t>Allones</a:t>
            </a:r>
            <a:endParaRPr lang="fr-FR" sz="2000" dirty="0">
              <a:latin typeface="Eras Demi ITC" panose="020B0805030504020804" pitchFamily="34" charset="0"/>
            </a:endParaRPr>
          </a:p>
        </p:txBody>
      </p:sp>
      <p:pic>
        <p:nvPicPr>
          <p:cNvPr id="5" name="Image 4">
            <a:extLst>
              <a:ext uri="{FF2B5EF4-FFF2-40B4-BE49-F238E27FC236}">
                <a16:creationId xmlns:a16="http://schemas.microsoft.com/office/drawing/2014/main" id="{F96BD468-B8BC-48AB-A751-F6A313CC70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2551768" cy="3186599"/>
          </a:xfrm>
          <a:prstGeom prst="rect">
            <a:avLst/>
          </a:prstGeom>
          <a:effectLst>
            <a:reflection blurRad="736600" endPos="65000" dist="406400" dir="5400000" sy="-100000" algn="bl" rotWithShape="0"/>
            <a:softEdge rad="520700"/>
          </a:effectLst>
        </p:spPr>
      </p:pic>
      <p:pic>
        <p:nvPicPr>
          <p:cNvPr id="8" name="Image 7">
            <a:extLst>
              <a:ext uri="{FF2B5EF4-FFF2-40B4-BE49-F238E27FC236}">
                <a16:creationId xmlns:a16="http://schemas.microsoft.com/office/drawing/2014/main" id="{13BF6A0B-CB63-413B-9F2B-41FBC498A99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65266" y="4440177"/>
            <a:ext cx="3626734" cy="2417823"/>
          </a:xfrm>
          <a:prstGeom prst="rect">
            <a:avLst/>
          </a:prstGeom>
          <a:ln>
            <a:noFill/>
          </a:ln>
          <a:effectLst>
            <a:outerShdw blurRad="812800" dist="1244600" dir="13500000" sx="69000" sy="69000" algn="br" rotWithShape="0">
              <a:prstClr val="black">
                <a:alpha val="40000"/>
              </a:prstClr>
            </a:outerShdw>
            <a:softEdge rad="406400"/>
          </a:effectLst>
        </p:spPr>
      </p:pic>
      <p:sp>
        <p:nvSpPr>
          <p:cNvPr id="10" name="ZoneTexte 9">
            <a:extLst>
              <a:ext uri="{FF2B5EF4-FFF2-40B4-BE49-F238E27FC236}">
                <a16:creationId xmlns:a16="http://schemas.microsoft.com/office/drawing/2014/main" id="{E98B912D-CDC3-4EFD-8E21-4D5F545C0724}"/>
              </a:ext>
            </a:extLst>
          </p:cNvPr>
          <p:cNvSpPr txBox="1"/>
          <p:nvPr/>
        </p:nvSpPr>
        <p:spPr>
          <a:xfrm>
            <a:off x="8891769" y="1898134"/>
            <a:ext cx="6600462" cy="369332"/>
          </a:xfrm>
          <a:prstGeom prst="rect">
            <a:avLst/>
          </a:prstGeom>
          <a:noFill/>
        </p:spPr>
        <p:txBody>
          <a:bodyPr wrap="square">
            <a:spAutoFit/>
          </a:bodyPr>
          <a:lstStyle/>
          <a:p>
            <a:r>
              <a:rPr lang="fr-FR" sz="1800" dirty="0">
                <a:latin typeface="Eras Demi ITC" panose="020B0805030504020804" pitchFamily="34" charset="0"/>
              </a:rPr>
              <a:t>Montesquieu</a:t>
            </a:r>
          </a:p>
        </p:txBody>
      </p:sp>
    </p:spTree>
    <p:extLst>
      <p:ext uri="{BB962C8B-B14F-4D97-AF65-F5344CB8AC3E}">
        <p14:creationId xmlns:p14="http://schemas.microsoft.com/office/powerpoint/2010/main" val="39669213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674AA10C-940B-4121-A1B4-A26563C126E2}"/>
              </a:ext>
            </a:extLst>
          </p:cNvPr>
          <p:cNvSpPr>
            <a:spLocks noGrp="1"/>
          </p:cNvSpPr>
          <p:nvPr>
            <p:ph type="sldNum" sz="quarter" idx="12"/>
          </p:nvPr>
        </p:nvSpPr>
        <p:spPr/>
        <p:txBody>
          <a:bodyPr/>
          <a:lstStyle/>
          <a:p>
            <a:fld id="{46C37940-0BE0-4C48-A677-1E329DCF3A79}" type="slidenum">
              <a:rPr lang="fr-FR" smtClean="0"/>
              <a:t>7</a:t>
            </a:fld>
            <a:endParaRPr lang="fr-FR"/>
          </a:p>
        </p:txBody>
      </p:sp>
      <p:sp>
        <p:nvSpPr>
          <p:cNvPr id="3" name="Rectangle 2">
            <a:extLst>
              <a:ext uri="{FF2B5EF4-FFF2-40B4-BE49-F238E27FC236}">
                <a16:creationId xmlns:a16="http://schemas.microsoft.com/office/drawing/2014/main" id="{711CA5D9-0499-4FD5-BC2D-C4542A96021C}"/>
              </a:ext>
            </a:extLst>
          </p:cNvPr>
          <p:cNvSpPr/>
          <p:nvPr/>
        </p:nvSpPr>
        <p:spPr>
          <a:xfrm>
            <a:off x="1302327" y="1033425"/>
            <a:ext cx="4793673" cy="4524315"/>
          </a:xfrm>
          <a:prstGeom prst="rect">
            <a:avLst/>
          </a:prstGeom>
        </p:spPr>
        <p:txBody>
          <a:bodyPr wrap="square">
            <a:spAutoFit/>
          </a:bodyPr>
          <a:lstStyle/>
          <a:p>
            <a:r>
              <a:rPr lang="fr-BE" sz="3200" dirty="0">
                <a:latin typeface="Eras Demi ITC" panose="020B0805030504020804" pitchFamily="34" charset="0"/>
              </a:rPr>
              <a:t>« L’idée que le </a:t>
            </a:r>
            <a:r>
              <a:rPr lang="fr-BE" sz="3200" dirty="0">
                <a:solidFill>
                  <a:srgbClr val="800000"/>
                </a:solidFill>
                <a:latin typeface="Eras Demi ITC" panose="020B0805030504020804" pitchFamily="34" charset="0"/>
              </a:rPr>
              <a:t>peuple</a:t>
            </a:r>
            <a:r>
              <a:rPr lang="fr-BE" sz="3200" dirty="0">
                <a:latin typeface="Eras Demi ITC" panose="020B0805030504020804" pitchFamily="34" charset="0"/>
              </a:rPr>
              <a:t> est le meilleur gardien de sa liberté n’est pas vraie. Il est le pire envisageable, il n’est pas un gardien du tout. Il ne peut ni agir, ni juger, </a:t>
            </a:r>
            <a:r>
              <a:rPr lang="fr-BE" sz="3200" dirty="0">
                <a:solidFill>
                  <a:srgbClr val="800000"/>
                </a:solidFill>
                <a:latin typeface="Eras Demi ITC" panose="020B0805030504020804" pitchFamily="34" charset="0"/>
              </a:rPr>
              <a:t>ni penser</a:t>
            </a:r>
            <a:r>
              <a:rPr lang="fr-BE" sz="3200" dirty="0">
                <a:latin typeface="Eras Demi ITC" panose="020B0805030504020804" pitchFamily="34" charset="0"/>
              </a:rPr>
              <a:t>, ni vouloir.</a:t>
            </a:r>
            <a:r>
              <a:rPr lang="fr-BE" sz="3200" dirty="0">
                <a:latin typeface="Verdana, Arial, Helvetica, sans-serif"/>
              </a:rPr>
              <a:t> »</a:t>
            </a:r>
            <a:endParaRPr lang="fr-BE" sz="3200" dirty="0"/>
          </a:p>
        </p:txBody>
      </p:sp>
      <p:sp>
        <p:nvSpPr>
          <p:cNvPr id="4" name="Rectangle 3">
            <a:extLst>
              <a:ext uri="{FF2B5EF4-FFF2-40B4-BE49-F238E27FC236}">
                <a16:creationId xmlns:a16="http://schemas.microsoft.com/office/drawing/2014/main" id="{E8BB3C35-9DBD-4F74-B9D8-D957B291A78E}"/>
              </a:ext>
            </a:extLst>
          </p:cNvPr>
          <p:cNvSpPr/>
          <p:nvPr/>
        </p:nvSpPr>
        <p:spPr>
          <a:xfrm>
            <a:off x="7036344" y="4645561"/>
            <a:ext cx="3757353" cy="1323439"/>
          </a:xfrm>
          <a:prstGeom prst="rect">
            <a:avLst/>
          </a:prstGeom>
        </p:spPr>
        <p:txBody>
          <a:bodyPr wrap="square">
            <a:spAutoFit/>
          </a:bodyPr>
          <a:lstStyle/>
          <a:p>
            <a:pPr algn="r"/>
            <a:r>
              <a:rPr lang="fr-BE" sz="2000" dirty="0">
                <a:latin typeface="Eras Light ITC" panose="020B0402030504020804" pitchFamily="34" charset="0"/>
              </a:rPr>
              <a:t>John Adams, patriote, vice-président de George Washington, 2</a:t>
            </a:r>
            <a:r>
              <a:rPr lang="fr-BE" sz="2000" baseline="30000" dirty="0">
                <a:latin typeface="Eras Light ITC" panose="020B0402030504020804" pitchFamily="34" charset="0"/>
              </a:rPr>
              <a:t>ième</a:t>
            </a:r>
            <a:r>
              <a:rPr lang="fr-BE" sz="2000" dirty="0">
                <a:latin typeface="Eras Light ITC" panose="020B0402030504020804" pitchFamily="34" charset="0"/>
              </a:rPr>
              <a:t> président des États-Unis (1797-1801</a:t>
            </a:r>
            <a:r>
              <a:rPr lang="fr-BE" dirty="0">
                <a:latin typeface="Verdana, Arial, Helvetica, sans-serif"/>
              </a:rPr>
              <a:t>)</a:t>
            </a:r>
            <a:endParaRPr lang="fr-BE" dirty="0"/>
          </a:p>
        </p:txBody>
      </p:sp>
      <p:pic>
        <p:nvPicPr>
          <p:cNvPr id="6" name="Image 5" descr="Une image contenant personne, homme, tenant, assis&#10;&#10;Description générée automatiquement">
            <a:extLst>
              <a:ext uri="{FF2B5EF4-FFF2-40B4-BE49-F238E27FC236}">
                <a16:creationId xmlns:a16="http://schemas.microsoft.com/office/drawing/2014/main" id="{E793FAA6-24AC-489F-9A2E-900BBA9524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93893" y="1953191"/>
            <a:ext cx="4299804" cy="2412970"/>
          </a:xfrm>
          <a:prstGeom prst="rect">
            <a:avLst/>
          </a:prstGeom>
          <a:effectLst>
            <a:outerShdw blurRad="635000" dist="38100" dir="13500000" algn="br" rotWithShape="0">
              <a:prstClr val="black"/>
            </a:outerShdw>
          </a:effectLst>
        </p:spPr>
      </p:pic>
    </p:spTree>
    <p:extLst>
      <p:ext uri="{BB962C8B-B14F-4D97-AF65-F5344CB8AC3E}">
        <p14:creationId xmlns:p14="http://schemas.microsoft.com/office/powerpoint/2010/main" val="36204089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E3AB8B58-E6F0-4E09-B878-CA9351BF03BB}"/>
              </a:ext>
            </a:extLst>
          </p:cNvPr>
          <p:cNvSpPr>
            <a:spLocks noGrp="1"/>
          </p:cNvSpPr>
          <p:nvPr>
            <p:ph type="sldNum" sz="quarter" idx="12"/>
          </p:nvPr>
        </p:nvSpPr>
        <p:spPr/>
        <p:txBody>
          <a:bodyPr/>
          <a:lstStyle/>
          <a:p>
            <a:fld id="{46C37940-0BE0-4C48-A677-1E329DCF3A79}" type="slidenum">
              <a:rPr lang="fr-FR" smtClean="0"/>
              <a:t>8</a:t>
            </a:fld>
            <a:endParaRPr lang="fr-FR"/>
          </a:p>
        </p:txBody>
      </p:sp>
      <p:sp>
        <p:nvSpPr>
          <p:cNvPr id="3" name="Rectangle 2">
            <a:extLst>
              <a:ext uri="{FF2B5EF4-FFF2-40B4-BE49-F238E27FC236}">
                <a16:creationId xmlns:a16="http://schemas.microsoft.com/office/drawing/2014/main" id="{4A6891E7-9F99-4419-9380-86FC35759D1D}"/>
              </a:ext>
            </a:extLst>
          </p:cNvPr>
          <p:cNvSpPr/>
          <p:nvPr/>
        </p:nvSpPr>
        <p:spPr>
          <a:xfrm>
            <a:off x="1481903" y="951398"/>
            <a:ext cx="6096000" cy="4647426"/>
          </a:xfrm>
          <a:prstGeom prst="rect">
            <a:avLst/>
          </a:prstGeom>
        </p:spPr>
        <p:txBody>
          <a:bodyPr>
            <a:spAutoFit/>
          </a:bodyPr>
          <a:lstStyle/>
          <a:p>
            <a:pPr algn="just"/>
            <a:endParaRPr lang="fr-BE" sz="2000" dirty="0">
              <a:latin typeface="Eras Demi ITC" panose="020B0805030504020804" pitchFamily="34" charset="0"/>
            </a:endParaRPr>
          </a:p>
          <a:p>
            <a:pPr algn="just"/>
            <a:r>
              <a:rPr lang="fr-BE" sz="2000" dirty="0">
                <a:latin typeface="Eras Demi ITC" panose="020B0805030504020804" pitchFamily="34" charset="0"/>
              </a:rPr>
              <a:t>« </a:t>
            </a:r>
            <a:r>
              <a:rPr lang="fr-BE" sz="2800" i="1" dirty="0">
                <a:latin typeface="Eras Demi ITC" panose="020B0805030504020804" pitchFamily="34" charset="0"/>
              </a:rPr>
              <a:t>Il n’y a pas eu de changements dans les lois, il n’y a pas eu d’interférence avec les intérêts de quiconque, </a:t>
            </a:r>
            <a:r>
              <a:rPr lang="fr-BE" sz="2800" i="1" dirty="0">
                <a:solidFill>
                  <a:srgbClr val="800000"/>
                </a:solidFill>
                <a:latin typeface="Eras Demi ITC" panose="020B0805030504020804" pitchFamily="34" charset="0"/>
              </a:rPr>
              <a:t>tout le monde est resté à sa place</a:t>
            </a:r>
            <a:r>
              <a:rPr lang="fr-BE" sz="2800" i="1" dirty="0">
                <a:latin typeface="Eras Demi ITC" panose="020B0805030504020804" pitchFamily="34" charset="0"/>
              </a:rPr>
              <a:t> et, la seule altération, c’est que le siège du gouvernement a changé </a:t>
            </a:r>
            <a:r>
              <a:rPr lang="fr-BE" sz="2000" dirty="0">
                <a:latin typeface="Eras Demi ITC" panose="020B0805030504020804" pitchFamily="34" charset="0"/>
              </a:rPr>
              <a:t>». </a:t>
            </a:r>
          </a:p>
          <a:p>
            <a:pPr algn="just"/>
            <a:endParaRPr lang="fr-BE" sz="2000" dirty="0">
              <a:latin typeface="Eras Demi ITC" panose="020B0805030504020804" pitchFamily="34" charset="0"/>
            </a:endParaRPr>
          </a:p>
          <a:p>
            <a:pPr algn="just"/>
            <a:endParaRPr lang="fr-BE" sz="2000" dirty="0">
              <a:latin typeface="Eras Demi ITC" panose="020B0805030504020804" pitchFamily="34" charset="0"/>
            </a:endParaRPr>
          </a:p>
          <a:p>
            <a:pPr algn="just"/>
            <a:r>
              <a:rPr lang="fr-BE" sz="2000" dirty="0">
                <a:latin typeface="Eras Demi ITC" panose="020B0805030504020804" pitchFamily="34" charset="0"/>
              </a:rPr>
              <a:t>Il conclut qu’en fait, aux États-Unis, il n’y a pas eu de révolution.</a:t>
            </a:r>
          </a:p>
        </p:txBody>
      </p:sp>
      <p:pic>
        <p:nvPicPr>
          <p:cNvPr id="9" name="Image 8">
            <a:extLst>
              <a:ext uri="{FF2B5EF4-FFF2-40B4-BE49-F238E27FC236}">
                <a16:creationId xmlns:a16="http://schemas.microsoft.com/office/drawing/2014/main" id="{F76855B2-D3E8-44E0-AF09-98895513529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71727" y="1453034"/>
            <a:ext cx="2724871" cy="3355331"/>
          </a:xfrm>
          <a:prstGeom prst="rect">
            <a:avLst/>
          </a:prstGeom>
          <a:ln>
            <a:noFill/>
          </a:ln>
          <a:effectLst>
            <a:outerShdw blurRad="609600" dir="4200000" sx="113000" sy="113000" algn="l" rotWithShape="0">
              <a:prstClr val="black">
                <a:alpha val="40000"/>
              </a:prstClr>
            </a:outerShdw>
            <a:softEdge rad="112500"/>
          </a:effectLst>
        </p:spPr>
      </p:pic>
      <p:sp>
        <p:nvSpPr>
          <p:cNvPr id="12" name="Rectangle 11">
            <a:extLst>
              <a:ext uri="{FF2B5EF4-FFF2-40B4-BE49-F238E27FC236}">
                <a16:creationId xmlns:a16="http://schemas.microsoft.com/office/drawing/2014/main" id="{F649FFED-EA21-401D-8C77-80BA9E328E0C}"/>
              </a:ext>
            </a:extLst>
          </p:cNvPr>
          <p:cNvSpPr/>
          <p:nvPr/>
        </p:nvSpPr>
        <p:spPr>
          <a:xfrm>
            <a:off x="8079129" y="4952493"/>
            <a:ext cx="3371308" cy="646331"/>
          </a:xfrm>
          <a:prstGeom prst="rect">
            <a:avLst/>
          </a:prstGeom>
        </p:spPr>
        <p:txBody>
          <a:bodyPr wrap="square">
            <a:spAutoFit/>
          </a:bodyPr>
          <a:lstStyle/>
          <a:p>
            <a:r>
              <a:rPr lang="fr-FR" dirty="0">
                <a:solidFill>
                  <a:srgbClr val="000000"/>
                </a:solidFill>
                <a:latin typeface="Eras Light ITC" panose="020B0402030504020804" pitchFamily="34" charset="0"/>
              </a:rPr>
              <a:t>Alexander Hamilton, patriote et fédéraliste étasunien, circa 1795.</a:t>
            </a:r>
            <a:endParaRPr lang="fr-FR" dirty="0">
              <a:latin typeface="Eras Light ITC" panose="020B0402030504020804" pitchFamily="34" charset="0"/>
            </a:endParaRPr>
          </a:p>
        </p:txBody>
      </p:sp>
    </p:spTree>
    <p:extLst>
      <p:ext uri="{BB962C8B-B14F-4D97-AF65-F5344CB8AC3E}">
        <p14:creationId xmlns:p14="http://schemas.microsoft.com/office/powerpoint/2010/main" val="1197880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23398B82-FD09-49E0-93B2-4D27AB77B047}"/>
              </a:ext>
            </a:extLst>
          </p:cNvPr>
          <p:cNvSpPr>
            <a:spLocks noGrp="1"/>
          </p:cNvSpPr>
          <p:nvPr>
            <p:ph type="sldNum" sz="quarter" idx="12"/>
          </p:nvPr>
        </p:nvSpPr>
        <p:spPr/>
        <p:txBody>
          <a:bodyPr/>
          <a:lstStyle/>
          <a:p>
            <a:fld id="{46C37940-0BE0-4C48-A677-1E329DCF3A79}" type="slidenum">
              <a:rPr lang="fr-FR" smtClean="0"/>
              <a:t>9</a:t>
            </a:fld>
            <a:endParaRPr lang="fr-FR"/>
          </a:p>
        </p:txBody>
      </p:sp>
      <p:sp>
        <p:nvSpPr>
          <p:cNvPr id="3" name="Rectangle 2">
            <a:extLst>
              <a:ext uri="{FF2B5EF4-FFF2-40B4-BE49-F238E27FC236}">
                <a16:creationId xmlns:a16="http://schemas.microsoft.com/office/drawing/2014/main" id="{D0654D2C-C434-407E-AB46-257A785D4D5E}"/>
              </a:ext>
            </a:extLst>
          </p:cNvPr>
          <p:cNvSpPr/>
          <p:nvPr/>
        </p:nvSpPr>
        <p:spPr>
          <a:xfrm>
            <a:off x="1241676" y="890687"/>
            <a:ext cx="5309595" cy="4955203"/>
          </a:xfrm>
          <a:prstGeom prst="rect">
            <a:avLst/>
          </a:prstGeom>
        </p:spPr>
        <p:txBody>
          <a:bodyPr wrap="square">
            <a:spAutoFit/>
          </a:bodyPr>
          <a:lstStyle/>
          <a:p>
            <a:r>
              <a:rPr lang="fr-BE" sz="2000" dirty="0">
                <a:latin typeface="Eras Demi ITC" panose="020B0805030504020804" pitchFamily="34" charset="0"/>
              </a:rPr>
              <a:t>L’historien américain Samuel Williams en 1794 : </a:t>
            </a:r>
          </a:p>
          <a:p>
            <a:endParaRPr lang="fr-BE" sz="2400" dirty="0">
              <a:latin typeface="Eras Demi ITC" panose="020B0805030504020804" pitchFamily="34" charset="0"/>
            </a:endParaRPr>
          </a:p>
          <a:p>
            <a:r>
              <a:rPr lang="fr-BE" sz="2800" dirty="0">
                <a:latin typeface="Eras Demi ITC" panose="020B0805030504020804" pitchFamily="34" charset="0"/>
              </a:rPr>
              <a:t>« La représentation […] a été graduellement introduite en Europe par les monarques ; non pas avec l’intention de favoriser les droits des peuples, mais comme le meilleur moyen de lever de l’argent </a:t>
            </a:r>
            <a:r>
              <a:rPr lang="fr-BE" sz="2800" dirty="0">
                <a:solidFill>
                  <a:srgbClr val="800000"/>
                </a:solidFill>
                <a:latin typeface="Eras Demi ITC" panose="020B0805030504020804" pitchFamily="34" charset="0"/>
              </a:rPr>
              <a:t>pour financer leurs aventures guerrières</a:t>
            </a:r>
            <a:r>
              <a:rPr lang="fr-BE" sz="2800" dirty="0">
                <a:latin typeface="Eras Demi ITC" panose="020B0805030504020804" pitchFamily="34" charset="0"/>
              </a:rPr>
              <a:t>.  »</a:t>
            </a:r>
            <a:endParaRPr lang="fr-FR" sz="2800" dirty="0">
              <a:latin typeface="Eras Demi ITC" panose="020B0805030504020804" pitchFamily="34" charset="0"/>
            </a:endParaRPr>
          </a:p>
        </p:txBody>
      </p:sp>
      <p:pic>
        <p:nvPicPr>
          <p:cNvPr id="5" name="Image 4">
            <a:extLst>
              <a:ext uri="{FF2B5EF4-FFF2-40B4-BE49-F238E27FC236}">
                <a16:creationId xmlns:a16="http://schemas.microsoft.com/office/drawing/2014/main" id="{66BF20E2-175F-4A79-8C65-09C957F8A69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80590" y="0"/>
            <a:ext cx="5211410" cy="4946295"/>
          </a:xfrm>
          <a:prstGeom prst="rect">
            <a:avLst/>
          </a:prstGeom>
          <a:ln>
            <a:noFill/>
          </a:ln>
          <a:effectLst>
            <a:reflection blurRad="38100" stA="62000" dir="5400000" sy="-100000" algn="bl" rotWithShape="0"/>
            <a:softEdge rad="112500"/>
          </a:effectLst>
        </p:spPr>
      </p:pic>
    </p:spTree>
    <p:extLst>
      <p:ext uri="{BB962C8B-B14F-4D97-AF65-F5344CB8AC3E}">
        <p14:creationId xmlns:p14="http://schemas.microsoft.com/office/powerpoint/2010/main" val="3034677092"/>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que">
  <a:themeElements>
    <a:clrScheme name="Organique">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que">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que">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Organic</Template>
  <TotalTime>8080</TotalTime>
  <Words>16053</Words>
  <Application>Microsoft Office PowerPoint</Application>
  <PresentationFormat>Grand écran</PresentationFormat>
  <Paragraphs>649</Paragraphs>
  <Slides>62</Slides>
  <Notes>62</Notes>
  <HiddenSlides>0</HiddenSlides>
  <MMClips>0</MMClips>
  <ScaleCrop>false</ScaleCrop>
  <HeadingPairs>
    <vt:vector size="6" baseType="variant">
      <vt:variant>
        <vt:lpstr>Polices utilisées</vt:lpstr>
      </vt:variant>
      <vt:variant>
        <vt:i4>11</vt:i4>
      </vt:variant>
      <vt:variant>
        <vt:lpstr>Thème</vt:lpstr>
      </vt:variant>
      <vt:variant>
        <vt:i4>1</vt:i4>
      </vt:variant>
      <vt:variant>
        <vt:lpstr>Titres des diapositives</vt:lpstr>
      </vt:variant>
      <vt:variant>
        <vt:i4>62</vt:i4>
      </vt:variant>
    </vt:vector>
  </HeadingPairs>
  <TitlesOfParts>
    <vt:vector size="74" baseType="lpstr">
      <vt:lpstr>Aharoni</vt:lpstr>
      <vt:lpstr>Arial</vt:lpstr>
      <vt:lpstr>Calibri</vt:lpstr>
      <vt:lpstr>Eras Bold ITC</vt:lpstr>
      <vt:lpstr>Eras Demi ITC</vt:lpstr>
      <vt:lpstr>Eras Light ITC</vt:lpstr>
      <vt:lpstr>Garamond</vt:lpstr>
      <vt:lpstr>Gill Sans MT</vt:lpstr>
      <vt:lpstr>Segoe UI</vt:lpstr>
      <vt:lpstr>Times New Roman</vt:lpstr>
      <vt:lpstr>Verdana, Arial, Helvetica, sans-serif</vt:lpstr>
      <vt:lpstr>Organique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Tibo</dc:creator>
  <cp:lastModifiedBy>thibault zaleski</cp:lastModifiedBy>
  <cp:revision>151</cp:revision>
  <cp:lastPrinted>2019-12-12T14:35:22Z</cp:lastPrinted>
  <dcterms:created xsi:type="dcterms:W3CDTF">2019-11-26T10:38:21Z</dcterms:created>
  <dcterms:modified xsi:type="dcterms:W3CDTF">2024-09-19T13:23:27Z</dcterms:modified>
</cp:coreProperties>
</file>