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90" r:id="rId1"/>
  </p:sldMasterIdLst>
  <p:sldIdLst>
    <p:sldId id="263" r:id="rId2"/>
    <p:sldId id="258" r:id="rId3"/>
    <p:sldId id="257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9" r:id="rId12"/>
    <p:sldId id="267" r:id="rId13"/>
    <p:sldId id="271" r:id="rId14"/>
    <p:sldId id="270" r:id="rId15"/>
    <p:sldId id="273" r:id="rId16"/>
    <p:sldId id="268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53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0684221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255726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034762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475687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409400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186308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3487848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2365523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80068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37041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49539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132113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39856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33564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937843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713555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073220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A999AB7-D0DF-44AC-953E-EF0BDA5BF557}" type="datetimeFigureOut">
              <a:rPr lang="fr-BE" smtClean="0"/>
              <a:t>05-05-20</a:t>
            </a:fld>
            <a:endParaRPr lang="fr-B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7C87DBA-32F7-4E4A-99B0-581D6A8DC3BE}" type="slidenum">
              <a:rPr lang="fr-BE" smtClean="0"/>
              <a:t>‹N°›</a:t>
            </a:fld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50505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hyperlink" Target="https://youtu.be/etImnv2mn6M" TargetMode="Externa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image" Target="../media/image17.png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hyperlink" Target="https://youtu.be/WBzrajCtv2Y" TargetMode="External"/><Relationship Id="rId5" Type="http://schemas.openxmlformats.org/officeDocument/2006/relationships/tags" Target="../tags/tag51.xml"/><Relationship Id="rId15" Type="http://schemas.openxmlformats.org/officeDocument/2006/relationships/hyperlink" Target="https://youtu.be/tzjRUQVNRkY" TargetMode="Externa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7" Type="http://schemas.openxmlformats.org/officeDocument/2006/relationships/image" Target="../media/image19.jpeg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hyperlink" Target="https://youtu.be/tzjRUQVNRkY" TargetMode="Externa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image" Target="../media/image20.jpe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hyperlink" Target="https://youtu.be/-IVLg3fcx30" TargetMode="Externa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tags" Target="../tags/tag66.xml"/><Relationship Id="rId7" Type="http://schemas.openxmlformats.org/officeDocument/2006/relationships/hyperlink" Target="https://youtu.be/d7vIv7YykyE" TargetMode="Externa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71.xml"/><Relationship Id="rId7" Type="http://schemas.openxmlformats.org/officeDocument/2006/relationships/hyperlink" Target="https://youtu.be/d7vIv7YykyE" TargetMode="Externa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10" Type="http://schemas.openxmlformats.org/officeDocument/2006/relationships/hyperlink" Target="https://youtu.be/tzjRUQVNRkY" TargetMode="External"/><Relationship Id="rId4" Type="http://schemas.openxmlformats.org/officeDocument/2006/relationships/tags" Target="../tags/tag77.xml"/><Relationship Id="rId9" Type="http://schemas.openxmlformats.org/officeDocument/2006/relationships/image" Target="../media/image25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tzjRUQVNRkY" TargetMode="External"/><Relationship Id="rId3" Type="http://schemas.openxmlformats.org/officeDocument/2006/relationships/tags" Target="../tags/tag8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9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image" Target="../media/image28.png"/><Relationship Id="rId5" Type="http://schemas.openxmlformats.org/officeDocument/2006/relationships/tags" Target="../tags/tag90.xml"/><Relationship Id="rId10" Type="http://schemas.openxmlformats.org/officeDocument/2006/relationships/image" Target="../media/image27.jpeg"/><Relationship Id="rId4" Type="http://schemas.openxmlformats.org/officeDocument/2006/relationships/tags" Target="../tags/tag89.xml"/><Relationship Id="rId9" Type="http://schemas.openxmlformats.org/officeDocument/2006/relationships/hyperlink" Target="https://youtu.be/xDrLz2jvFLs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8VBb62SvUhc" TargetMode="External"/><Relationship Id="rId3" Type="http://schemas.openxmlformats.org/officeDocument/2006/relationships/tags" Target="../tags/tag6.xml"/><Relationship Id="rId7" Type="http://schemas.microsoft.com/office/2007/relationships/hdphoto" Target="../media/hdphoto1.wdp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hyperlink" Target="https://youtu.be/hINBEnnQHEo" TargetMode="External"/><Relationship Id="rId5" Type="http://schemas.openxmlformats.org/officeDocument/2006/relationships/tags" Target="../tags/tag12.xml"/><Relationship Id="rId10" Type="http://schemas.openxmlformats.org/officeDocument/2006/relationships/image" Target="../media/image6.jpeg"/><Relationship Id="rId4" Type="http://schemas.openxmlformats.org/officeDocument/2006/relationships/tags" Target="../tags/tag11.xml"/><Relationship Id="rId9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tags" Target="../tags/tag1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10" Type="http://schemas.openxmlformats.org/officeDocument/2006/relationships/hyperlink" Target="https://youtu.be/jiyZExPpVFQ" TargetMode="External"/><Relationship Id="rId4" Type="http://schemas.openxmlformats.org/officeDocument/2006/relationships/tags" Target="../tags/tag18.xml"/><Relationship Id="rId9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2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hyperlink" Target="https://youtu.be/13g3ELoze4s" TargetMode="External"/><Relationship Id="rId4" Type="http://schemas.openxmlformats.org/officeDocument/2006/relationships/tags" Target="../tags/tag24.xml"/><Relationship Id="rId9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Xftv6mkBPso" TargetMode="External"/><Relationship Id="rId3" Type="http://schemas.openxmlformats.org/officeDocument/2006/relationships/tags" Target="../tags/tag2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image" Target="../media/image12.jpeg"/><Relationship Id="rId4" Type="http://schemas.openxmlformats.org/officeDocument/2006/relationships/tags" Target="../tags/tag30.xml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13.jpe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hyperlink" Target="https://youtu.be/pAM-puLOGn0" TargetMode="Externa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10" Type="http://schemas.openxmlformats.org/officeDocument/2006/relationships/hyperlink" Target="https://youtu.be/utNAYh_aVlo%20/" TargetMode="External"/><Relationship Id="rId4" Type="http://schemas.openxmlformats.org/officeDocument/2006/relationships/tags" Target="../tags/tag40.xml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image" Target="../media/image16.jpe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hyperlink" Target="https://youtu.be/6REl7vCHSEA" TargetMode="Externa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D5E6A4C2-E0B1-4B82-89BF-E615F928FB83}"/>
              </a:ext>
            </a:extLst>
          </p:cNvPr>
          <p:cNvSpPr>
            <a:spLocks noGrp="1"/>
          </p:cNvSpPr>
          <p:nvPr>
            <p:ph type="subTitle" idx="1"/>
            <p:custDataLst>
              <p:tags r:id="rId1"/>
            </p:custDataLst>
          </p:nvPr>
        </p:nvSpPr>
        <p:spPr>
          <a:xfrm>
            <a:off x="1015894" y="1647639"/>
            <a:ext cx="9902285" cy="2880000"/>
          </a:xfrm>
          <a:solidFill>
            <a:schemeClr val="accent2">
              <a:lumMod val="20000"/>
              <a:lumOff val="80000"/>
            </a:schemeClr>
          </a:solidFill>
          <a:ln w="57150" cap="rnd" cmpd="dbl"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bevel/>
          </a:ln>
        </p:spPr>
        <p:txBody>
          <a:bodyPr anchor="ctr" anchorCtr="0">
            <a:noAutofit/>
          </a:bodyPr>
          <a:lstStyle/>
          <a:p>
            <a:r>
              <a:rPr lang="fr-FR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 matériel de couture</a:t>
            </a:r>
          </a:p>
          <a:p>
            <a:r>
              <a:rPr lang="fr-FR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liens YouTube </a:t>
            </a:r>
            <a:endParaRPr lang="fr-BE" sz="40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D0AE0089-FC83-4582-802F-1BCC2B187687}"/>
              </a:ext>
            </a:extLst>
          </p:cNvPr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353122" y="5375245"/>
            <a:ext cx="11485756" cy="775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sz="2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École Joie de Vivre 		  	Cours de couture Mattez D</a:t>
            </a:r>
            <a:r>
              <a:rPr lang="fr-FR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 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375307E-B0F8-4C6A-A2B7-506E8FBE611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53122" y="6260645"/>
            <a:ext cx="3073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lien YouTube : Mattez Danielle </a:t>
            </a:r>
            <a:endParaRPr lang="fr-BE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C1D653B-C36D-42A5-BFA7-AB1F1AB278A7}"/>
              </a:ext>
            </a:extLst>
          </p:cNvPr>
          <p:cNvSpPr txBox="1"/>
          <p:nvPr/>
        </p:nvSpPr>
        <p:spPr>
          <a:xfrm>
            <a:off x="6096000" y="6385302"/>
            <a:ext cx="6096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Sources photos / google, employées dans le cadre de l’enseignement à des fins pédagogiques.</a:t>
            </a:r>
            <a:endParaRPr lang="fr-BE" sz="1200" dirty="0"/>
          </a:p>
        </p:txBody>
      </p:sp>
    </p:spTree>
    <p:extLst>
      <p:ext uri="{BB962C8B-B14F-4D97-AF65-F5344CB8AC3E}">
        <p14:creationId xmlns:p14="http://schemas.microsoft.com/office/powerpoint/2010/main" val="3287192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1" presetClass="emph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4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 build="p" animBg="1"/>
      <p:bldP spid="3" grpId="4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E4708EFD-1D3E-42E9-9DE7-4A1C4059E06E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15785332"/>
              </p:ext>
            </p:extLst>
          </p:nvPr>
        </p:nvGraphicFramePr>
        <p:xfrm>
          <a:off x="2496000" y="619957"/>
          <a:ext cx="7200000" cy="720000"/>
        </p:xfrm>
        <a:graphic>
          <a:graphicData uri="http://schemas.openxmlformats.org/drawingml/2006/table">
            <a:tbl>
              <a:tblPr firstRow="1" firstCol="1" bandRow="1">
                <a:effectLst/>
              </a:tblPr>
              <a:tblGrid>
                <a:gridCol w="7200000">
                  <a:extLst>
                    <a:ext uri="{9D8B030D-6E8A-4147-A177-3AD203B41FA5}">
                      <a16:colId xmlns:a16="http://schemas.microsoft.com/office/drawing/2014/main" val="1021191660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BE" sz="24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penDyslexic" panose="00000500000000000000" pitchFamily="50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 matériel de mesure</a:t>
                      </a:r>
                      <a:r>
                        <a:rPr lang="fr-BE" sz="2400" cap="all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penDyslexic" panose="00000500000000000000" pitchFamily="50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fr-BE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874609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CD0C9752-040C-43A0-BBC9-DB242AE1171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56264" y="3176644"/>
            <a:ext cx="51254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FR" sz="1600" dirty="0">
                <a:solidFill>
                  <a:srgbClr val="28F877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Mètre ruban 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https://youtu.be/WBzrajCtv2Y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894FA3F-450E-4B63-9129-8047197E9BA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96536" y="1900165"/>
            <a:ext cx="6608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28F877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Un mètre ruban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 mètre ruban est en textile mesurant 1,50 m</a:t>
            </a:r>
          </a:p>
          <a:p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Il est plus facile pour mesurer la taille sur un corps humain.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7A9DF62-2384-454F-9ECE-31C2DA34F3E5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3" b="14365"/>
          <a:stretch>
            <a:fillRect/>
          </a:stretch>
        </p:blipFill>
        <p:spPr bwMode="auto">
          <a:xfrm>
            <a:off x="8256000" y="2048820"/>
            <a:ext cx="1440000" cy="144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38AC776-CDC5-4581-8963-EA9CE9F5D53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096536" y="3885324"/>
            <a:ext cx="6185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b="1" dirty="0">
                <a:solidFill>
                  <a:srgbClr val="538135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Une équerre droite ou arrondie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Plus facile à employer pour les valeurs couture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65758F1-670B-4DD5-8B69-F2E63CFD1AC8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96536" y="4614839"/>
            <a:ext cx="60290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538135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Une latte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Une latte classique droite de 30 à 50 cm pour les grandes lignes droites 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D0A56E-3CF5-4E8F-8271-1A70695A87ED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656264" y="5700232"/>
            <a:ext cx="5591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FR" sz="1600" dirty="0">
                <a:solidFill>
                  <a:srgbClr val="538135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Latte / équerre 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3"/>
              </a:rPr>
              <a:t>https://youtu.be/etImnv2mn6M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7A3CF09D-0467-406B-B9E7-0BFB5AD20FCD}"/>
              </a:ext>
            </a:extLst>
          </p:cNvPr>
          <p:cNvPicPr/>
          <p:nvPr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53" r="22169" b="15254"/>
          <a:stretch>
            <a:fillRect/>
          </a:stretch>
        </p:blipFill>
        <p:spPr bwMode="auto">
          <a:xfrm>
            <a:off x="8256000" y="4212408"/>
            <a:ext cx="1440000" cy="144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0BEF661-8ABE-44C4-AE50-9A3860344440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656264" y="6219839"/>
            <a:ext cx="10115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B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tracer un gabarit simple + emploie de la latte </a:t>
            </a:r>
            <a:r>
              <a:rPr lang="fr-BE" sz="20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https://youtu.be/tzjRUQVNRkY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5906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36F934-4191-479C-96DB-0E8594E9F35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6000" y="620264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  <a:effectLst/>
        </p:spPr>
        <p:txBody>
          <a:bodyPr anchor="ctr" anchorCtr="0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sz="1600" b="1" dirty="0">
                <a:solidFill>
                  <a:schemeClr val="accent6">
                    <a:lumMod val="75000"/>
                  </a:schemeClr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Tracer les valeurs couture autour d’un gabarit ou d’un patron.</a:t>
            </a:r>
            <a:endParaRPr lang="fr-BE" sz="1600" dirty="0">
              <a:solidFill>
                <a:schemeClr val="accent6">
                  <a:lumMod val="75000"/>
                </a:schemeClr>
              </a:solidFill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AE7E47E-ED84-4EB2-891E-B87CA8BF4FD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65356" y="5837626"/>
            <a:ext cx="108612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B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tracer un gabarit simple + emploie de la latte </a:t>
            </a:r>
            <a:r>
              <a:rPr lang="fr-BE" sz="20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https://youtu.be/tzjRUQVNRkY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4E37DF5-F963-402E-99E8-DBA5380C4D4A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20682" y="2428110"/>
            <a:ext cx="298296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On épingle le gabarit ou le patron avec la technique d’épinglage</a:t>
            </a:r>
          </a:p>
          <a:p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on trace autour du  gabarit à l’aide d’un crayon ou d’une craie tailleur avec une latte ou un sonomètre</a:t>
            </a:r>
            <a:endParaRPr lang="fr-BE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604DDC2-8865-4C59-AE12-86666A915CEB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6" t="32138" r="12505" b="30173"/>
          <a:stretch>
            <a:fillRect/>
          </a:stretch>
        </p:blipFill>
        <p:spPr bwMode="auto">
          <a:xfrm>
            <a:off x="5016000" y="1920772"/>
            <a:ext cx="4680000" cy="3600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25722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A0FA475-572E-4348-BF1E-FCC4877F7F6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6000" y="611085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lvl="0" algn="ctr" defTabSz="914400"/>
            <a:r>
              <a:rPr lang="fr-BE" sz="2400" dirty="0">
                <a:solidFill>
                  <a:srgbClr val="5982DB">
                    <a:lumMod val="75000"/>
                  </a:srgbClr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 matériel de mesure</a:t>
            </a:r>
            <a:r>
              <a:rPr lang="fr-BE" sz="2400" cap="all" dirty="0">
                <a:solidFill>
                  <a:srgbClr val="5982DB">
                    <a:lumMod val="75000"/>
                  </a:srgbClr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fr-BE" sz="2400" dirty="0">
              <a:solidFill>
                <a:srgbClr val="5982DB">
                  <a:lumMod val="75000"/>
                </a:srgbClr>
              </a:solidFill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10168AC-1C71-4E22-AC91-F9A7C8D0E7F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13148" y="5273856"/>
            <a:ext cx="49267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FR" sz="1600" dirty="0">
                <a:solidFill>
                  <a:srgbClr val="0099CC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Somomètre 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https://youtu.be/-IVLg3fcx30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BCB781-C824-486E-A714-02659612EDE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776761" y="1994311"/>
            <a:ext cx="5119985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b="1" dirty="0">
                <a:solidFill>
                  <a:srgbClr val="336699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Un sonomètre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C’est une petite latte employée spécialement en couture, il est pratique à la machine à coudre, au repassage…</a:t>
            </a:r>
            <a:r>
              <a:rPr lang="fr-BE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Mesures prédéfinies : 1 cm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2 cm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3 cm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4 cm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/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           6 cm</a:t>
            </a:r>
          </a:p>
          <a:p>
            <a:pPr fontAlgn="base"/>
            <a:r>
              <a:rPr lang="fr-BE" sz="1600" dirty="0">
                <a:effectLst/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Mesures des coutures et ourlets les plus courantes employées dans la confection.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 descr="sonométre 001">
            <a:extLst>
              <a:ext uri="{FF2B5EF4-FFF2-40B4-BE49-F238E27FC236}">
                <a16:creationId xmlns:a16="http://schemas.microsoft.com/office/drawing/2014/main" id="{C61CB5A2-082C-4922-80F7-ED51C33C02FB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6" t="8580" r="38216" b="42912"/>
          <a:stretch>
            <a:fillRect/>
          </a:stretch>
        </p:blipFill>
        <p:spPr bwMode="auto">
          <a:xfrm rot="5400000">
            <a:off x="8476675" y="1855494"/>
            <a:ext cx="1440000" cy="3240000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7796143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30467DF-D7BD-4EC3-80A8-3A11CCD7138D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30713" y="5862580"/>
            <a:ext cx="45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Crayon noir 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https://youtu.be/d7vIv7YykyE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986D41-BF05-43DA-A0CA-8FF9ADE80F8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496000" y="626088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fr-BE" sz="2400" dirty="0">
                <a:solidFill>
                  <a:srgbClr val="7030A0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 matériel de traçage</a:t>
            </a:r>
            <a:endParaRPr lang="fr-BE" sz="2400" dirty="0">
              <a:solidFill>
                <a:srgbClr val="7030A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D58FE7-31D6-47C3-A0C6-96156368AC7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661210" y="3658560"/>
            <a:ext cx="67569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 crayon ordinaire (noir)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On trace sur les points de repère ou les valeurs couture et ourlets on trace à l’envers du tissu.</a:t>
            </a:r>
            <a:endParaRPr lang="fr-BE" dirty="0"/>
          </a:p>
        </p:txBody>
      </p:sp>
      <p:pic>
        <p:nvPicPr>
          <p:cNvPr id="5" name="Image 4" descr="Résultat de recherche d'images pour &quot;la crayon&quot;">
            <a:extLst>
              <a:ext uri="{FF2B5EF4-FFF2-40B4-BE49-F238E27FC236}">
                <a16:creationId xmlns:a16="http://schemas.microsoft.com/office/drawing/2014/main" id="{9861D5FC-AFB7-472D-B891-65542E7D433E}"/>
              </a:ext>
            </a:extLst>
          </p:cNvPr>
          <p:cNvPicPr/>
          <p:nvPr>
            <p:custDataLst>
              <p:tags r:id="rId4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38" b="31596"/>
          <a:stretch/>
        </p:blipFill>
        <p:spPr bwMode="auto">
          <a:xfrm>
            <a:off x="1056000" y="3718780"/>
            <a:ext cx="2880000" cy="72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0067F43-CA4F-43BB-9E64-ED9769B746C6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766144" y="1756371"/>
            <a:ext cx="922215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 matériel de traçage est indispensable pour les réparations en couture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BE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Pour tracer les points de repère ou les valeurs couture et ourlets.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BE" sz="1600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Attention le traçage doit être effaçable il ne peut absolument pas laisser de marque sur les supports (pas de « bic »et « marqueur » ou autre).</a:t>
            </a:r>
            <a:endParaRPr lang="fr-BE" sz="1600" dirty="0"/>
          </a:p>
        </p:txBody>
      </p:sp>
    </p:spTree>
    <p:extLst>
      <p:ext uri="{BB962C8B-B14F-4D97-AF65-F5344CB8AC3E}">
        <p14:creationId xmlns:p14="http://schemas.microsoft.com/office/powerpoint/2010/main" val="8118047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4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4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0363B62-F63D-480F-85C6-2A0B90FA840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6000" y="612353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fr-BE" sz="2400" dirty="0">
                <a:solidFill>
                  <a:srgbClr val="7030A0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 matériel de traçage</a:t>
            </a:r>
            <a:endParaRPr lang="fr-BE" sz="2400" dirty="0">
              <a:solidFill>
                <a:srgbClr val="7030A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07A7E6-02AE-41AE-8D6C-329AF6F4F58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66942" y="5648251"/>
            <a:ext cx="75457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/>
            <a:r>
              <a:rPr lang="fr-FR" sz="1600" dirty="0">
                <a:solidFill>
                  <a:srgbClr val="336699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Craies / crayon tailleur 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https://youtu.be/d7vIv7YykyE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4FFADC-6905-43A9-979E-AC07BEE35CCB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69383" y="2549784"/>
            <a:ext cx="54399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rgbClr val="336699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La craie tailleur ou le crayon tailleur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On trace sur les points de repère ou les valeurs couture et ourlets </a:t>
            </a:r>
          </a:p>
          <a:p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En général, on trace à l’envers du tissu.</a:t>
            </a:r>
          </a:p>
          <a:p>
            <a:r>
              <a:rPr lang="fr-FR" dirty="0"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Avantage : </a:t>
            </a:r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la craie ou le crayon tailleur est effaçable à l’eau (au premier lavage).</a:t>
            </a:r>
            <a:endParaRPr lang="fr-BE" dirty="0"/>
          </a:p>
        </p:txBody>
      </p:sp>
      <p:pic>
        <p:nvPicPr>
          <p:cNvPr id="5" name="Image 4" descr="Résultat de recherche d'images pour &quot;la craie tailleur&quot;">
            <a:extLst>
              <a:ext uri="{FF2B5EF4-FFF2-40B4-BE49-F238E27FC236}">
                <a16:creationId xmlns:a16="http://schemas.microsoft.com/office/drawing/2014/main" id="{AF5B5FC2-AF74-4F74-B1A2-EC997EBABA04}"/>
              </a:ext>
            </a:extLst>
          </p:cNvPr>
          <p:cNvPicPr/>
          <p:nvPr>
            <p:custDataLst>
              <p:tags r:id="rId4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06" r="11806"/>
          <a:stretch/>
        </p:blipFill>
        <p:spPr bwMode="auto">
          <a:xfrm>
            <a:off x="7536000" y="3488251"/>
            <a:ext cx="2160000" cy="216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Dot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 5" descr="Résultat de recherche d'images pour &quot;la crayon  tailleur&quot;">
            <a:extLst>
              <a:ext uri="{FF2B5EF4-FFF2-40B4-BE49-F238E27FC236}">
                <a16:creationId xmlns:a16="http://schemas.microsoft.com/office/drawing/2014/main" id="{EC154E5E-6FBC-4CE4-835F-4492D65EAA9C}"/>
              </a:ext>
            </a:extLst>
          </p:cNvPr>
          <p:cNvPicPr/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3" t="7274" r="23248" b="4239"/>
          <a:stretch/>
        </p:blipFill>
        <p:spPr bwMode="auto">
          <a:xfrm rot="16200000">
            <a:off x="7896000" y="1339381"/>
            <a:ext cx="1440000" cy="216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Dot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57134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61D87D5-1617-4FB6-B92D-9A45DE0FECA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783192" y="1799912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Tracer les valeurs couture soit à la craie tailleur ou au crayon en général sur l’envers du tissu.</a:t>
            </a:r>
          </a:p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(les valeurs couture servent à faire le vêtement ou le support à la bonne taille, si on oublie les valeurs couture pour une taille 40 on obtiendra une taille 38 par exemple)</a:t>
            </a:r>
            <a:endParaRPr lang="fr-BE" dirty="0"/>
          </a:p>
        </p:txBody>
      </p:sp>
      <p:pic>
        <p:nvPicPr>
          <p:cNvPr id="3" name="Image 2" descr="Résultat de recherche d'images pour &quot;la craie tailleur&quot;">
            <a:extLst>
              <a:ext uri="{FF2B5EF4-FFF2-40B4-BE49-F238E27FC236}">
                <a16:creationId xmlns:a16="http://schemas.microsoft.com/office/drawing/2014/main" id="{962F652D-D767-44D6-BCA8-F52FA3F69CD3}"/>
              </a:ext>
            </a:extLst>
          </p:cNvPr>
          <p:cNvPicPr/>
          <p:nvPr>
            <p:custDataLst>
              <p:tags r:id="rId2"/>
            </p:custDataLst>
          </p:nvPr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69" b="13423"/>
          <a:stretch/>
        </p:blipFill>
        <p:spPr bwMode="auto">
          <a:xfrm>
            <a:off x="8601308" y="1972808"/>
            <a:ext cx="2880000" cy="108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DE7B37F-1FF1-4D9F-9EB7-1BA4394C605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783192" y="3995416"/>
            <a:ext cx="4917781" cy="23926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E2C561-052F-4F8C-A9FC-B4BD7BF396D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666730" y="4544373"/>
            <a:ext cx="69137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Tracer des points de repère à l’aide d’un crayon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( les points de repère servent à relier deux coutures ensemble au bon endroit ou a indiquer l’emplacement de la poche par exemple)</a:t>
            </a:r>
            <a:endParaRPr lang="fr-BE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7081F1E-1575-4702-8E69-F20450550237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543414" y="583522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fr-BE" sz="2400" dirty="0">
                <a:solidFill>
                  <a:srgbClr val="7030A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Tracer les valeurs couture </a:t>
            </a:r>
            <a:endParaRPr lang="fr-BE" sz="2400" dirty="0">
              <a:solidFill>
                <a:srgbClr val="7030A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2AAB1C-5C82-4F7E-A6F1-B5705B8A48A3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60557" y="6246132"/>
            <a:ext cx="956774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B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tracer un gabarit simple + emploie de la latte </a:t>
            </a:r>
            <a:r>
              <a:rPr lang="fr-BE" sz="20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https://youtu.be/tzjRUQVNRkY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fr-FR" dirty="0">
                <a:solidFill>
                  <a:srgbClr val="0099CC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869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DB0299FB-95FB-420A-B3F2-9A2F8EC2B3DB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17897564"/>
              </p:ext>
            </p:extLst>
          </p:nvPr>
        </p:nvGraphicFramePr>
        <p:xfrm>
          <a:off x="2496000" y="579863"/>
          <a:ext cx="7200000" cy="720000"/>
        </p:xfrm>
        <a:graphic>
          <a:graphicData uri="http://schemas.openxmlformats.org/drawingml/2006/table">
            <a:tbl>
              <a:tblPr firstRow="1" firstCol="1" bandRow="1"/>
              <a:tblGrid>
                <a:gridCol w="7200000">
                  <a:extLst>
                    <a:ext uri="{9D8B030D-6E8A-4147-A177-3AD203B41FA5}">
                      <a16:colId xmlns:a16="http://schemas.microsoft.com/office/drawing/2014/main" val="2097248194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BE" sz="2400" b="1" kern="12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Utilisation du gabarit, du patron ou du modèle</a:t>
                      </a:r>
                      <a:r>
                        <a:rPr lang="fr-BE" sz="2400" b="1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OpenDyslexic" panose="00000500000000000000" pitchFamily="50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lang="fr-BE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635424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A2C1376-4397-4A9B-A450-FBB57C6788A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98449" y="5939583"/>
            <a:ext cx="1099510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spcAft>
                <a:spcPts val="0"/>
              </a:spcAft>
            </a:pPr>
            <a:r>
              <a:rPr lang="fr-B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tracer un gabarit simple + emploi de la latte </a:t>
            </a:r>
            <a:r>
              <a:rPr lang="fr-BE" sz="2000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https://youtu.be/tzjRUQVNRkY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algn="just">
              <a:spcAft>
                <a:spcPts val="0"/>
              </a:spcAft>
            </a:pPr>
            <a:r>
              <a:rPr lang="fr-FR" dirty="0">
                <a:solidFill>
                  <a:srgbClr val="0099CC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091DD0-3E5A-4056-B29B-0EC0BEA95A9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70517" y="1778548"/>
            <a:ext cx="10749776" cy="151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BE" b="1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Un gabarit, un patron, un modèle,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fr-BE" sz="105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01930"/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Il est réalisé en matière dure (en carton ou en plastique pour être réutilisé plusieurs fois) ou en papier.  Le gabarit représente le produit ou le vêtement à plat avec ou sans ourlet ou valeurs couture, avant de commencer vérifier les mesures, si elles sont comprises dans la conception du gabarit.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9EA306-CE30-46B4-8B05-20FBA10DCEC3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9" cstate="print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0" t="14854" r="9177" b="3413"/>
          <a:stretch>
            <a:fillRect/>
          </a:stretch>
        </p:blipFill>
        <p:spPr bwMode="auto">
          <a:xfrm>
            <a:off x="7161483" y="3544989"/>
            <a:ext cx="3960000" cy="2160000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  <a:miter lim="800000"/>
            <a:headEnd/>
            <a:tailEnd/>
          </a:ln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8127F8CC-82C7-4138-A0D9-E37B6645CD66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9808" y="3600481"/>
            <a:ext cx="5687122" cy="233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BE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décalquer un gabarit : il faut utiliser un crayon ou une craie tailleur. </a:t>
            </a:r>
            <a:r>
              <a:rPr lang="fr-BE" altLang="fr-FR" sz="1600" dirty="0">
                <a:latin typeface="OpenDyslexic" panose="00000500000000000000" pitchFamily="50" charset="0"/>
              </a:rPr>
              <a:t>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BE" altLang="fr-FR" sz="1600" dirty="0">
                <a:latin typeface="OpenDyslexic" panose="00000500000000000000" pitchFamily="50" charset="0"/>
              </a:rPr>
              <a:t>Pour les grandes surfaces </a:t>
            </a:r>
            <a:r>
              <a:rPr kumimoji="0" lang="fr-BE" alt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on peut employer une latte en pointant les angles du gabarit et on les rejoint avec la </a:t>
            </a:r>
            <a:r>
              <a:rPr lang="fr-BE" altLang="fr-FR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latte. </a:t>
            </a:r>
          </a:p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BE" altLang="fr-FR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les lignes courbes, on utilise une équerre courbe ou on fait des petits traits discontinus.</a:t>
            </a:r>
            <a:endParaRPr lang="fr-BE" altLang="fr-FR" sz="16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BE" alt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Dyslexic" panose="00000500000000000000" pitchFamily="50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BE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C0520DF-10E2-46AC-977D-E8B00C81C3C7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3136172" y="13021241"/>
            <a:ext cx="954672" cy="0"/>
          </a:xfrm>
          <a:prstGeom prst="line">
            <a:avLst/>
          </a:prstGeom>
          <a:noFill/>
          <a:ln w="28575" cap="flat" cmpd="sng" algn="ctr">
            <a:solidFill>
              <a:srgbClr val="4472C4"/>
            </a:solidFill>
            <a:prstDash val="dash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792931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1B67238-32A4-4A9B-A33A-BDACC873844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6000" y="607549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fr-BE" sz="2400" b="1" dirty="0">
                <a:solidFill>
                  <a:srgbClr val="9999FF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Utilisation du découd-vite.</a:t>
            </a:r>
            <a:endParaRPr lang="fr-BE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08FA0E-ABF5-49C4-AAD9-0D589D8FF41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160851" y="6250451"/>
            <a:ext cx="5142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/>
            <a:r>
              <a:rPr lang="fr-FR" sz="1600" dirty="0">
                <a:solidFill>
                  <a:srgbClr val="666699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Découds vite 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https://youtu.be/xDrLz2jvFLs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C41679-C975-4257-B8B2-2FA7A56956C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83940" y="175755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85445" marR="93345"/>
            <a:r>
              <a:rPr lang="fr-BE" dirty="0">
                <a:solidFill>
                  <a:srgbClr val="00000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Lorsqu’on répare un vêtement, on est souvent obligé de découdre des points qui ont été fait à la machine.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5445" marR="93345"/>
            <a:r>
              <a:rPr lang="fr-BE" dirty="0">
                <a:solidFill>
                  <a:srgbClr val="00000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C’est un travail qui peut être difficile si les points sont serrés.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5445" marR="93345"/>
            <a:r>
              <a:rPr lang="fr-BE" dirty="0">
                <a:solidFill>
                  <a:srgbClr val="00000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Lorsqu’on découd un vêtement, on le fait délicatement afin de ne pas déchirer, d’abimer ou trouer le tissu.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F551AA-2C60-46C5-A6BE-7BC83E91E13A}"/>
              </a:ext>
            </a:extLst>
          </p:cNvPr>
          <p:cNvPicPr/>
          <p:nvPr>
            <p:custDataLst>
              <p:tags r:id="rId4"/>
            </p:custDataLst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" t="11494" r="13793" b="10201"/>
          <a:stretch/>
        </p:blipFill>
        <p:spPr bwMode="auto">
          <a:xfrm>
            <a:off x="8043338" y="1836973"/>
            <a:ext cx="1800000" cy="1404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lg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26BF28A6-69BB-47F0-9219-4E50D1D81ED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BE" dirty="0"/>
          </a:p>
        </p:txBody>
      </p:sp>
      <p:pic>
        <p:nvPicPr>
          <p:cNvPr id="5124" name="Image 309">
            <a:extLst>
              <a:ext uri="{FF2B5EF4-FFF2-40B4-BE49-F238E27FC236}">
                <a16:creationId xmlns:a16="http://schemas.microsoft.com/office/drawing/2014/main" id="{4179A94C-26CD-4A0B-AA27-27A885232232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338" y="4065882"/>
            <a:ext cx="3240000" cy="2032881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6">
            <a:extLst>
              <a:ext uri="{FF2B5EF4-FFF2-40B4-BE49-F238E27FC236}">
                <a16:creationId xmlns:a16="http://schemas.microsoft.com/office/drawing/2014/main" id="{EC018107-7B08-4101-91C9-7FC609441F44}"/>
              </a:ext>
            </a:extLst>
          </p:cNvPr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160851" y="4482157"/>
            <a:ext cx="561908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BE" altLang="fr-FR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kumimoji="0" lang="fr-BE" altLang="fr-F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BE" altLang="fr-FR" sz="1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Dyslexic" panose="00000500000000000000" pitchFamily="50" charset="0"/>
                <a:cs typeface="Arial" panose="020B0604020202020204" pitchFamily="34" charset="0"/>
              </a:rPr>
              <a:t>Placez-le découd-vite entre les bords de la couture.</a:t>
            </a:r>
            <a:r>
              <a:rPr lang="fr-BE" altLang="fr-FR" dirty="0">
                <a:latin typeface="OpenDyslexic" panose="00000500000000000000" pitchFamily="50" charset="0"/>
              </a:rPr>
              <a:t> </a:t>
            </a:r>
            <a:r>
              <a:rPr kumimoji="0" lang="fr-BE" altLang="fr-FR" sz="18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OpenDyslexic" panose="00000500000000000000" pitchFamily="50" charset="0"/>
                <a:cs typeface="Arial" panose="020B0604020202020204" pitchFamily="34" charset="0"/>
              </a:rPr>
              <a:t>Défaire la couture en allant toujours vers le haut.</a:t>
            </a:r>
            <a:endParaRPr kumimoji="0" lang="fr-BE" altLang="fr-FR" sz="18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Dyslexic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5783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686446BF-7A1D-4258-A250-02BDB40A3E55}"/>
              </a:ext>
            </a:extLst>
          </p:cNvPr>
          <p:cNvPicPr/>
          <p:nvPr>
            <p:custDataLst>
              <p:tags r:id="rId1"/>
            </p:custDataLst>
          </p:nvPr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30"/>
          <a:stretch/>
        </p:blipFill>
        <p:spPr bwMode="auto">
          <a:xfrm>
            <a:off x="578119" y="1869096"/>
            <a:ext cx="4779963" cy="43227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1">
                <a:lumMod val="9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58451CB2-DAF8-4A21-80FB-610B8C4ABD5C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19025737"/>
              </p:ext>
            </p:extLst>
          </p:nvPr>
        </p:nvGraphicFramePr>
        <p:xfrm>
          <a:off x="6469736" y="1479145"/>
          <a:ext cx="4989162" cy="432276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{9DCAF9ED-07DC-4A11-8D7F-57B35C25682E}</a:tableStyleId>
              </a:tblPr>
              <a:tblGrid>
                <a:gridCol w="2460594">
                  <a:extLst>
                    <a:ext uri="{9D8B030D-6E8A-4147-A177-3AD203B41FA5}">
                      <a16:colId xmlns:a16="http://schemas.microsoft.com/office/drawing/2014/main" val="2737036684"/>
                    </a:ext>
                  </a:extLst>
                </a:gridCol>
                <a:gridCol w="2528568">
                  <a:extLst>
                    <a:ext uri="{9D8B030D-6E8A-4147-A177-3AD203B41FA5}">
                      <a16:colId xmlns:a16="http://schemas.microsoft.com/office/drawing/2014/main" val="472029012"/>
                    </a:ext>
                  </a:extLst>
                </a:gridCol>
              </a:tblGrid>
              <a:tr h="54034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2400" dirty="0">
                          <a:solidFill>
                            <a:srgbClr val="FF0000"/>
                          </a:solidFill>
                          <a:effectLst/>
                          <a:latin typeface="OpenDyslexic" panose="00000500000000000000" pitchFamily="50" charset="0"/>
                        </a:rPr>
                        <a:t>Liste du matériel </a:t>
                      </a:r>
                      <a:endParaRPr lang="fr-BE" sz="2400" dirty="0">
                        <a:solidFill>
                          <a:srgbClr val="FF000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 prst="relaxedInset"/>
                      <a:lightRig rig="flood" dir="t"/>
                    </a:cell3D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B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885956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Pelote à épingles 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Épingles 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592087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Dé à coudre 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Aiguille à coudre 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166712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Fil à coudre 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Coupe-fil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7088001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Ciseaux à tissu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Ciseaux à papier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9478801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Mètre ruban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Latte / équerre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5432924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Somomètre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Craies / crayon tailleur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257933"/>
                  </a:ext>
                </a:extLst>
              </a:tr>
              <a:tr h="540345"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Crayon noir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fr-FR" sz="1600" dirty="0">
                          <a:solidFill>
                            <a:srgbClr val="7030A0"/>
                          </a:solidFill>
                          <a:effectLst/>
                          <a:latin typeface="OpenDyslexic" panose="00000500000000000000" pitchFamily="50" charset="0"/>
                        </a:rPr>
                        <a:t>Découd-vite</a:t>
                      </a:r>
                      <a:endParaRPr lang="fr-BE" sz="1600" dirty="0">
                        <a:solidFill>
                          <a:srgbClr val="7030A0"/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cell3D prstMaterial="dkEdge">
                      <a:bevel prst="relaxedInset"/>
                      <a:lightRig rig="flood" dir="t"/>
                    </a:cell3D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4164843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C1837A93-1783-485C-8FDE-CE751FBC214E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18807" y="5979664"/>
            <a:ext cx="433952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fr-BE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matériel de couture global</a:t>
            </a:r>
            <a:r>
              <a:rPr lang="fr-BE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:  </a:t>
            </a:r>
            <a:r>
              <a:rPr lang="fr-BE" sz="2000" u="sng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https://youtu.be/8VBb62SvUhc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709F255-B417-4061-9456-7CAF47266A6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90061" y="354265"/>
            <a:ext cx="7200000" cy="830997"/>
          </a:xfrm>
          <a:prstGeom prst="rect">
            <a:avLst/>
          </a:prstGeom>
        </p:spPr>
        <p:txBody>
          <a:bodyPr anchor="ctr" anchorCtr="0">
            <a:spAutoFit/>
          </a:bodyPr>
          <a:lstStyle/>
          <a:p>
            <a:pPr algn="ctr"/>
            <a:r>
              <a:rPr lang="fr-FR" sz="2400" dirty="0">
                <a:solidFill>
                  <a:srgbClr val="FF000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 matériel global de couture </a:t>
            </a:r>
          </a:p>
          <a:p>
            <a:pPr algn="ctr"/>
            <a:r>
              <a:rPr lang="fr-FR" sz="2400" dirty="0">
                <a:solidFill>
                  <a:srgbClr val="FF000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explications courtes</a:t>
            </a:r>
            <a:endParaRPr lang="fr-BE" sz="2400" dirty="0"/>
          </a:p>
        </p:txBody>
      </p:sp>
    </p:spTree>
    <p:extLst>
      <p:ext uri="{BB962C8B-B14F-4D97-AF65-F5344CB8AC3E}">
        <p14:creationId xmlns:p14="http://schemas.microsoft.com/office/powerpoint/2010/main" val="37592916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AD446885-677C-469C-A9B4-23C347096F30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12516956"/>
              </p:ext>
            </p:extLst>
          </p:nvPr>
        </p:nvGraphicFramePr>
        <p:xfrm>
          <a:off x="2496000" y="580824"/>
          <a:ext cx="7200000" cy="720000"/>
        </p:xfrm>
        <a:graphic>
          <a:graphicData uri="http://schemas.openxmlformats.org/drawingml/2006/table">
            <a:tbl>
              <a:tblPr firstRow="1" firstCol="1" bandRow="1"/>
              <a:tblGrid>
                <a:gridCol w="7200000">
                  <a:extLst>
                    <a:ext uri="{9D8B030D-6E8A-4147-A177-3AD203B41FA5}">
                      <a16:colId xmlns:a16="http://schemas.microsoft.com/office/drawing/2014/main" val="1605197396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BE" sz="2400" dirty="0">
                          <a:solidFill>
                            <a:srgbClr val="00B0F0"/>
                          </a:solidFill>
                          <a:effectLst/>
                          <a:latin typeface="OpenDyslexic" panose="00000500000000000000" pitchFamily="50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Les épingles </a:t>
                      </a:r>
                      <a:endParaRPr lang="fr-BE" sz="2400" dirty="0"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876490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6CE5469E-1F35-4628-93D1-8A99558F47E5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933709" y="2674169"/>
            <a:ext cx="4521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b="1" dirty="0">
                <a:solidFill>
                  <a:srgbClr val="00B0F0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Les épingles à petite tête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365"/>
            <a:r>
              <a:rPr lang="fr-FR" dirty="0">
                <a:latin typeface="OpenDyslexic" panose="00000500000000000000" pitchFamily="50" charset="0"/>
                <a:ea typeface="Calibri" panose="020F0502020204030204" pitchFamily="34" charset="0"/>
                <a:cs typeface="Arial" panose="020B0604020202020204" pitchFamily="34" charset="0"/>
              </a:rPr>
              <a:t>Elles sont en acier avec une petite tête, qui empêchent de traverser le tissu,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" name="Image 39" descr="Résultat de recherche d'images pour &quot;épingle couture&quot;">
            <a:extLst>
              <a:ext uri="{FF2B5EF4-FFF2-40B4-BE49-F238E27FC236}">
                <a16:creationId xmlns:a16="http://schemas.microsoft.com/office/drawing/2014/main" id="{C5DC7E28-F3E3-4D07-83F7-F67E54FCAABA}"/>
              </a:ext>
            </a:extLst>
          </p:cNvPr>
          <p:cNvPicPr/>
          <p:nvPr>
            <p:custDataLst>
              <p:tags r:id="rId3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4" t="13109" r="10373" b="20023"/>
          <a:stretch/>
        </p:blipFill>
        <p:spPr bwMode="auto">
          <a:xfrm>
            <a:off x="6070169" y="2657936"/>
            <a:ext cx="1440000" cy="144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5B92715-80A9-433D-A3D5-7D5DF768EA9D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33709" y="4603345"/>
            <a:ext cx="609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BE" b="1" dirty="0">
                <a:solidFill>
                  <a:srgbClr val="4472C4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Les pelotes à épingles, les coussins à épingles 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36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éviter de gaspiller les épingles ou de les perdre, on les place sur la pelote ou le coussin. </a:t>
            </a:r>
          </a:p>
        </p:txBody>
      </p:sp>
      <p:pic>
        <p:nvPicPr>
          <p:cNvPr id="44" name="Image 43" descr="Résultat de recherche d'images pour &quot;épingle couture&quot;">
            <a:extLst>
              <a:ext uri="{FF2B5EF4-FFF2-40B4-BE49-F238E27FC236}">
                <a16:creationId xmlns:a16="http://schemas.microsoft.com/office/drawing/2014/main" id="{9DFA3A7E-B0D3-4C7A-9C5A-F9A081ACA8C7}"/>
              </a:ext>
            </a:extLst>
          </p:cNvPr>
          <p:cNvPicPr/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96000" y="4022183"/>
            <a:ext cx="1440000" cy="216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ash"/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56BA9FB-1EDA-4626-83B2-2F84F1799CB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652709" y="632531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/>
            <a:r>
              <a:rPr lang="fr-FR" sz="1600" dirty="0">
                <a:solidFill>
                  <a:srgbClr val="66CCFF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Épingles 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1"/>
              </a:rPr>
              <a:t>https://youtu.be/hINBEnnQHEo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9D1FA7DB-729B-4B83-A7F5-843981AFBAC3}"/>
              </a:ext>
            </a:extLst>
          </p:cNvPr>
          <p:cNvGraphicFramePr>
            <a:graphicFrameLocks noGrp="1"/>
          </p:cNvGraphicFramePr>
          <p:nvPr>
            <p:custDataLst>
              <p:tags r:id="rId7"/>
            </p:custDataLst>
            <p:extLst>
              <p:ext uri="{D42A27DB-BD31-4B8C-83A1-F6EECF244321}">
                <p14:modId xmlns:p14="http://schemas.microsoft.com/office/powerpoint/2010/main" val="1177816019"/>
              </p:ext>
            </p:extLst>
          </p:nvPr>
        </p:nvGraphicFramePr>
        <p:xfrm>
          <a:off x="1416000" y="1395818"/>
          <a:ext cx="9360000" cy="1080000"/>
        </p:xfrm>
        <a:graphic>
          <a:graphicData uri="http://schemas.openxmlformats.org/drawingml/2006/table">
            <a:tbl>
              <a:tblPr firstRow="1" firstCol="1" bandRow="1"/>
              <a:tblGrid>
                <a:gridCol w="9360000">
                  <a:extLst>
                    <a:ext uri="{9D8B030D-6E8A-4147-A177-3AD203B41FA5}">
                      <a16:colId xmlns:a16="http://schemas.microsoft.com/office/drawing/2014/main" val="392820153"/>
                    </a:ext>
                  </a:extLst>
                </a:gridCol>
              </a:tblGrid>
              <a:tr h="1080000">
                <a:tc>
                  <a:txBody>
                    <a:bodyPr/>
                    <a:lstStyle/>
                    <a:p>
                      <a:pPr marL="449263" indent="0" algn="l">
                        <a:spcAft>
                          <a:spcPts val="0"/>
                        </a:spcAft>
                      </a:pPr>
                      <a:endParaRPr lang="fr-BE" sz="1600" dirty="0">
                        <a:effectLst/>
                        <a:latin typeface="OpenDyslexic" panose="00000500000000000000" pitchFamily="50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OpenDyslexic" panose="00000500000000000000" pitchFamily="50" charset="0"/>
                          <a:ea typeface="+mn-ea"/>
                          <a:cs typeface="+mn-cs"/>
                        </a:rPr>
                        <a:t>Les épingles sont employées pour faciliter l’assemblage des coutures, des ourlets... </a:t>
                      </a:r>
                      <a:endParaRPr lang="fr-FR" sz="1600" dirty="0">
                        <a:effectLst/>
                        <a:latin typeface="OpenDyslexic" panose="00000500000000000000" pitchFamily="50" charset="0"/>
                      </a:endParaRPr>
                    </a:p>
                    <a:p>
                      <a:pPr algn="ctr"/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OpenDyslexic" panose="00000500000000000000" pitchFamily="50" charset="0"/>
                          <a:ea typeface="+mn-ea"/>
                          <a:cs typeface="+mn-cs"/>
                        </a:rPr>
                        <a:t>Elles servent à maintenir des tissus ensemble pour coudre, piquer, surfiler.</a:t>
                      </a:r>
                    </a:p>
                    <a:p>
                      <a:pPr algn="ctr"/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OpenDyslexic" panose="00000500000000000000" pitchFamily="50" charset="0"/>
                          <a:ea typeface="+mn-ea"/>
                          <a:cs typeface="+mn-cs"/>
                        </a:rPr>
                        <a:t>Leur utilisation facilite la coupe d'un patron, gabarit, sur un tissu</a:t>
                      </a: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fr-BE" sz="1400" dirty="0"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282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2250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3A72CA68-3B93-4683-9C47-DB9290B1817F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57011658"/>
              </p:ext>
            </p:extLst>
          </p:nvPr>
        </p:nvGraphicFramePr>
        <p:xfrm>
          <a:off x="2496000" y="575400"/>
          <a:ext cx="7200000" cy="737888"/>
        </p:xfrm>
        <a:graphic>
          <a:graphicData uri="http://schemas.openxmlformats.org/drawingml/2006/table">
            <a:tbl>
              <a:tblPr firstRow="1" firstCol="1" bandRow="1"/>
              <a:tblGrid>
                <a:gridCol w="7200000">
                  <a:extLst>
                    <a:ext uri="{9D8B030D-6E8A-4147-A177-3AD203B41FA5}">
                      <a16:colId xmlns:a16="http://schemas.microsoft.com/office/drawing/2014/main" val="3907563360"/>
                    </a:ext>
                  </a:extLst>
                </a:gridCol>
              </a:tblGrid>
              <a:tr h="7378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BE" sz="2400" b="1" dirty="0">
                          <a:solidFill>
                            <a:srgbClr val="00B0F0"/>
                          </a:solidFill>
                          <a:effectLst/>
                          <a:latin typeface="OpenDyslexic" panose="00000500000000000000" pitchFamily="50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Technique d’épinglage</a:t>
                      </a:r>
                      <a:endParaRPr lang="fr-BE" sz="2400" dirty="0"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443111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1E54CDEE-6D17-41AA-9966-E01C1ABE3F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3288" y="4149649"/>
            <a:ext cx="511151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69545">
              <a:spcAft>
                <a:spcPts val="0"/>
              </a:spcAft>
            </a:pPr>
            <a:r>
              <a:rPr lang="fr-BE" b="1" u="sng" dirty="0">
                <a:uFill>
                  <a:solidFill>
                    <a:srgbClr val="000000"/>
                  </a:solidFill>
                </a:u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épingler un</a:t>
            </a:r>
            <a:r>
              <a:rPr lang="fr-BE" b="1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BE" b="1" u="sng" dirty="0">
                <a:uFill>
                  <a:solidFill>
                    <a:srgbClr val="000000"/>
                  </a:solidFill>
                </a:u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patron :</a:t>
            </a: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169545">
              <a:spcAft>
                <a:spcPts val="0"/>
              </a:spcAft>
            </a:pP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4292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Il faut placer les épingles à l’intérieur du patron (gabarit), </a:t>
            </a:r>
          </a:p>
          <a:p>
            <a:pPr marL="54292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les épingles ne peuvent pas dépasser pour avoir plus facile à couper.</a:t>
            </a:r>
            <a:r>
              <a:rPr lang="fr-BE" dirty="0">
                <a:latin typeface="OpenDyslexic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fr-BE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570DB41-378E-4B2B-90F1-4DBBEAA03C12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6045383" y="4149648"/>
            <a:ext cx="55309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2788" marR="187960" indent="-527050">
              <a:spcAft>
                <a:spcPts val="0"/>
              </a:spcAft>
            </a:pPr>
            <a:r>
              <a:rPr lang="fr-BE" b="1" u="sng" dirty="0">
                <a:uFill>
                  <a:solidFill>
                    <a:srgbClr val="000000"/>
                  </a:solidFill>
                </a:u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préparer une</a:t>
            </a:r>
            <a:r>
              <a:rPr lang="fr-BE" b="1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BE" b="1" u="sng" dirty="0">
                <a:uFill>
                  <a:solidFill>
                    <a:srgbClr val="000000"/>
                  </a:solidFill>
                </a:u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couture </a:t>
            </a:r>
            <a:r>
              <a:rPr lang="fr-BE" u="sng" dirty="0">
                <a:uFill>
                  <a:solidFill>
                    <a:srgbClr val="000000"/>
                  </a:solidFill>
                </a:u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fr-BE" u="sng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un ourlet </a:t>
            </a: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: les têtes d’épingle doivent être placées à l’extérieur de la couture ou de l’ourlet, dans le sens logique de la couture ou de l’ourlet pour avoir plus facile à les enlever.  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2085" marR="187960" algn="ctr">
              <a:spcAft>
                <a:spcPts val="0"/>
              </a:spcAft>
            </a:pP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12">
            <a:extLst>
              <a:ext uri="{FF2B5EF4-FFF2-40B4-BE49-F238E27FC236}">
                <a16:creationId xmlns:a16="http://schemas.microsoft.com/office/drawing/2014/main" id="{E62C667B-850B-4FD2-B44B-25B105A24B71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9999">
            <a:off x="7910870" y="1329995"/>
            <a:ext cx="1800000" cy="3240000"/>
          </a:xfrm>
          <a:prstGeom prst="rect">
            <a:avLst/>
          </a:prstGeom>
          <a:ln w="28575">
            <a:solidFill>
              <a:schemeClr val="accent1"/>
            </a:solidFill>
            <a:prstDash val="lgDashDot"/>
          </a:ln>
        </p:spPr>
      </p:pic>
      <p:pic>
        <p:nvPicPr>
          <p:cNvPr id="11" name="Picture 9">
            <a:extLst>
              <a:ext uri="{FF2B5EF4-FFF2-40B4-BE49-F238E27FC236}">
                <a16:creationId xmlns:a16="http://schemas.microsoft.com/office/drawing/2014/main" id="{25B6A3F1-2CAB-4145-BDDF-54A32FB8BA94}"/>
              </a:ext>
            </a:extLst>
          </p:cNvPr>
          <p:cNvPicPr/>
          <p:nvPr>
            <p:custDataLst>
              <p:tags r:id="rId5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99999">
            <a:off x="2481132" y="1315898"/>
            <a:ext cx="1800000" cy="3240000"/>
          </a:xfrm>
          <a:prstGeom prst="rect">
            <a:avLst/>
          </a:prstGeom>
          <a:ln w="28575">
            <a:solidFill>
              <a:schemeClr val="accent1"/>
            </a:solidFill>
            <a:prstDash val="lgDashDot"/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253CEC7-12E4-464E-8A9A-D325F76FB9F2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-185023" y="6515643"/>
            <a:ext cx="53620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/>
            <a:r>
              <a:rPr lang="fr-B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Comment épingler  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https://youtu.be/jiyZExPpVFQ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287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D1CA92-16D9-4F60-96A1-2F05481B61B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6000" y="544472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square" anchor="ctr" anchorCtr="0">
            <a:spAutoFit/>
          </a:bodyPr>
          <a:lstStyle/>
          <a:p>
            <a:pPr algn="ctr"/>
            <a:r>
              <a:rPr lang="fr-BE" sz="2400" dirty="0">
                <a:solidFill>
                  <a:srgbClr val="ED7D31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Les aiguilles à coudre et à broder</a:t>
            </a:r>
            <a:endParaRPr lang="fr-BE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C3FE1AB-7157-4666-A473-DAC5ABAFA1F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557824" y="1920895"/>
            <a:ext cx="6096000" cy="15081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sz="2000" b="1" i="1" dirty="0">
                <a:solidFill>
                  <a:srgbClr val="ED7D31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  Les aiguilles à coudre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80365" marR="201930"/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Elles sont employées pour les réparations courantes des supports, il existe plusieurs grosseurs et longueurs à adapter pour chaque réparation à effectuer.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 descr="Résultat de recherche d'images pour &quot;aiguilles&quot;">
            <a:extLst>
              <a:ext uri="{FF2B5EF4-FFF2-40B4-BE49-F238E27FC236}">
                <a16:creationId xmlns:a16="http://schemas.microsoft.com/office/drawing/2014/main" id="{117055B2-8A32-48B1-97B8-9F90D6D00AEC}"/>
              </a:ext>
            </a:extLst>
          </p:cNvPr>
          <p:cNvPicPr/>
          <p:nvPr>
            <p:custDataLst>
              <p:tags r:id="rId3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10" t="17553" r="27943" b="16317"/>
          <a:stretch/>
        </p:blipFill>
        <p:spPr bwMode="auto">
          <a:xfrm rot="5400000">
            <a:off x="1585672" y="1451264"/>
            <a:ext cx="1440000" cy="252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lg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5FCF826-FF5D-4331-9210-EF230735A3F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4668027" y="4153528"/>
            <a:ext cx="6096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sz="2000" b="1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Les aiguilles à broder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90195"/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Elles sont un plus épaisses et le chas (le trou) est plus grand et allongé.</a:t>
            </a:r>
          </a:p>
          <a:p>
            <a:pPr marL="290195"/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Elles sont employées pour les broderies avec le fil à broder ou de la laine.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90195"/>
            <a:r>
              <a:rPr lang="fr-FR" dirty="0">
                <a:latin typeface="OpenDyslexic" panose="00000500000000000000" pitchFamily="50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 descr="Résultat de recherche d'images pour &quot;aiguilles&quot;">
            <a:extLst>
              <a:ext uri="{FF2B5EF4-FFF2-40B4-BE49-F238E27FC236}">
                <a16:creationId xmlns:a16="http://schemas.microsoft.com/office/drawing/2014/main" id="{9D189910-5452-40C2-801C-012688B6129C}"/>
              </a:ext>
            </a:extLst>
          </p:cNvPr>
          <p:cNvPicPr/>
          <p:nvPr>
            <p:custDataLst>
              <p:tags r:id="rId5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2" t="27682" r="11596" b="29316"/>
          <a:stretch/>
        </p:blipFill>
        <p:spPr bwMode="auto">
          <a:xfrm>
            <a:off x="1045672" y="4164481"/>
            <a:ext cx="2520000" cy="144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lgDash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C1B0DC3-66E4-4CFF-AA99-47A40BE863D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96594" y="6313528"/>
            <a:ext cx="65381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39495"/>
            <a:r>
              <a:rPr lang="fr-FR" sz="1600" dirty="0">
                <a:solidFill>
                  <a:srgbClr val="FF9900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Aiguille à coudre 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https://youtu.be/13g3ELoze4s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1448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4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3515D1B-9DBE-4412-A805-03ABE57F94D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778859" y="5682101"/>
            <a:ext cx="59404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039495"/>
            <a:r>
              <a:rPr lang="fr-BE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Enfilage de l’aiguille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https://youtu.be/Xftv6mkBPso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AAAC54-518C-46FB-BD8C-168FFAAA651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496000" y="565573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anchor="ctr" anchorCtr="0">
            <a:spAutoFit/>
          </a:bodyPr>
          <a:lstStyle/>
          <a:p>
            <a:pPr algn="ctr"/>
            <a:r>
              <a:rPr lang="fr-BE" sz="2400" b="1" dirty="0">
                <a:solidFill>
                  <a:srgbClr val="ED7D31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l’enfilage d’une aiguille</a:t>
            </a:r>
            <a:endParaRPr lang="fr-BE" sz="2400" dirty="0"/>
          </a:p>
        </p:txBody>
      </p:sp>
      <p:pic>
        <p:nvPicPr>
          <p:cNvPr id="7" name="Image 6" descr="20160718_163047">
            <a:extLst>
              <a:ext uri="{FF2B5EF4-FFF2-40B4-BE49-F238E27FC236}">
                <a16:creationId xmlns:a16="http://schemas.microsoft.com/office/drawing/2014/main" id="{F6C9865A-2DDB-4864-A724-41DE954D347C}"/>
              </a:ext>
            </a:extLst>
          </p:cNvPr>
          <p:cNvPicPr/>
          <p:nvPr>
            <p:custDataLst>
              <p:tags r:id="rId3"/>
            </p:custDataLst>
          </p:nvPr>
        </p:nvPicPr>
        <p:blipFill>
          <a:blip r:embed="rId9" cstate="print">
            <a:lum bright="20000" contras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9" t="31590" r="33307" b="46976"/>
          <a:stretch>
            <a:fillRect/>
          </a:stretch>
        </p:blipFill>
        <p:spPr bwMode="auto">
          <a:xfrm>
            <a:off x="1100351" y="2008739"/>
            <a:ext cx="3600000" cy="180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ot"/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702F816-4A9B-4E9B-B5AD-16D02D9143EC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009543" y="4204773"/>
            <a:ext cx="3781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enfiler le fil à broder ou à coudre</a:t>
            </a:r>
            <a:r>
              <a:rPr lang="fr-BE" sz="16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Préparez un fil de la longueur de votre bras (faire le mouvement de l’arc à flèche)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Coupez le fil avec un coupe-fil ou des ciseaux. 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26A45F4-CE90-4B7C-AD24-24CAA544A39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491649" y="4204773"/>
            <a:ext cx="3690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Visez le chas (le trou) de l’aiguille pour faire passer le fil, en pinçant le fil entre le pouce et l’index</a:t>
            </a:r>
            <a:endParaRPr lang="fr-BE" sz="1600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Image 10" descr="20160718_163047">
            <a:extLst>
              <a:ext uri="{FF2B5EF4-FFF2-40B4-BE49-F238E27FC236}">
                <a16:creationId xmlns:a16="http://schemas.microsoft.com/office/drawing/2014/main" id="{AC751294-CD7D-469F-9A7B-F8BFE1CDC3DA}"/>
              </a:ext>
            </a:extLst>
          </p:cNvPr>
          <p:cNvPicPr/>
          <p:nvPr>
            <p:custDataLst>
              <p:tags r:id="rId6"/>
            </p:custDataLst>
          </p:nvPr>
        </p:nvPicPr>
        <p:blipFill>
          <a:blip r:embed="rId10" cstate="print">
            <a:lum bright="20000" contras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1" t="63187" r="12294" b="14070"/>
          <a:stretch>
            <a:fillRect/>
          </a:stretch>
        </p:blipFill>
        <p:spPr bwMode="auto">
          <a:xfrm>
            <a:off x="7491651" y="2024237"/>
            <a:ext cx="3600000" cy="180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ot"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35139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000">
              <a:schemeClr val="bg2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bg2">
                <a:shade val="92000"/>
                <a:satMod val="170000"/>
                <a:lumMod val="96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12A76A6-F67D-4A6C-94F9-99C84D99C4A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59948" y="5672001"/>
            <a:ext cx="45230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600" dirty="0">
                <a:solidFill>
                  <a:srgbClr val="9999FF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Coupe-fil  </a:t>
            </a:r>
            <a:r>
              <a:rPr lang="fr-BE" u="sng" dirty="0">
                <a:solidFill>
                  <a:srgbClr val="0000FF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https://youtu.be/pAM-puLOGn0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8F203BD-AFBD-4B30-81A0-AE4C7470EAFC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53203624"/>
              </p:ext>
            </p:extLst>
          </p:nvPr>
        </p:nvGraphicFramePr>
        <p:xfrm>
          <a:off x="2496000" y="585559"/>
          <a:ext cx="7200000" cy="720000"/>
        </p:xfrm>
        <a:graphic>
          <a:graphicData uri="http://schemas.openxmlformats.org/drawingml/2006/table">
            <a:tbl>
              <a:tblPr firstRow="1" firstCol="1" bandRow="1"/>
              <a:tblGrid>
                <a:gridCol w="7200000">
                  <a:extLst>
                    <a:ext uri="{9D8B030D-6E8A-4147-A177-3AD203B41FA5}">
                      <a16:colId xmlns:a16="http://schemas.microsoft.com/office/drawing/2014/main" val="1556184598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BE" sz="24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OpenDyslexic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Utilisation du coupe-fil</a:t>
                      </a:r>
                      <a:r>
                        <a:rPr lang="fr-BE" sz="1400" b="1" dirty="0">
                          <a:solidFill>
                            <a:schemeClr val="accent1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OpenDyslexic" panose="00000500000000000000" pitchFamily="50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fr-BE" sz="1100" dirty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effectLst/>
                        <a:latin typeface="OpenDyslexic" panose="00000500000000000000" pitchFamily="50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5503340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58A9169C-89F4-457A-9BCF-EF2E864A32D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074550" y="1942341"/>
            <a:ext cx="10042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09220">
              <a:spcAft>
                <a:spcPts val="0"/>
              </a:spcAft>
            </a:pPr>
            <a:r>
              <a:rPr lang="fr-BE" b="1" dirty="0">
                <a:solidFill>
                  <a:srgbClr val="9999FF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 coupe-fil </a:t>
            </a:r>
            <a:r>
              <a:rPr lang="fr-BE" b="1" dirty="0">
                <a:solidFill>
                  <a:srgbClr val="9999FF"/>
                </a:solidFill>
                <a:latin typeface="OpenDyslexic" panose="000005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 pratique à la machine à coudre.</a:t>
            </a:r>
            <a:endParaRPr lang="fr-BE" dirty="0"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820545" marR="109220" indent="-182054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Plus petit qu’une paire de ciseaux, </a:t>
            </a:r>
          </a:p>
          <a:p>
            <a:pPr marL="1820545" marR="109220" indent="-182054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Rends le maniement plus facile et moins encombrant </a:t>
            </a:r>
          </a:p>
          <a:p>
            <a:pPr marL="6726238" marR="109220" indent="-285750">
              <a:buFont typeface="Wingdings" panose="05000000000000000000" pitchFamily="2" charset="2"/>
              <a:buChar char="Ø"/>
            </a:pP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à la machine à coudre, </a:t>
            </a:r>
          </a:p>
          <a:p>
            <a:pPr marL="6726238" marR="109220" indent="-285750" defTabSz="1635125">
              <a:buFont typeface="Wingdings" panose="05000000000000000000" pitchFamily="2" charset="2"/>
              <a:buChar char="Ø"/>
            </a:pP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au fer à repasser</a:t>
            </a:r>
          </a:p>
          <a:p>
            <a:pPr marL="1820545" marR="109220" indent="-1820545"/>
            <a:r>
              <a:rPr lang="fr-BE" b="1" u="sng" dirty="0">
                <a:solidFill>
                  <a:srgbClr val="000000"/>
                </a:solidFill>
                <a:latin typeface="OpenDyslexic" panose="00000500000000000000" pitchFamily="50" charset="0"/>
                <a:cs typeface="Arial" panose="020B0604020202020204" pitchFamily="34" charset="0"/>
              </a:rPr>
              <a:t>Utilisation : </a:t>
            </a:r>
            <a:r>
              <a:rPr lang="fr-BE" b="1" dirty="0">
                <a:solidFill>
                  <a:srgbClr val="000000"/>
                </a:solidFill>
                <a:latin typeface="OpenDyslexic" panose="00000500000000000000" pitchFamily="50" charset="0"/>
                <a:cs typeface="Arial" panose="020B0604020202020204" pitchFamily="34" charset="0"/>
              </a:rPr>
              <a:t>On </a:t>
            </a:r>
            <a:r>
              <a:rPr lang="fr-BE" dirty="0">
                <a:solidFill>
                  <a:srgbClr val="000000"/>
                </a:solidFill>
                <a:latin typeface="OpenDyslexic" panose="00000500000000000000" pitchFamily="50" charset="0"/>
                <a:cs typeface="Arial" panose="020B0604020202020204" pitchFamily="34" charset="0"/>
              </a:rPr>
              <a:t>coupe les fils au bord des coutures</a:t>
            </a:r>
            <a:r>
              <a:rPr lang="fr-BE" dirty="0">
                <a:solidFill>
                  <a:srgbClr val="000000"/>
                </a:solidFill>
                <a:cs typeface="Arial" panose="020B0604020202020204" pitchFamily="34" charset="0"/>
              </a:rPr>
              <a:t>.</a:t>
            </a:r>
            <a:endParaRPr lang="fr-BE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FE0AF9-288E-466C-979B-2C3E6C57DCFD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00" y="3696667"/>
            <a:ext cx="2160000" cy="2160000"/>
          </a:xfrm>
          <a:prstGeom prst="rect">
            <a:avLst/>
          </a:prstGeom>
          <a:noFill/>
          <a:ln w="28575" cmpd="thickThin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886078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18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6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62" tmFilter="0, 0; 0.125,0.2665; 0.25,0.4; 0.375,0.465; 0.5,0.5;  0.625,0.535; 0.75,0.6; 0.875,0.7335; 1,1">
                                          <p:stCondLst>
                                            <p:cond delay="11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81" tmFilter="0, 0; 0.125,0.2665; 0.25,0.4; 0.375,0.465; 0.5,0.5;  0.625,0.535; 0.75,0.6; 0.875,0.7335; 1,1">
                                          <p:stCondLst>
                                            <p:cond delay="23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87" tmFilter="0, 0; 0.125,0.2665; 0.25,0.4; 0.375,0.465; 0.5,0.5;  0.625,0.535; 0.75,0.6; 0.875,0.7335; 1,1">
                                          <p:stCondLst>
                                            <p:cond delay="28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46">
                                          <p:stCondLst>
                                            <p:cond delay="113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290" decel="50000">
                                          <p:stCondLst>
                                            <p:cond delay="118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46">
                                          <p:stCondLst>
                                            <p:cond delay="229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290" decel="50000">
                                          <p:stCondLst>
                                            <p:cond delay="23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46">
                                          <p:stCondLst>
                                            <p:cond delay="287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290" decel="50000">
                                          <p:stCondLst>
                                            <p:cond delay="291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46">
                                          <p:stCondLst>
                                            <p:cond delay="31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290" decel="50000">
                                          <p:stCondLst>
                                            <p:cond delay="32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5755F0-81AD-48FD-8EE2-B847381F4EE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2496000" y="561020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fr-BE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L’utilisation des ciseaux</a:t>
            </a:r>
            <a:endParaRPr lang="fr-B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6A78C27-D710-4B53-819C-C0F0F71E044F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13248" y="2018469"/>
            <a:ext cx="658501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Les ciseaux pour tissu sont en général plus grands que ceux à papier. </a:t>
            </a:r>
            <a:r>
              <a:rPr lang="fr-BE" b="1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Attention :</a:t>
            </a:r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on ne peut jamais couper du papier avec les ciseaux qui servent à couper le tissu, cela abime les lames.il faut prévoir une paire de ciseaux spécialement pour le tissu</a:t>
            </a:r>
            <a:endParaRPr lang="fr-BE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9BB7C93-AF6F-4499-A092-4AF260AA8CDD}"/>
              </a:ext>
            </a:extLst>
          </p:cNvPr>
          <p:cNvPicPr/>
          <p:nvPr>
            <p:custDataLst>
              <p:tags r:id="rId3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47" b="21498"/>
          <a:stretch>
            <a:fillRect/>
          </a:stretch>
        </p:blipFill>
        <p:spPr bwMode="auto">
          <a:xfrm>
            <a:off x="1133277" y="2052429"/>
            <a:ext cx="2520000" cy="144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lgDashDotDot"/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8CD5D5-18AD-4012-92AD-8A909803FBD2}"/>
              </a:ext>
            </a:extLst>
          </p:cNvPr>
          <p:cNvPicPr/>
          <p:nvPr>
            <p:custDataLst>
              <p:tags r:id="rId4"/>
            </p:custDataLst>
          </p:nvPr>
        </p:nvPicPr>
        <p:blipFill>
          <a:blip r:embed="rId9">
            <a:lum contras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277" y="4150080"/>
            <a:ext cx="2520000" cy="144000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lgDashDotDot"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EB85B8A-0F72-4F73-9124-C05FFA7B4F41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4713249" y="4269916"/>
            <a:ext cx="6345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Tenir les ciseaux de cette façon suivante : </a:t>
            </a:r>
          </a:p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 pouce dans le petit anneau, </a:t>
            </a:r>
          </a:p>
          <a:p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 majeur et l’annulaire dans le grand anneau, l’index à côté du grand anneau. </a:t>
            </a:r>
            <a:r>
              <a:rPr lang="fr-BE" sz="1400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(il soutient les ciseaux) </a:t>
            </a:r>
            <a:endParaRPr lang="fr-BE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2C1C28-74B5-4209-9BEC-AD98D506A69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434361" y="569069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600" dirty="0">
                <a:solidFill>
                  <a:srgbClr val="FF99CC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Ciseaux à tissu  </a:t>
            </a:r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https://youtu.be/utNAYh_aVlo</a:t>
            </a:r>
            <a:r>
              <a:rPr lang="fr-BE" sz="1600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10"/>
              </a:rPr>
              <a:t> /</a:t>
            </a:r>
            <a:endParaRPr lang="fr-BE" sz="1600" dirty="0">
              <a:effectLst/>
              <a:latin typeface="OpenDyslexic" panose="00000500000000000000" pitchFamily="50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607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B79D8F-9A0C-4EF5-A585-0EEACFCEA78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112727" y="5630695"/>
            <a:ext cx="3365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BE" u="sng" dirty="0">
                <a:solidFill>
                  <a:srgbClr val="0563C1"/>
                </a:solidFill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https://youtu.be/6REl7vCHSEA</a:t>
            </a:r>
            <a:endParaRPr lang="fr-BE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B505C4F-0E85-4EC7-BA12-289FD40B316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15304" y="2252807"/>
            <a:ext cx="632645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BE" b="1" u="sng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réaliser une coupe du tissu ou d’un produit :</a:t>
            </a:r>
          </a:p>
          <a:p>
            <a:r>
              <a:rPr lang="fr-BE" b="1" u="sng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54292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La découpe du produit est importante pour sa réalisation, il faut être appliqué et précis, coupé correctement sur lignes des gabarits. </a:t>
            </a:r>
          </a:p>
          <a:p>
            <a:pPr marL="54292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Il faut ouvrir largement les lames. </a:t>
            </a:r>
          </a:p>
          <a:p>
            <a:pPr marL="54292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Placer les ciseaux jusqu’au fond, des lames pour couper avec précision. </a:t>
            </a:r>
          </a:p>
          <a:p>
            <a:pPr marL="542925"/>
            <a:r>
              <a:rPr lang="fr-BE" dirty="0"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Pour couper les angles, des lignes courbes utiliser la pointe des ciseaux .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51B7D07-2E88-4141-83BE-11789D301881}"/>
              </a:ext>
            </a:extLst>
          </p:cNvPr>
          <p:cNvPicPr/>
          <p:nvPr>
            <p:custDataLst>
              <p:tags r:id="rId3"/>
            </p:custDataLst>
          </p:nvPr>
        </p:nvPicPr>
        <p:blipFill>
          <a:blip r:embed="rId7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957" y="2771958"/>
            <a:ext cx="3240000" cy="2160000"/>
          </a:xfrm>
          <a:prstGeom prst="rect">
            <a:avLst/>
          </a:prstGeom>
          <a:noFill/>
          <a:ln w="38100">
            <a:solidFill>
              <a:schemeClr val="accent1"/>
            </a:solidFill>
            <a:prstDash val="dashDot"/>
            <a:miter lim="800000"/>
            <a:headEnd/>
            <a:tailEnd/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E448057-23FA-4C89-8462-CE0985390B0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496000" y="528969"/>
            <a:ext cx="7200000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txBody>
          <a:bodyPr wrap="none" anchor="ctr" anchorCtr="0">
            <a:spAutoFit/>
          </a:bodyPr>
          <a:lstStyle/>
          <a:p>
            <a:pPr algn="ctr"/>
            <a:r>
              <a:rPr lang="fr-BE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La coupe avec</a:t>
            </a:r>
            <a:r>
              <a:rPr lang="fr-BE" sz="2400" b="1" dirty="0">
                <a:solidFill>
                  <a:srgbClr val="FDC7F5"/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fr-BE" sz="2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OpenDyslexic" panose="00000500000000000000" pitchFamily="50" charset="0"/>
                <a:ea typeface="Calibri" panose="020F0502020204030204" pitchFamily="34" charset="0"/>
                <a:cs typeface="Times New Roman" panose="02020603050405020304" pitchFamily="18" charset="0"/>
              </a:rPr>
              <a:t>les ciseaux</a:t>
            </a:r>
            <a:endParaRPr lang="fr-BE" sz="2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6705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4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heme/theme1.xml><?xml version="1.0" encoding="utf-8"?>
<a:theme xmlns:a="http://schemas.openxmlformats.org/drawingml/2006/main" name="Ronds dans l’eau">
  <a:themeElements>
    <a:clrScheme name="Violet 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Ronds dans l’eau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onds dans l’eau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Ronds dans l’eau</Template>
  <TotalTime>317</TotalTime>
  <Words>1405</Words>
  <Application>Microsoft Office PowerPoint</Application>
  <PresentationFormat>Grand écran</PresentationFormat>
  <Paragraphs>140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3" baseType="lpstr">
      <vt:lpstr>Arial</vt:lpstr>
      <vt:lpstr>Calibri</vt:lpstr>
      <vt:lpstr>OpenDyslexic</vt:lpstr>
      <vt:lpstr>Tw Cen MT</vt:lpstr>
      <vt:lpstr>Wingdings</vt:lpstr>
      <vt:lpstr>Ronds dans l’eau</vt:lpstr>
      <vt:lpstr>École Joie de Vivre      Cours de couture Mattez D. 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Danielle</dc:creator>
  <cp:lastModifiedBy>Danielle</cp:lastModifiedBy>
  <cp:revision>40</cp:revision>
  <dcterms:created xsi:type="dcterms:W3CDTF">2020-05-04T14:20:03Z</dcterms:created>
  <dcterms:modified xsi:type="dcterms:W3CDTF">2020-05-05T07:17:19Z</dcterms:modified>
</cp:coreProperties>
</file>