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F7FD"/>
    <a:srgbClr val="E0F4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59" autoAdjust="0"/>
    <p:restoredTop sz="94660"/>
  </p:normalViewPr>
  <p:slideViewPr>
    <p:cSldViewPr snapToGrid="0">
      <p:cViewPr varScale="1">
        <p:scale>
          <a:sx n="42" d="100"/>
          <a:sy n="42" d="100"/>
        </p:scale>
        <p:origin x="54" y="4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81C8B2F0-6393-4434-B52C-FEAE3D2D54D3}" type="datetimeFigureOut">
              <a:rPr lang="fr-BE" smtClean="0"/>
              <a:t>13-05-20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9B51516C-F5AC-4C3A-88C1-09CE96F84048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3189019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panoramiqu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C8B2F0-6393-4434-B52C-FEAE3D2D54D3}" type="datetimeFigureOut">
              <a:rPr lang="fr-BE" smtClean="0"/>
              <a:t>13-05-20</a:t>
            </a:fld>
            <a:endParaRPr lang="fr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51516C-F5AC-4C3A-88C1-09CE96F84048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5274710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re et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81C8B2F0-6393-4434-B52C-FEAE3D2D54D3}" type="datetimeFigureOut">
              <a:rPr lang="fr-BE" smtClean="0"/>
              <a:t>13-05-20</a:t>
            </a:fld>
            <a:endParaRPr lang="fr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fr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9B51516C-F5AC-4C3A-88C1-09CE96F84048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0205596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itation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81C8B2F0-6393-4434-B52C-FEAE3D2D54D3}" type="datetimeFigureOut">
              <a:rPr lang="fr-BE" smtClean="0"/>
              <a:t>13-05-20</a:t>
            </a:fld>
            <a:endParaRPr lang="fr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fr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9B51516C-F5AC-4C3A-88C1-09CE96F84048}" type="slidenum">
              <a:rPr lang="fr-BE" smtClean="0"/>
              <a:t>‹N°›</a:t>
            </a:fld>
            <a:endParaRPr lang="fr-BE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816068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arte n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81C8B2F0-6393-4434-B52C-FEAE3D2D54D3}" type="datetimeFigureOut">
              <a:rPr lang="fr-BE" smtClean="0"/>
              <a:t>13-05-20</a:t>
            </a:fld>
            <a:endParaRPr lang="fr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fr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9B51516C-F5AC-4C3A-88C1-09CE96F84048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2517739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 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C8B2F0-6393-4434-B52C-FEAE3D2D54D3}" type="datetimeFigureOut">
              <a:rPr lang="fr-BE" smtClean="0"/>
              <a:t>13-05-20</a:t>
            </a:fld>
            <a:endParaRPr lang="fr-B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51516C-F5AC-4C3A-88C1-09CE96F84048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7913125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 colonnes d’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C8B2F0-6393-4434-B52C-FEAE3D2D54D3}" type="datetimeFigureOut">
              <a:rPr lang="fr-BE" smtClean="0"/>
              <a:t>13-05-20</a:t>
            </a:fld>
            <a:endParaRPr lang="fr-B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51516C-F5AC-4C3A-88C1-09CE96F84048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2145799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C8B2F0-6393-4434-B52C-FEAE3D2D54D3}" type="datetimeFigureOut">
              <a:rPr lang="fr-BE" smtClean="0"/>
              <a:t>13-05-20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51516C-F5AC-4C3A-88C1-09CE96F84048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769468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81C8B2F0-6393-4434-B52C-FEAE3D2D54D3}" type="datetimeFigureOut">
              <a:rPr lang="fr-BE" smtClean="0"/>
              <a:t>13-05-20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9B51516C-F5AC-4C3A-88C1-09CE96F84048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7432588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C8B2F0-6393-4434-B52C-FEAE3D2D54D3}" type="datetimeFigureOut">
              <a:rPr lang="fr-BE" smtClean="0"/>
              <a:t>13-05-20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51516C-F5AC-4C3A-88C1-09CE96F84048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4207693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81C8B2F0-6393-4434-B52C-FEAE3D2D54D3}" type="datetimeFigureOut">
              <a:rPr lang="fr-BE" smtClean="0"/>
              <a:t>13-05-20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9B51516C-F5AC-4C3A-88C1-09CE96F84048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1168524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C8B2F0-6393-4434-B52C-FEAE3D2D54D3}" type="datetimeFigureOut">
              <a:rPr lang="fr-BE" smtClean="0"/>
              <a:t>13-05-20</a:t>
            </a:fld>
            <a:endParaRPr lang="fr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51516C-F5AC-4C3A-88C1-09CE96F84048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574535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C8B2F0-6393-4434-B52C-FEAE3D2D54D3}" type="datetimeFigureOut">
              <a:rPr lang="fr-BE" smtClean="0"/>
              <a:t>13-05-20</a:t>
            </a:fld>
            <a:endParaRPr lang="fr-B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51516C-F5AC-4C3A-88C1-09CE96F84048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6053193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C8B2F0-6393-4434-B52C-FEAE3D2D54D3}" type="datetimeFigureOut">
              <a:rPr lang="fr-BE" smtClean="0"/>
              <a:t>13-05-20</a:t>
            </a:fld>
            <a:endParaRPr lang="fr-B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51516C-F5AC-4C3A-88C1-09CE96F84048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2095228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C8B2F0-6393-4434-B52C-FEAE3D2D54D3}" type="datetimeFigureOut">
              <a:rPr lang="fr-BE" smtClean="0"/>
              <a:t>13-05-20</a:t>
            </a:fld>
            <a:endParaRPr lang="fr-B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51516C-F5AC-4C3A-88C1-09CE96F84048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3698908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C8B2F0-6393-4434-B52C-FEAE3D2D54D3}" type="datetimeFigureOut">
              <a:rPr lang="fr-BE" smtClean="0"/>
              <a:t>13-05-20</a:t>
            </a:fld>
            <a:endParaRPr lang="fr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51516C-F5AC-4C3A-88C1-09CE96F84048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1082341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C8B2F0-6393-4434-B52C-FEAE3D2D54D3}" type="datetimeFigureOut">
              <a:rPr lang="fr-BE" smtClean="0"/>
              <a:t>13-05-20</a:t>
            </a:fld>
            <a:endParaRPr lang="fr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51516C-F5AC-4C3A-88C1-09CE96F84048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1642138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glitter pattern="hexagon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C8B2F0-6393-4434-B52C-FEAE3D2D54D3}" type="datetimeFigureOut">
              <a:rPr lang="fr-BE" smtClean="0"/>
              <a:t>13-05-20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51516C-F5AC-4C3A-88C1-09CE96F84048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1895200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  <p:sldLayoutId id="2147483704" r:id="rId14"/>
    <p:sldLayoutId id="2147483705" r:id="rId15"/>
    <p:sldLayoutId id="2147483706" r:id="rId16"/>
    <p:sldLayoutId id="2147483707" r:id="rId17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glitter pattern="hexagon"/>
      </p:transition>
    </mc:Choice>
    <mc:Fallback>
      <p:transition spd="slow">
        <p:fade/>
      </p:transition>
    </mc:Fallback>
  </mc:AlternateConten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WKAWTbGMUgw" TargetMode="Externa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em3RsDmFU1w" TargetMode="External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30.jpeg"/><Relationship Id="rId4" Type="http://schemas.openxmlformats.org/officeDocument/2006/relationships/image" Target="../media/image29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7" Type="http://schemas.microsoft.com/office/2007/relationships/hdphoto" Target="../media/hdphoto2.wdp"/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openxmlformats.org/officeDocument/2006/relationships/image" Target="../media/image34.jpeg"/><Relationship Id="rId4" Type="http://schemas.openxmlformats.org/officeDocument/2006/relationships/hyperlink" Target="https://youtu.be/B1wPubcD_iM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RCWDpCqtcAM" TargetMode="External"/><Relationship Id="rId7" Type="http://schemas.microsoft.com/office/2007/relationships/hdphoto" Target="../media/hdphoto3.wdp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5" Type="http://schemas.openxmlformats.org/officeDocument/2006/relationships/image" Target="../media/image38.jpeg"/><Relationship Id="rId4" Type="http://schemas.openxmlformats.org/officeDocument/2006/relationships/image" Target="../media/image37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emf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jpeg"/><Relationship Id="rId5" Type="http://schemas.openxmlformats.org/officeDocument/2006/relationships/image" Target="../media/image42.png"/><Relationship Id="rId4" Type="http://schemas.openxmlformats.org/officeDocument/2006/relationships/hyperlink" Target="https://youtu.be/TuHEXteqocw" TargetMode="External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hyperlink" Target="https://youtu.be/r7Og8UkoIP0" TargetMode="External"/><Relationship Id="rId7" Type="http://schemas.openxmlformats.org/officeDocument/2006/relationships/image" Target="../media/image47.pn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4.wdp"/><Relationship Id="rId5" Type="http://schemas.openxmlformats.org/officeDocument/2006/relationships/image" Target="../media/image46.png"/><Relationship Id="rId4" Type="http://schemas.openxmlformats.org/officeDocument/2006/relationships/image" Target="../media/image45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7" Type="http://schemas.openxmlformats.org/officeDocument/2006/relationships/image" Target="../media/image51.png"/><Relationship Id="rId2" Type="http://schemas.openxmlformats.org/officeDocument/2006/relationships/image" Target="../media/image48.emf"/><Relationship Id="rId1" Type="http://schemas.openxmlformats.org/officeDocument/2006/relationships/slideLayout" Target="../slideLayouts/slideLayout7.xml"/><Relationship Id="rId6" Type="http://schemas.microsoft.com/office/2007/relationships/hdphoto" Target="../media/hdphoto6.wdp"/><Relationship Id="rId5" Type="http://schemas.openxmlformats.org/officeDocument/2006/relationships/image" Target="../media/image50.png"/><Relationship Id="rId4" Type="http://schemas.openxmlformats.org/officeDocument/2006/relationships/hyperlink" Target="https://youtu.be/t2HG3pv5ErI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hyperlink" Target="https://youtu.be/2NHu-8yp3Ss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hyperlink" Target="https://youtu.be/9Htoem6R4Xc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5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hyperlink" Target="https://youtu.be/L7OuFkDVeOk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09LnvT437rU" TargetMode="Externa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hyperlink" Target="https://youtu.be/AVbJGnYe0ok" TargetMode="External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19.png"/><Relationship Id="rId4" Type="http://schemas.openxmlformats.org/officeDocument/2006/relationships/image" Target="../media/image18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hyperlink" Target="https://youtu.be/iy_9Ht7Dsyo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3914F2C-81DF-4A4A-BDB0-8EBBF2BF45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1920" y="1603904"/>
            <a:ext cx="12070080" cy="1825096"/>
          </a:xfrm>
        </p:spPr>
        <p:txBody>
          <a:bodyPr anchor="ctr" anchorCtr="0">
            <a:normAutofit/>
          </a:bodyPr>
          <a:lstStyle/>
          <a:p>
            <a:pPr algn="ctr"/>
            <a:r>
              <a:rPr lang="fr-FR" sz="40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Réalisation des différents points à la main et de broderie</a:t>
            </a:r>
            <a:endParaRPr lang="fr-BE" sz="4000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D072CEF-CB92-4B7E-A81E-56B01B9E8136}"/>
              </a:ext>
            </a:extLst>
          </p:cNvPr>
          <p:cNvSpPr txBox="1"/>
          <p:nvPr/>
        </p:nvSpPr>
        <p:spPr>
          <a:xfrm>
            <a:off x="3086100" y="4137660"/>
            <a:ext cx="4846320" cy="662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BE" dirty="0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199697EE-C57D-434E-B51D-B2CE9EEC39FC}"/>
              </a:ext>
            </a:extLst>
          </p:cNvPr>
          <p:cNvSpPr txBox="1"/>
          <p:nvPr/>
        </p:nvSpPr>
        <p:spPr>
          <a:xfrm>
            <a:off x="2442501" y="3766320"/>
            <a:ext cx="5760000" cy="1080000"/>
          </a:xfrm>
          <a:prstGeom prst="rect">
            <a:avLst/>
          </a:prstGeom>
          <a:ln w="28575">
            <a:solidFill>
              <a:schemeClr val="accent6">
                <a:lumMod val="60000"/>
                <a:lumOff val="40000"/>
              </a:schemeClr>
            </a:solidFill>
            <a:prstDash val="sysDot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6000" b="1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Edwardian Script ITC" panose="030303020407070D0804" pitchFamily="66" charset="0"/>
                <a:cs typeface="Arabic Typesetting" panose="03020402040406030203" pitchFamily="66" charset="-78"/>
              </a:rPr>
              <a:t>Mon arbre magique</a:t>
            </a:r>
            <a:endParaRPr lang="fr-BE" sz="6000" b="1" i="1" dirty="0">
              <a:solidFill>
                <a:schemeClr val="accent6">
                  <a:lumMod val="20000"/>
                  <a:lumOff val="80000"/>
                </a:schemeClr>
              </a:solidFill>
              <a:latin typeface="Edwardian Script ITC" panose="030303020407070D0804" pitchFamily="66" charset="0"/>
              <a:cs typeface="Arabic Typesetting" panose="03020402040406030203" pitchFamily="66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466694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mph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>
                                        <p:cTn id="11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2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750A9D7-194F-469E-B296-735AADDF15E8}"/>
              </a:ext>
            </a:extLst>
          </p:cNvPr>
          <p:cNvSpPr/>
          <p:nvPr/>
        </p:nvSpPr>
        <p:spPr>
          <a:xfrm rot="20761720">
            <a:off x="1146462" y="1528979"/>
            <a:ext cx="379083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02565" marR="113030"/>
            <a:r>
              <a:rPr lang="fr-BE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C’est une variante du point de surfil, mais grâce à sa boucle, il est plus solide. Il est Idéal pour faire des boutonnières.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E65BA17-E1D1-41E9-8A4B-E8BAAED4F16F}"/>
              </a:ext>
            </a:extLst>
          </p:cNvPr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03" t="25383" r="20583" b="15917"/>
          <a:stretch/>
        </p:blipFill>
        <p:spPr bwMode="auto">
          <a:xfrm>
            <a:off x="2537460" y="3957675"/>
            <a:ext cx="2880000" cy="1620000"/>
          </a:xfrm>
          <a:prstGeom prst="rect">
            <a:avLst/>
          </a:prstGeom>
          <a:noFill/>
          <a:ln w="28575">
            <a:solidFill>
              <a:schemeClr val="accent1"/>
            </a:solidFill>
            <a:prstDash val="dash"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0280C8C9-1206-4FFE-8940-60194D17B289}"/>
              </a:ext>
            </a:extLst>
          </p:cNvPr>
          <p:cNvSpPr/>
          <p:nvPr/>
        </p:nvSpPr>
        <p:spPr>
          <a:xfrm>
            <a:off x="179921" y="6273224"/>
            <a:ext cx="48462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fr-BE" sz="1400" dirty="0">
                <a:latin typeface="OpenDyslexic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Apprentissage du point de feston lien YouTube </a:t>
            </a:r>
            <a:r>
              <a:rPr lang="fr-BE" u="sng" dirty="0">
                <a:solidFill>
                  <a:srgbClr val="0000FF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https://youtu.be/WKAWTbGMUgw</a:t>
            </a:r>
            <a:endParaRPr lang="fr-BE" dirty="0">
              <a:latin typeface="OpenDyslexic" panose="00000500000000000000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0E6F3FBF-5860-4578-98CD-9666639F65D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6799" t="10012" b="10375"/>
          <a:stretch/>
        </p:blipFill>
        <p:spPr>
          <a:xfrm>
            <a:off x="6096000" y="1609811"/>
            <a:ext cx="3926911" cy="43200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D489DCBE-F2DF-4122-BF2F-F3B4C31E8629}"/>
              </a:ext>
            </a:extLst>
          </p:cNvPr>
          <p:cNvSpPr/>
          <p:nvPr/>
        </p:nvSpPr>
        <p:spPr>
          <a:xfrm>
            <a:off x="6096000" y="542036"/>
            <a:ext cx="5400000" cy="720000"/>
          </a:xfrm>
          <a:prstGeom prst="rect">
            <a:avLst/>
          </a:prstGeom>
          <a:solidFill>
            <a:srgbClr val="E9F7FD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none" lIns="180000" tIns="180000" rIns="180000" bIns="180000" anchor="ctr" anchorCtr="0">
            <a:spAutoFit/>
          </a:bodyPr>
          <a:lstStyle/>
          <a:p>
            <a:pPr algn="ctr">
              <a:spcAft>
                <a:spcPts val="0"/>
              </a:spcAft>
            </a:pPr>
            <a:r>
              <a:rPr lang="fr-BE" sz="2800" dirty="0">
                <a:solidFill>
                  <a:schemeClr val="accent6">
                    <a:lumMod val="75000"/>
                  </a:schemeClr>
                </a:solidFill>
                <a:latin typeface="Bradley Hand ITC" panose="03070402050302030203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Mise en pratique : Le point feston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5EBFB7B-5BC6-4A9A-9AF7-44338A9AB190}"/>
              </a:ext>
            </a:extLst>
          </p:cNvPr>
          <p:cNvSpPr/>
          <p:nvPr/>
        </p:nvSpPr>
        <p:spPr>
          <a:xfrm>
            <a:off x="6528776" y="5935720"/>
            <a:ext cx="49842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05740" marR="111125"/>
            <a:r>
              <a:rPr lang="fr-BE" sz="1600" dirty="0">
                <a:latin typeface="OpenDyslexic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Faite une boucle au-dessus de l’aiguille, sur le bord tirez le fils de façon à former une belle boucle. </a:t>
            </a:r>
          </a:p>
        </p:txBody>
      </p:sp>
      <p:pic>
        <p:nvPicPr>
          <p:cNvPr id="11266" name="Image 83">
            <a:extLst>
              <a:ext uri="{FF2B5EF4-FFF2-40B4-BE49-F238E27FC236}">
                <a16:creationId xmlns:a16="http://schemas.microsoft.com/office/drawing/2014/main" id="{90409A36-045A-4DBE-B2AA-8CDAEBC9E2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12986" y="3769811"/>
            <a:ext cx="720000" cy="602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Image 155">
            <a:extLst>
              <a:ext uri="{FF2B5EF4-FFF2-40B4-BE49-F238E27FC236}">
                <a16:creationId xmlns:a16="http://schemas.microsoft.com/office/drawing/2014/main" id="{9F72646F-8AFA-4C31-98C4-816DF2E2E9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69" r="26343" b="2940"/>
          <a:stretch>
            <a:fillRect/>
          </a:stretch>
        </p:blipFill>
        <p:spPr bwMode="auto">
          <a:xfrm>
            <a:off x="10432986" y="4487511"/>
            <a:ext cx="1080000" cy="1090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28127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" accel="100000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8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8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956E9D8-E5D6-4677-B41A-8DAC6135302A}"/>
              </a:ext>
            </a:extLst>
          </p:cNvPr>
          <p:cNvSpPr/>
          <p:nvPr/>
        </p:nvSpPr>
        <p:spPr>
          <a:xfrm rot="20497447">
            <a:off x="1212866" y="1419233"/>
            <a:ext cx="3409671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02565" marR="205105"/>
            <a:r>
              <a:rPr lang="fr-BE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C’est un mélange du avant et du point de piqure mais il se décale, ce point est idéal pour les réparations courbes ou rondes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CA988DA-2F6B-40F2-BB59-B9CBB606F597}"/>
              </a:ext>
            </a:extLst>
          </p:cNvPr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69" t="22607" r="17311" b="25040"/>
          <a:stretch/>
        </p:blipFill>
        <p:spPr bwMode="auto">
          <a:xfrm>
            <a:off x="2551431" y="3958094"/>
            <a:ext cx="2880000" cy="1620000"/>
          </a:xfrm>
          <a:prstGeom prst="rect">
            <a:avLst/>
          </a:prstGeom>
          <a:noFill/>
          <a:ln w="28575">
            <a:solidFill>
              <a:schemeClr val="accent1"/>
            </a:solidFill>
            <a:prstDash val="dash"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81700701-C350-4E6A-9EE7-C48E64153B6A}"/>
              </a:ext>
            </a:extLst>
          </p:cNvPr>
          <p:cNvSpPr/>
          <p:nvPr/>
        </p:nvSpPr>
        <p:spPr>
          <a:xfrm>
            <a:off x="288835" y="6273225"/>
            <a:ext cx="452519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fr-BE" sz="1400" b="1" dirty="0">
                <a:latin typeface="OpenDyslexic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Apprentissage du point de tige lien YouTube </a:t>
            </a:r>
            <a:r>
              <a:rPr lang="fr-BE" u="sng" dirty="0">
                <a:solidFill>
                  <a:srgbClr val="0000FF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https://youtu.be/em3RsDmFU1w</a:t>
            </a:r>
            <a:endParaRPr lang="fr-BE" dirty="0">
              <a:latin typeface="OpenDyslexic" panose="00000500000000000000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A1EF80E4-4DF5-4151-84B3-CAD8435B645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4775" t="10785" b="15226"/>
          <a:stretch/>
        </p:blipFill>
        <p:spPr>
          <a:xfrm>
            <a:off x="6069340" y="1374093"/>
            <a:ext cx="3521881" cy="4320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3D1F7782-E3F2-4169-86F5-C88A030C7384}"/>
              </a:ext>
            </a:extLst>
          </p:cNvPr>
          <p:cNvSpPr/>
          <p:nvPr/>
        </p:nvSpPr>
        <p:spPr>
          <a:xfrm>
            <a:off x="6096000" y="560638"/>
            <a:ext cx="5400000" cy="720000"/>
          </a:xfrm>
          <a:prstGeom prst="rect">
            <a:avLst/>
          </a:prstGeom>
          <a:solidFill>
            <a:srgbClr val="E9F7FD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none" lIns="180000" tIns="180000" rIns="180000" bIns="180000" anchor="ctr" anchorCtr="0">
            <a:spAutoFit/>
          </a:bodyPr>
          <a:lstStyle/>
          <a:p>
            <a:pPr algn="ctr">
              <a:spcAft>
                <a:spcPts val="0"/>
              </a:spcAft>
            </a:pPr>
            <a:r>
              <a:rPr lang="fr-BE" sz="2800" dirty="0">
                <a:solidFill>
                  <a:schemeClr val="accent6">
                    <a:lumMod val="75000"/>
                  </a:schemeClr>
                </a:solidFill>
                <a:latin typeface="Bradley Hand ITC" panose="03070402050302030203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Mise en pratique : Le point tige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46258A1-F233-4289-A934-0111A6DC644B}"/>
              </a:ext>
            </a:extLst>
          </p:cNvPr>
          <p:cNvSpPr/>
          <p:nvPr/>
        </p:nvSpPr>
        <p:spPr>
          <a:xfrm>
            <a:off x="6728306" y="5915421"/>
            <a:ext cx="452519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600" dirty="0">
                <a:latin typeface="OpenDyslexic" panose="000005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Piquer l'aiguille dans le tissu, ressortez l'aiguille légèrement en biais au-dessus et au milieu du point précédent</a:t>
            </a:r>
            <a:endParaRPr lang="fr-BE" sz="1600" dirty="0"/>
          </a:p>
        </p:txBody>
      </p:sp>
      <p:pic>
        <p:nvPicPr>
          <p:cNvPr id="1026" name="Image 56" descr="WP_20151124_13_25_20_Pro">
            <a:extLst>
              <a:ext uri="{FF2B5EF4-FFF2-40B4-BE49-F238E27FC236}">
                <a16:creationId xmlns:a16="http://schemas.microsoft.com/office/drawing/2014/main" id="{A50420C4-90BB-498C-9A5E-47D735F3A2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55" r="6602" b="16902"/>
          <a:stretch>
            <a:fillRect/>
          </a:stretch>
        </p:blipFill>
        <p:spPr bwMode="auto">
          <a:xfrm>
            <a:off x="10570096" y="4318094"/>
            <a:ext cx="925904" cy="12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2DAF364E-74B7-4DEF-85FB-84C1C94F45D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545294" y="3609431"/>
            <a:ext cx="950706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67055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2086FBE-91DC-4BA5-98F0-0D0813199083}"/>
              </a:ext>
            </a:extLst>
          </p:cNvPr>
          <p:cNvSpPr/>
          <p:nvPr/>
        </p:nvSpPr>
        <p:spPr>
          <a:xfrm rot="20543065">
            <a:off x="1196342" y="1446901"/>
            <a:ext cx="37348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02565" marR="205105"/>
            <a:r>
              <a:rPr lang="fr-BE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C’est un point de décoration. On peut employer ce point pour masquer des petites déchirures ou un accroc,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30A251B-8F7F-4716-A468-FE80344728A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737" t="3543" b="16311"/>
          <a:stretch/>
        </p:blipFill>
        <p:spPr>
          <a:xfrm>
            <a:off x="6294852" y="1315025"/>
            <a:ext cx="4297690" cy="4320000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0866E2C8-D840-42D5-BDC8-2E8C237A98E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33" r="35498"/>
          <a:stretch/>
        </p:blipFill>
        <p:spPr>
          <a:xfrm rot="5400000">
            <a:off x="3219723" y="3214676"/>
            <a:ext cx="1620000" cy="3024750"/>
          </a:xfrm>
          <a:prstGeom prst="rect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  <a:prstDash val="dash"/>
          </a:ln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53FAC732-BFF5-4D67-8BA9-00409814F6DD}"/>
              </a:ext>
            </a:extLst>
          </p:cNvPr>
          <p:cNvSpPr/>
          <p:nvPr/>
        </p:nvSpPr>
        <p:spPr>
          <a:xfrm>
            <a:off x="198289" y="6273225"/>
            <a:ext cx="463811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fr-BE" sz="1400" dirty="0">
                <a:latin typeface="OpenDyslexic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Apprentissage du point de croix lien YouTube </a:t>
            </a:r>
            <a:r>
              <a:rPr lang="fr-BE" u="sng" dirty="0">
                <a:solidFill>
                  <a:srgbClr val="0000FF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https://youtu.be/B1wPubcD_iM</a:t>
            </a:r>
            <a:endParaRPr lang="fr-BE" dirty="0">
              <a:latin typeface="OpenDyslexic" panose="00000500000000000000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0C94ADC-1423-4A89-A4CD-455AAC6AAC18}"/>
              </a:ext>
            </a:extLst>
          </p:cNvPr>
          <p:cNvSpPr/>
          <p:nvPr/>
        </p:nvSpPr>
        <p:spPr>
          <a:xfrm>
            <a:off x="6095999" y="549902"/>
            <a:ext cx="5400000" cy="720000"/>
          </a:xfrm>
          <a:prstGeom prst="rect">
            <a:avLst/>
          </a:prstGeom>
          <a:solidFill>
            <a:srgbClr val="E9F7FD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none" lIns="180000" tIns="180000" rIns="180000" bIns="180000" anchor="ctr" anchorCtr="0">
            <a:spAutoFit/>
          </a:bodyPr>
          <a:lstStyle/>
          <a:p>
            <a:pPr algn="ctr">
              <a:spcAft>
                <a:spcPts val="0"/>
              </a:spcAft>
            </a:pPr>
            <a:r>
              <a:rPr lang="fr-BE" sz="2800" dirty="0">
                <a:solidFill>
                  <a:schemeClr val="accent6">
                    <a:lumMod val="75000"/>
                  </a:schemeClr>
                </a:solidFill>
                <a:latin typeface="Bradley Hand ITC" panose="03070402050302030203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Mise en pratique : Le point croix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FD767E2-C2A0-4BF0-AB2B-2066012B4090}"/>
              </a:ext>
            </a:extLst>
          </p:cNvPr>
          <p:cNvSpPr/>
          <p:nvPr/>
        </p:nvSpPr>
        <p:spPr>
          <a:xfrm>
            <a:off x="6799326" y="6048368"/>
            <a:ext cx="48955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BE" sz="1600" dirty="0">
                <a:latin typeface="OpenDyslexic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Piquez l’aiguille en oblique, sortez bien le fil repiquez de l’autre côté en faisant un X.</a:t>
            </a:r>
            <a:endParaRPr lang="fr-BE" sz="1600" dirty="0">
              <a:effectLst/>
              <a:latin typeface="OpenDyslexic" panose="00000500000000000000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DB68BD66-624D-4CB5-8552-CE268D195DD5}"/>
              </a:ext>
            </a:extLst>
          </p:cNvPr>
          <p:cNvPicPr/>
          <p:nvPr/>
        </p:nvPicPr>
        <p:blipFill rotWithShape="1">
          <a:blip r:embed="rId5" cstate="print">
            <a:lum brigh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077"/>
          <a:stretch/>
        </p:blipFill>
        <p:spPr bwMode="auto">
          <a:xfrm>
            <a:off x="10614852" y="3833879"/>
            <a:ext cx="1080000" cy="5400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  <a:extLst>
              <a:ext uri="{C807C97D-BFC1-408E-A445-0C87EB9F89A2}">
                <ask:lineSketchStyleProps xmlns:ask="http://schemas.microsoft.com/office/drawing/2018/sketchyshapes" sd="0">
                  <a:custGeom>
                    <a:avLst/>
                    <a:gdLst/>
                    <a:ahLst/>
                    <a:cxnLst/>
                    <a:rect l="0" t="0" r="0" b="0"/>
                    <a:pathLst/>
                  </a:custGeom>
                  <ask:type/>
                </ask:lineSketchStyleProps>
              </a:ext>
            </a:extLst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0AFFE345-EA05-42E2-9CE8-1318DA81924D}"/>
              </a:ext>
            </a:extLst>
          </p:cNvPr>
          <p:cNvPicPr/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835" t="1406" r="24876" b="13417"/>
          <a:stretch/>
        </p:blipFill>
        <p:spPr bwMode="auto">
          <a:xfrm>
            <a:off x="10650378" y="4482682"/>
            <a:ext cx="1080000" cy="1080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1781259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7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8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63FDBB2-A20C-486E-8805-035A68F76B32}"/>
              </a:ext>
            </a:extLst>
          </p:cNvPr>
          <p:cNvSpPr/>
          <p:nvPr/>
        </p:nvSpPr>
        <p:spPr>
          <a:xfrm rot="20513962">
            <a:off x="1259047" y="1349606"/>
            <a:ext cx="403993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02565" marR="205105"/>
            <a:r>
              <a:rPr lang="fr-BE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C’est un point de décoration. </a:t>
            </a:r>
          </a:p>
          <a:p>
            <a:pPr marL="202565" marR="205105"/>
            <a:r>
              <a:rPr lang="fr-BE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Il peut-être employer pour la pose d’élastique.</a:t>
            </a:r>
          </a:p>
          <a:p>
            <a:pPr marL="202565" marR="205105"/>
            <a:r>
              <a:rPr lang="fr-BE" dirty="0">
                <a:latin typeface="Comic Sans MS" panose="030F0702030302020204" pitchFamily="66" charset="0"/>
              </a:rPr>
              <a:t>Ce point est un mélange du point avant et du point de croix. </a:t>
            </a:r>
          </a:p>
          <a:p>
            <a:pPr marL="202565" marR="205105"/>
            <a:endParaRPr lang="fr-BE" dirty="0"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F784E7F6-C2FE-4928-AD66-96848E5F442B}"/>
              </a:ext>
            </a:extLst>
          </p:cNvPr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98" t="17054" r="14931" b="34559"/>
          <a:stretch/>
        </p:blipFill>
        <p:spPr bwMode="auto">
          <a:xfrm>
            <a:off x="2510199" y="3940401"/>
            <a:ext cx="2880000" cy="1620000"/>
          </a:xfrm>
          <a:prstGeom prst="rect">
            <a:avLst/>
          </a:prstGeom>
          <a:noFill/>
          <a:ln w="28575">
            <a:solidFill>
              <a:schemeClr val="accent2">
                <a:lumMod val="60000"/>
                <a:lumOff val="40000"/>
              </a:schemeClr>
            </a:solidFill>
            <a:prstDash val="dash"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554428D-18CD-4FB0-BA08-A351F7BAA700}"/>
              </a:ext>
            </a:extLst>
          </p:cNvPr>
          <p:cNvSpPr/>
          <p:nvPr/>
        </p:nvSpPr>
        <p:spPr>
          <a:xfrm>
            <a:off x="124779" y="6273225"/>
            <a:ext cx="513479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fr-BE" sz="1400" dirty="0">
                <a:latin typeface="OpenDyslexic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Apprentissage du point de chevron lien YouTube </a:t>
            </a:r>
            <a:r>
              <a:rPr lang="fr-BE" u="sng" dirty="0">
                <a:solidFill>
                  <a:srgbClr val="0000FF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https://youtu.be/RCWDpCqtcAM</a:t>
            </a:r>
            <a:endParaRPr lang="fr-BE" dirty="0">
              <a:latin typeface="OpenDyslexic" panose="00000500000000000000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B252E752-7340-4C79-8228-37CB4D1D2B5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8859" t="7289" b="12735"/>
          <a:stretch/>
        </p:blipFill>
        <p:spPr>
          <a:xfrm>
            <a:off x="6096000" y="1360487"/>
            <a:ext cx="5039308" cy="4320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790C3418-68E2-4C3B-89E9-92597559E007}"/>
              </a:ext>
            </a:extLst>
          </p:cNvPr>
          <p:cNvSpPr/>
          <p:nvPr/>
        </p:nvSpPr>
        <p:spPr>
          <a:xfrm>
            <a:off x="6088401" y="550937"/>
            <a:ext cx="5400000" cy="720000"/>
          </a:xfrm>
          <a:prstGeom prst="rect">
            <a:avLst/>
          </a:prstGeom>
          <a:solidFill>
            <a:srgbClr val="E9F7FD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none" lIns="180000" tIns="180000" rIns="180000" bIns="180000" anchor="ctr" anchorCtr="0">
            <a:spAutoFit/>
          </a:bodyPr>
          <a:lstStyle/>
          <a:p>
            <a:pPr algn="ctr">
              <a:spcAft>
                <a:spcPts val="0"/>
              </a:spcAft>
            </a:pPr>
            <a:r>
              <a:rPr lang="fr-BE" sz="2800" dirty="0">
                <a:solidFill>
                  <a:schemeClr val="accent6">
                    <a:lumMod val="75000"/>
                  </a:schemeClr>
                </a:solidFill>
                <a:latin typeface="Bradley Hand ITC" panose="03070402050302030203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Mise en pratique : Le point chevron 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BE97AE91-DBE0-4B17-AA6A-70FF28393197}"/>
              </a:ext>
            </a:extLst>
          </p:cNvPr>
          <p:cNvPicPr/>
          <p:nvPr/>
        </p:nvPicPr>
        <p:blipFill rotWithShape="1">
          <a:blip r:embed="rId5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85" t="55695" r="4042" b="-1244"/>
          <a:stretch/>
        </p:blipFill>
        <p:spPr bwMode="auto">
          <a:xfrm>
            <a:off x="10518177" y="3907743"/>
            <a:ext cx="1080000" cy="540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D7BD3A46-506D-4874-8889-D888986993EE}"/>
              </a:ext>
            </a:extLst>
          </p:cNvPr>
          <p:cNvPicPr/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361" t="4211" r="19934" b="5627"/>
          <a:stretch/>
        </p:blipFill>
        <p:spPr bwMode="auto">
          <a:xfrm rot="10800000">
            <a:off x="10499764" y="4496730"/>
            <a:ext cx="1260000" cy="1080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F3E6786-4374-4536-8B48-C216F65E2D94}"/>
              </a:ext>
            </a:extLst>
          </p:cNvPr>
          <p:cNvSpPr/>
          <p:nvPr/>
        </p:nvSpPr>
        <p:spPr>
          <a:xfrm>
            <a:off x="6739276" y="5857726"/>
            <a:ext cx="513479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600" dirty="0">
                <a:latin typeface="OpenDyslexic" panose="000005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Faites un petit point avant horizontal, ensuite il faut aller en biais et ressortir l'aiguille au niveau de la fin du point précédent.</a:t>
            </a:r>
            <a:endParaRPr lang="fr-BE" sz="1600" dirty="0"/>
          </a:p>
        </p:txBody>
      </p:sp>
    </p:spTree>
    <p:extLst>
      <p:ext uri="{BB962C8B-B14F-4D97-AF65-F5344CB8AC3E}">
        <p14:creationId xmlns:p14="http://schemas.microsoft.com/office/powerpoint/2010/main" val="38437913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E0DC1E0-D16F-45DE-BB92-402787957BA8}"/>
              </a:ext>
            </a:extLst>
          </p:cNvPr>
          <p:cNvSpPr/>
          <p:nvPr/>
        </p:nvSpPr>
        <p:spPr>
          <a:xfrm rot="20550475">
            <a:off x="1185142" y="1361346"/>
            <a:ext cx="406146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02565" marR="205105"/>
            <a:r>
              <a:rPr lang="fr-BE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C’est un point de décoration. </a:t>
            </a:r>
          </a:p>
          <a:p>
            <a:pPr marL="202565" marR="205105"/>
            <a:r>
              <a:rPr lang="fr-BE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On peut employer ce point pour masquer des petites déchirures ou un accroc.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1E73DEAC-755A-48C6-9AE3-4D649F06F9D9}"/>
              </a:ext>
            </a:extLst>
          </p:cNvPr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73" t="2380" r="33363" b="-722"/>
          <a:stretch/>
        </p:blipFill>
        <p:spPr bwMode="auto">
          <a:xfrm rot="5400000">
            <a:off x="3164739" y="3295180"/>
            <a:ext cx="1620000" cy="2880000"/>
          </a:xfrm>
          <a:prstGeom prst="rect">
            <a:avLst/>
          </a:prstGeom>
          <a:noFill/>
          <a:ln w="28575">
            <a:solidFill>
              <a:schemeClr val="accent2">
                <a:lumMod val="60000"/>
                <a:lumOff val="40000"/>
              </a:schemeClr>
            </a:solidFill>
            <a:prstDash val="dash"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6705FD7B-8937-43CF-9F63-96412D43A45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3918" t="7160" r="4057" b="26395"/>
          <a:stretch/>
        </p:blipFill>
        <p:spPr>
          <a:xfrm>
            <a:off x="6095523" y="2029666"/>
            <a:ext cx="4477200" cy="36000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11A304A4-1BF8-438A-BEF7-4069B2DE0552}"/>
              </a:ext>
            </a:extLst>
          </p:cNvPr>
          <p:cNvSpPr/>
          <p:nvPr/>
        </p:nvSpPr>
        <p:spPr>
          <a:xfrm>
            <a:off x="306433" y="6273225"/>
            <a:ext cx="501831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BE" sz="1400" dirty="0">
                <a:latin typeface="OpenDyslexic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Apprentissage du point de chainette lien YouTube </a:t>
            </a:r>
            <a:r>
              <a:rPr lang="fr-BE" u="sng" dirty="0">
                <a:solidFill>
                  <a:srgbClr val="0563C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https://youtu.be/TuHEXteqocw</a:t>
            </a:r>
            <a:endParaRPr lang="fr-BE" dirty="0">
              <a:latin typeface="OpenDyslexic" panose="00000500000000000000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429A8A0-784D-4203-90C1-82FD0AFDBDBD}"/>
              </a:ext>
            </a:extLst>
          </p:cNvPr>
          <p:cNvSpPr/>
          <p:nvPr/>
        </p:nvSpPr>
        <p:spPr>
          <a:xfrm>
            <a:off x="6628418" y="6003926"/>
            <a:ext cx="471993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6205" marR="111125"/>
            <a:r>
              <a:rPr lang="fr-FR" sz="1600" dirty="0">
                <a:latin typeface="OpenDyslexic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Piquez à 5 mm faites une boucle autour de l’aiguille, ressortez 5 mm plus loin.</a:t>
            </a:r>
            <a:endParaRPr lang="fr-BE" sz="1600" dirty="0">
              <a:latin typeface="OpenDyslexic" panose="00000500000000000000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E2362651-2245-4FD8-B63D-11C77802DFD8}"/>
              </a:ext>
            </a:extLst>
          </p:cNvPr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3" r="46596" b="11355"/>
          <a:stretch/>
        </p:blipFill>
        <p:spPr bwMode="auto">
          <a:xfrm>
            <a:off x="10713507" y="3454987"/>
            <a:ext cx="1080000" cy="47019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84E74F09-C20F-4B57-9347-4685D8EEEEF1}"/>
              </a:ext>
            </a:extLst>
          </p:cNvPr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40" r="12216" b="31899"/>
          <a:stretch/>
        </p:blipFill>
        <p:spPr bwMode="auto">
          <a:xfrm>
            <a:off x="10572723" y="4468021"/>
            <a:ext cx="1260000" cy="1080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31E3E1-A4FB-46B4-A6DC-8E71B451551B}"/>
              </a:ext>
            </a:extLst>
          </p:cNvPr>
          <p:cNvSpPr/>
          <p:nvPr/>
        </p:nvSpPr>
        <p:spPr>
          <a:xfrm>
            <a:off x="6095523" y="561686"/>
            <a:ext cx="5400000" cy="720000"/>
          </a:xfrm>
          <a:prstGeom prst="rect">
            <a:avLst/>
          </a:prstGeom>
          <a:solidFill>
            <a:srgbClr val="E9F7FD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none" lIns="180000" tIns="180000" rIns="180000" bIns="180000" anchor="ctr" anchorCtr="0">
            <a:spAutoFit/>
          </a:bodyPr>
          <a:lstStyle/>
          <a:p>
            <a:pPr algn="ctr">
              <a:spcAft>
                <a:spcPts val="0"/>
              </a:spcAft>
            </a:pPr>
            <a:r>
              <a:rPr lang="fr-BE" sz="2800" dirty="0">
                <a:solidFill>
                  <a:schemeClr val="accent6">
                    <a:lumMod val="75000"/>
                  </a:schemeClr>
                </a:solidFill>
                <a:latin typeface="Bradley Hand ITC" panose="03070402050302030203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Mise en pratique : Le point chainette </a:t>
            </a:r>
          </a:p>
        </p:txBody>
      </p:sp>
    </p:spTree>
    <p:extLst>
      <p:ext uri="{BB962C8B-B14F-4D97-AF65-F5344CB8AC3E}">
        <p14:creationId xmlns:p14="http://schemas.microsoft.com/office/powerpoint/2010/main" val="35813161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3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00" accel="100000" fill="hold">
                                          <p:stCondLst>
                                            <p:cond delay="63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CB3791E-7C32-4E00-825D-C3EB83E1AAA9}"/>
              </a:ext>
            </a:extLst>
          </p:cNvPr>
          <p:cNvSpPr/>
          <p:nvPr/>
        </p:nvSpPr>
        <p:spPr>
          <a:xfrm rot="20493528">
            <a:off x="1221376" y="1434689"/>
            <a:ext cx="35128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02565" marR="205105"/>
            <a:r>
              <a:rPr lang="fr-BE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On peut employer des paillettes pour masquer des petites déchirures </a:t>
            </a:r>
          </a:p>
          <a:p>
            <a:pPr marL="202565" marR="205105"/>
            <a:r>
              <a:rPr lang="fr-BE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ou  des accrocs.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BE267555-DDB4-49E2-A82F-0BAC17E28A64}"/>
              </a:ext>
            </a:extLst>
          </p:cNvPr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26" t="20227" r="18203" b="26229"/>
          <a:stretch/>
        </p:blipFill>
        <p:spPr bwMode="auto">
          <a:xfrm>
            <a:off x="2541928" y="3758878"/>
            <a:ext cx="2880000" cy="1800000"/>
          </a:xfrm>
          <a:prstGeom prst="rect">
            <a:avLst/>
          </a:prstGeom>
          <a:noFill/>
          <a:ln w="28575">
            <a:solidFill>
              <a:schemeClr val="accent2">
                <a:lumMod val="60000"/>
                <a:lumOff val="40000"/>
              </a:schemeClr>
            </a:solidFill>
            <a:prstDash val="dash"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0A4FBC8-A60E-4137-9B26-E435C6C99670}"/>
              </a:ext>
            </a:extLst>
          </p:cNvPr>
          <p:cNvSpPr/>
          <p:nvPr/>
        </p:nvSpPr>
        <p:spPr>
          <a:xfrm>
            <a:off x="330925" y="6308077"/>
            <a:ext cx="487788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fr-BE" sz="1400" b="1" dirty="0">
                <a:latin typeface="OpenDyslexic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Apprentissage pose des paillettes lien YouTube </a:t>
            </a:r>
            <a:r>
              <a:rPr lang="fr-BE" u="sng" dirty="0">
                <a:solidFill>
                  <a:srgbClr val="0000FF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https://youtu.be/r7Og8UkoIP0</a:t>
            </a:r>
            <a:endParaRPr lang="fr-BE" dirty="0">
              <a:latin typeface="OpenDyslexic" panose="00000500000000000000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B1FFE43B-ADBD-41D1-8EE4-953FF7A4246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9858" t="10757" b="10412"/>
          <a:stretch/>
        </p:blipFill>
        <p:spPr>
          <a:xfrm>
            <a:off x="6107975" y="1810951"/>
            <a:ext cx="4320000" cy="377154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84A24B7B-A10D-414A-9AC7-CCA06B72C736}"/>
              </a:ext>
            </a:extLst>
          </p:cNvPr>
          <p:cNvSpPr/>
          <p:nvPr/>
        </p:nvSpPr>
        <p:spPr>
          <a:xfrm>
            <a:off x="6073675" y="561688"/>
            <a:ext cx="5400000" cy="720000"/>
          </a:xfrm>
          <a:prstGeom prst="rect">
            <a:avLst/>
          </a:prstGeom>
          <a:solidFill>
            <a:srgbClr val="E9F7FD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none" lIns="180000" tIns="180000" rIns="180000" bIns="180000" anchor="ctr" anchorCtr="0">
            <a:spAutoFit/>
          </a:bodyPr>
          <a:lstStyle/>
          <a:p>
            <a:pPr algn="ctr">
              <a:spcAft>
                <a:spcPts val="0"/>
              </a:spcAft>
            </a:pPr>
            <a:r>
              <a:rPr lang="fr-BE" sz="2800" dirty="0">
                <a:solidFill>
                  <a:schemeClr val="accent6">
                    <a:lumMod val="75000"/>
                  </a:schemeClr>
                </a:solidFill>
                <a:latin typeface="Bradley Hand ITC" panose="03070402050302030203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Mise en pratique : pose de paillettes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1313A8A-EE4E-45E1-BD67-6BDDFBB2C128}"/>
              </a:ext>
            </a:extLst>
          </p:cNvPr>
          <p:cNvSpPr/>
          <p:nvPr/>
        </p:nvSpPr>
        <p:spPr>
          <a:xfrm>
            <a:off x="6532386" y="5971403"/>
            <a:ext cx="570860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05740" marR="111125"/>
            <a:r>
              <a:rPr lang="fr-BE" sz="1400" dirty="0">
                <a:latin typeface="OpenDyslexic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Passez dans le trou de la paillette d’un côté, ensuite de l’autre côté, Pour passer d’une paillette à l’autre : aller à l’envers du tissu jusqu’à l’emplacement voulu.</a:t>
            </a:r>
            <a:endParaRPr lang="fr-BE" sz="1400" dirty="0">
              <a:effectLst/>
              <a:latin typeface="OpenDyslexic" panose="00000500000000000000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713DA3DD-324F-4DC0-9C79-21BF9BAE0BBD}"/>
              </a:ext>
            </a:extLst>
          </p:cNvPr>
          <p:cNvPicPr/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929" t="7162" r="18486" b="17640"/>
          <a:stretch/>
        </p:blipFill>
        <p:spPr bwMode="auto">
          <a:xfrm rot="10800000">
            <a:off x="10448276" y="4502491"/>
            <a:ext cx="1260000" cy="1080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9273E6EF-C69C-46BD-AF96-83484BE91F07}"/>
              </a:ext>
            </a:extLst>
          </p:cNvPr>
          <p:cNvPicPr/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138" t="14779" r="11146"/>
          <a:stretch/>
        </p:blipFill>
        <p:spPr bwMode="auto">
          <a:xfrm>
            <a:off x="10574936" y="3274110"/>
            <a:ext cx="1080000" cy="1080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6467626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6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6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6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8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8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200" decel="50000" fill="hold">
                                          <p:stCondLst>
                                            <p:cond delay="2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200" decel="50000" fill="hold">
                                          <p:stCondLst>
                                            <p:cond delay="2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376018F1-3E77-4678-B8F3-2500563C88F2}"/>
              </a:ext>
            </a:extLst>
          </p:cNvPr>
          <p:cNvSpPr/>
          <p:nvPr/>
        </p:nvSpPr>
        <p:spPr>
          <a:xfrm rot="20620271">
            <a:off x="1181783" y="1550934"/>
            <a:ext cx="30709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02565" marR="205105"/>
            <a:r>
              <a:rPr lang="fr-BE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On peut employer des perles pour masquer des petites déchirures ou des accrocs.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173594F3-73CD-4125-9AAA-4EB7033A5C0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9686" t="2626" r="20680" b="10457"/>
          <a:stretch/>
        </p:blipFill>
        <p:spPr>
          <a:xfrm>
            <a:off x="6743701" y="1498095"/>
            <a:ext cx="2837137" cy="4320000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8F8C5F1A-E854-4838-892C-F6CC38DD3CFC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65" t="28146" r="16847" b="15127"/>
          <a:stretch/>
        </p:blipFill>
        <p:spPr bwMode="auto">
          <a:xfrm>
            <a:off x="2568301" y="3809261"/>
            <a:ext cx="2880000" cy="1800225"/>
          </a:xfrm>
          <a:prstGeom prst="rect">
            <a:avLst/>
          </a:prstGeom>
          <a:noFill/>
          <a:ln w="28575">
            <a:solidFill>
              <a:schemeClr val="accent2">
                <a:lumMod val="60000"/>
                <a:lumOff val="40000"/>
              </a:schemeClr>
            </a:solidFill>
            <a:prstDash val="dash"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6258CE46-2C45-43A6-846F-6DC0D6330881}"/>
              </a:ext>
            </a:extLst>
          </p:cNvPr>
          <p:cNvSpPr/>
          <p:nvPr/>
        </p:nvSpPr>
        <p:spPr>
          <a:xfrm>
            <a:off x="295133" y="6260000"/>
            <a:ext cx="430952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fr-BE" sz="1400" dirty="0">
                <a:latin typeface="OpenDyslexic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Apprentissage pose de perles lien YouTube</a:t>
            </a:r>
            <a:r>
              <a:rPr lang="fr-BE" sz="1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BE" u="sng" dirty="0">
                <a:solidFill>
                  <a:srgbClr val="0000FF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https://youtu.be/t2HG3pv5ErI</a:t>
            </a:r>
            <a:endParaRPr lang="fr-BE" dirty="0">
              <a:latin typeface="OpenDyslexic" panose="00000500000000000000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3C4BC69-C8C2-43BF-BAC6-9087978F361F}"/>
              </a:ext>
            </a:extLst>
          </p:cNvPr>
          <p:cNvSpPr/>
          <p:nvPr/>
        </p:nvSpPr>
        <p:spPr>
          <a:xfrm>
            <a:off x="6096000" y="528514"/>
            <a:ext cx="5400000" cy="720000"/>
          </a:xfrm>
          <a:prstGeom prst="rect">
            <a:avLst/>
          </a:prstGeom>
          <a:solidFill>
            <a:srgbClr val="E9F7FD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none" lIns="180000" tIns="180000" rIns="180000" bIns="180000" anchor="ctr" anchorCtr="0">
            <a:spAutoFit/>
          </a:bodyPr>
          <a:lstStyle/>
          <a:p>
            <a:pPr algn="ctr">
              <a:spcAft>
                <a:spcPts val="0"/>
              </a:spcAft>
            </a:pPr>
            <a:r>
              <a:rPr lang="fr-BE" sz="2800" dirty="0">
                <a:solidFill>
                  <a:schemeClr val="accent6">
                    <a:lumMod val="75000"/>
                  </a:schemeClr>
                </a:solidFill>
                <a:latin typeface="Bradley Hand ITC" panose="03070402050302030203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Mise en pratique : pose de perles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7062C77A-11D9-4A1C-9CEE-B7EE1A091E9E}"/>
              </a:ext>
            </a:extLst>
          </p:cNvPr>
          <p:cNvPicPr/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920" t="15093" r="14272"/>
          <a:stretch/>
        </p:blipFill>
        <p:spPr bwMode="auto">
          <a:xfrm rot="5400000">
            <a:off x="10236000" y="4349486"/>
            <a:ext cx="1440000" cy="1080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EBC50A46-C071-4DBC-B73C-14788C03CFA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416914" y="2982213"/>
            <a:ext cx="1079086" cy="1085182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7DE53E96-E81A-437D-95E4-807C148076CE}"/>
              </a:ext>
            </a:extLst>
          </p:cNvPr>
          <p:cNvSpPr/>
          <p:nvPr/>
        </p:nvSpPr>
        <p:spPr>
          <a:xfrm>
            <a:off x="6539935" y="5949714"/>
            <a:ext cx="581841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05740" marR="111125"/>
            <a:r>
              <a:rPr lang="fr-BE" sz="1400" dirty="0">
                <a:latin typeface="OpenDyslexic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Passez dans le trou de la perle  d’un côté, ensuite piquez dans le tissu. Pour passer d’une perle à l’autre : aller à l’envers du tissu jusqu’à l’emplacement voulu.</a:t>
            </a:r>
          </a:p>
        </p:txBody>
      </p:sp>
    </p:spTree>
    <p:extLst>
      <p:ext uri="{BB962C8B-B14F-4D97-AF65-F5344CB8AC3E}">
        <p14:creationId xmlns:p14="http://schemas.microsoft.com/office/powerpoint/2010/main" val="34034663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7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5C597B2-FB7F-4562-ABA8-CB127350DA2E}"/>
              </a:ext>
            </a:extLst>
          </p:cNvPr>
          <p:cNvSpPr/>
          <p:nvPr/>
        </p:nvSpPr>
        <p:spPr>
          <a:xfrm rot="20546890">
            <a:off x="1326967" y="1495598"/>
            <a:ext cx="311440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BE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Ce point est employé pour raccourcir un ourlet,  </a:t>
            </a:r>
          </a:p>
          <a:p>
            <a:r>
              <a:rPr lang="fr-BE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pour fermer les ouvertures des coussins…</a:t>
            </a:r>
          </a:p>
          <a:p>
            <a:r>
              <a:rPr lang="fr-BE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coudre les nominettes et lichettes</a:t>
            </a:r>
            <a:endParaRPr lang="fr-BE" dirty="0">
              <a:latin typeface="Comic Sans MS" panose="030F0702030302020204" pitchFamily="66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A394CCA-26F1-4AD0-8043-5157520D71A8}"/>
              </a:ext>
            </a:extLst>
          </p:cNvPr>
          <p:cNvSpPr/>
          <p:nvPr/>
        </p:nvSpPr>
        <p:spPr>
          <a:xfrm>
            <a:off x="116950" y="6273225"/>
            <a:ext cx="451644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fr-BE" sz="1400" dirty="0">
                <a:latin typeface="OpenDyslexic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Apprentissage du point glissé lien YouTube </a:t>
            </a:r>
            <a:r>
              <a:rPr lang="fr-BE" u="sng" dirty="0">
                <a:solidFill>
                  <a:srgbClr val="0000FF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https://youtu.be/2NHu-8yp3Ss</a:t>
            </a:r>
            <a:endParaRPr lang="fr-BE" dirty="0">
              <a:latin typeface="OpenDyslexic" panose="00000500000000000000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0D6E7042-D391-4ABF-A532-D1C92200C4AB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63" t="48656" r="6307" b="3227"/>
          <a:stretch/>
        </p:blipFill>
        <p:spPr bwMode="auto">
          <a:xfrm>
            <a:off x="2484700" y="3804555"/>
            <a:ext cx="2880000" cy="1800000"/>
          </a:xfrm>
          <a:prstGeom prst="rect">
            <a:avLst/>
          </a:prstGeom>
          <a:noFill/>
          <a:ln w="28575">
            <a:solidFill>
              <a:schemeClr val="accent1"/>
            </a:solidFill>
            <a:prstDash val="dash"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CCBA3BA5-1DF1-4598-BAE1-3B40E1D0091B}"/>
              </a:ext>
            </a:extLst>
          </p:cNvPr>
          <p:cNvSpPr/>
          <p:nvPr/>
        </p:nvSpPr>
        <p:spPr>
          <a:xfrm>
            <a:off x="6803348" y="1924281"/>
            <a:ext cx="456847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BE" sz="1400" dirty="0">
                <a:latin typeface="OpenDyslexic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Coupez un rectangle de 25 cm de large sur 20 cm de haut Pliez le tissu à 4 centimètres du bord et effectuez les points à l’intérieur du bord et au niveau du bord sur le support.</a:t>
            </a:r>
            <a:endParaRPr lang="fr-BE" sz="1400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53CE92F-91C3-4185-9C91-1B8D347CD1A7}"/>
              </a:ext>
            </a:extLst>
          </p:cNvPr>
          <p:cNvSpPr/>
          <p:nvPr/>
        </p:nvSpPr>
        <p:spPr>
          <a:xfrm>
            <a:off x="6511765" y="5734616"/>
            <a:ext cx="456847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05740"/>
            <a:r>
              <a:rPr lang="fr-FR" sz="1600" dirty="0">
                <a:latin typeface="OpenDyslexic" panose="000005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Dans le pli de l’ourlet passer l’aiguille  avec un point avant droit ressortir l’aiguille au bord du support en prenant un fils sur l'endroit</a:t>
            </a:r>
            <a:endParaRPr lang="fr-BE" sz="1600" dirty="0">
              <a:latin typeface="OpenDyslexic" panose="00000500000000000000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4B73C80-E0C5-4E8F-A74D-EB38C740975E}"/>
              </a:ext>
            </a:extLst>
          </p:cNvPr>
          <p:cNvSpPr/>
          <p:nvPr/>
        </p:nvSpPr>
        <p:spPr>
          <a:xfrm>
            <a:off x="6096000" y="545079"/>
            <a:ext cx="5400000" cy="720000"/>
          </a:xfrm>
          <a:prstGeom prst="rect">
            <a:avLst/>
          </a:prstGeom>
          <a:solidFill>
            <a:srgbClr val="E9F7FD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none" lIns="180000" tIns="180000" rIns="180000" bIns="180000" anchor="ctr" anchorCtr="0">
            <a:spAutoFit/>
          </a:bodyPr>
          <a:lstStyle/>
          <a:p>
            <a:pPr algn="ctr">
              <a:spcAft>
                <a:spcPts val="0"/>
              </a:spcAft>
            </a:pPr>
            <a:r>
              <a:rPr lang="fr-BE" sz="2800" dirty="0">
                <a:solidFill>
                  <a:schemeClr val="accent6">
                    <a:lumMod val="75000"/>
                  </a:schemeClr>
                </a:solidFill>
                <a:latin typeface="Bradley Hand ITC" panose="03070402050302030203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Mise en pratique : Le point glissé</a:t>
            </a:r>
          </a:p>
        </p:txBody>
      </p:sp>
      <p:pic>
        <p:nvPicPr>
          <p:cNvPr id="2050" name="Picture 2" descr="Comment réaliser un ourlet au point glissé vous à moi - Breizh Mama">
            <a:extLst>
              <a:ext uri="{FF2B5EF4-FFF2-40B4-BE49-F238E27FC236}">
                <a16:creationId xmlns:a16="http://schemas.microsoft.com/office/drawing/2014/main" id="{7C8A5F35-C9A4-4118-AFBC-249CFB7875E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37" r="8177" b="-1"/>
          <a:stretch/>
        </p:blipFill>
        <p:spPr bwMode="auto">
          <a:xfrm>
            <a:off x="6827302" y="3537590"/>
            <a:ext cx="4500000" cy="1787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87862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6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FB69090-4CD8-4EBE-AA72-CF94F9A279E3}"/>
              </a:ext>
            </a:extLst>
          </p:cNvPr>
          <p:cNvSpPr/>
          <p:nvPr/>
        </p:nvSpPr>
        <p:spPr>
          <a:xfrm>
            <a:off x="326105" y="6272257"/>
            <a:ext cx="492034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fr-BE" sz="1400" dirty="0">
                <a:latin typeface="OpenDyslexic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Apprentissage du point de chausson lien YouTube </a:t>
            </a:r>
            <a:r>
              <a:rPr lang="fr-BE" u="sng" dirty="0">
                <a:solidFill>
                  <a:srgbClr val="0000FF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https://youtu.be/9Htoem6R4Xc</a:t>
            </a:r>
            <a:endParaRPr lang="fr-BE" dirty="0">
              <a:latin typeface="OpenDyslexic" panose="00000500000000000000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C229793-72EE-42A5-8BFD-0300FA7230D1}"/>
              </a:ext>
            </a:extLst>
          </p:cNvPr>
          <p:cNvSpPr/>
          <p:nvPr/>
        </p:nvSpPr>
        <p:spPr>
          <a:xfrm rot="20609233">
            <a:off x="1202617" y="1583473"/>
            <a:ext cx="316732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02565" marR="205105" fontAlgn="base"/>
            <a:r>
              <a:rPr lang="fr-FR" dirty="0">
                <a:latin typeface="Comic Sans MS" panose="030F0702030302020204" pitchFamily="66" charset="0"/>
                <a:ea typeface="Times New Roman" panose="02020603050405020304" pitchFamily="18" charset="0"/>
                <a:cs typeface="Arial" panose="020B0604020202020204" pitchFamily="34" charset="0"/>
              </a:rPr>
              <a:t>Il est idéal pour les ourlets soit cachés dans les vêtements et pour les robes habillées. </a:t>
            </a:r>
            <a:endParaRPr lang="fr-BE" dirty="0"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D95706B9-1FD9-46DA-83A2-E5B4E69635F1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11" t="50331" r="6603" b="8779"/>
          <a:stretch/>
        </p:blipFill>
        <p:spPr bwMode="auto">
          <a:xfrm>
            <a:off x="2536374" y="3802312"/>
            <a:ext cx="2880000" cy="1800000"/>
          </a:xfrm>
          <a:prstGeom prst="rect">
            <a:avLst/>
          </a:prstGeom>
          <a:noFill/>
          <a:ln w="28575">
            <a:solidFill>
              <a:schemeClr val="accent1"/>
            </a:solidFill>
            <a:prstDash val="dash"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0A095FC-3EFE-48F4-8D65-4300685B16E3}"/>
              </a:ext>
            </a:extLst>
          </p:cNvPr>
          <p:cNvSpPr/>
          <p:nvPr/>
        </p:nvSpPr>
        <p:spPr>
          <a:xfrm>
            <a:off x="6760026" y="1951672"/>
            <a:ext cx="423665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BE" sz="1400" dirty="0">
                <a:latin typeface="OpenDyslexic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Coupez un rectangle de 25 cm de large sur 20 cm de haut Pliez le tissu à 4 centimètres du bord et effectue les points à l’intérieur du bord (1cm)</a:t>
            </a:r>
            <a:endParaRPr lang="fr-BE" sz="1400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F5A6C81-4C3D-4631-BFB6-E1AB98F25EC8}"/>
              </a:ext>
            </a:extLst>
          </p:cNvPr>
          <p:cNvSpPr/>
          <p:nvPr/>
        </p:nvSpPr>
        <p:spPr>
          <a:xfrm>
            <a:off x="6845812" y="5856758"/>
            <a:ext cx="40650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BE" sz="1600" dirty="0">
                <a:latin typeface="OpenDyslexic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Dans le vêtement prendre 1 fil </a:t>
            </a:r>
          </a:p>
          <a:p>
            <a:r>
              <a:rPr lang="fr-BE" sz="1600" dirty="0">
                <a:latin typeface="OpenDyslexic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Dans l’ourlet, prendre 2 fils </a:t>
            </a:r>
          </a:p>
          <a:p>
            <a:r>
              <a:rPr lang="fr-BE" sz="1600" dirty="0">
                <a:latin typeface="OpenDyslexic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Le point se fait en biais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2FA5331-1E95-4805-A014-715EEE77E6FD}"/>
              </a:ext>
            </a:extLst>
          </p:cNvPr>
          <p:cNvSpPr/>
          <p:nvPr/>
        </p:nvSpPr>
        <p:spPr>
          <a:xfrm>
            <a:off x="6091291" y="546397"/>
            <a:ext cx="5400000" cy="720000"/>
          </a:xfrm>
          <a:prstGeom prst="rect">
            <a:avLst/>
          </a:prstGeom>
          <a:solidFill>
            <a:srgbClr val="E9F7FD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none" lIns="180000" tIns="180000" rIns="180000" bIns="180000" anchor="ctr" anchorCtr="0">
            <a:spAutoFit/>
          </a:bodyPr>
          <a:lstStyle/>
          <a:p>
            <a:pPr algn="ctr">
              <a:spcAft>
                <a:spcPts val="0"/>
              </a:spcAft>
            </a:pPr>
            <a:r>
              <a:rPr lang="fr-BE" sz="2800" dirty="0">
                <a:solidFill>
                  <a:schemeClr val="accent6">
                    <a:lumMod val="75000"/>
                  </a:schemeClr>
                </a:solidFill>
                <a:latin typeface="Bradley Hand ITC" panose="03070402050302030203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Mise en pratique : Le point chausson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612A0FDE-616C-4364-B157-460563C8B3A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4365" y="3802312"/>
            <a:ext cx="5953852" cy="16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05551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 0.033 0.027 0.06 0.06 0.06 C 0.099 0.06 0.113 0.03 0.119 0.012 L 0.125 -0.012 C 0.131 -0.03 0.146 -0.06 0.19 -0.06 C 0.218 -0.06 0.25 -0.033 0.25 0 C 0.25 0.033 0.218 0.06 0.19 0.06 C 0.146 0.06 0.131 0.03 0.125 0.012 L 0.119 -0.012 C 0.113 -0.03 0.099 -0.06 0.06 -0.06 C 0.027 -0.06 0 -0.033 0 0 Z" pathEditMode="relative" ptsTypes="">
                                      <p:cBhvr>
                                        <p:cTn id="6" dur="7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7228C677-2AB0-49AA-A822-B6A0775BCD13}"/>
              </a:ext>
            </a:extLst>
          </p:cNvPr>
          <p:cNvSpPr/>
          <p:nvPr/>
        </p:nvSpPr>
        <p:spPr>
          <a:xfrm rot="20739196">
            <a:off x="1154678" y="1461118"/>
            <a:ext cx="4256311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02565" marR="205105" fontAlgn="base"/>
            <a:r>
              <a:rPr lang="fr-BE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Ce point est employé pour raccourcir un ourlet </a:t>
            </a:r>
          </a:p>
          <a:p>
            <a:pPr marL="202565" marR="205105" fontAlgn="base"/>
            <a:r>
              <a:rPr lang="fr-BE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Il est plus solide, il est souvent employé dans les résidences de personnes âgées, hôpitaux, centre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876B668-2D7D-465C-96BE-852F568AE57B}"/>
              </a:ext>
            </a:extLst>
          </p:cNvPr>
          <p:cNvSpPr/>
          <p:nvPr/>
        </p:nvSpPr>
        <p:spPr>
          <a:xfrm>
            <a:off x="239485" y="6249214"/>
            <a:ext cx="435972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fr-BE" sz="1400" dirty="0">
                <a:latin typeface="OpenDyslexic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Apprentissage du point coulé lien YouTube </a:t>
            </a:r>
            <a:r>
              <a:rPr lang="fr-BE" u="sng" dirty="0">
                <a:solidFill>
                  <a:srgbClr val="0000FF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https://youtu.be/L7OuFkDVeOk</a:t>
            </a:r>
            <a:endParaRPr lang="fr-BE" dirty="0">
              <a:latin typeface="OpenDyslexic" panose="00000500000000000000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F454CB6F-A2A6-4314-ABF5-1AE2241C6533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37" t="43145" r="10799" b="12974"/>
          <a:stretch/>
        </p:blipFill>
        <p:spPr bwMode="auto">
          <a:xfrm>
            <a:off x="2562495" y="3766163"/>
            <a:ext cx="2880000" cy="1800000"/>
          </a:xfrm>
          <a:prstGeom prst="rect">
            <a:avLst/>
          </a:prstGeom>
          <a:noFill/>
          <a:ln w="28575">
            <a:solidFill>
              <a:schemeClr val="accent1"/>
            </a:solidFill>
            <a:prstDash val="dash"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7F5D6C65-0097-432B-B2C7-1BAA2456AA00}"/>
              </a:ext>
            </a:extLst>
          </p:cNvPr>
          <p:cNvSpPr/>
          <p:nvPr/>
        </p:nvSpPr>
        <p:spPr>
          <a:xfrm>
            <a:off x="6859791" y="5876621"/>
            <a:ext cx="409302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fr-FR" sz="1600" dirty="0">
                <a:latin typeface="OpenDyslexic" panose="000005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On pique au-dessus du tissu dans l’ourlet et 1 fil dans la base de l’ourlet du vêtement</a:t>
            </a:r>
            <a:endParaRPr lang="fr-BE" sz="1600" dirty="0">
              <a:latin typeface="OpenDyslexic" panose="00000500000000000000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C7F02BE-DBF2-477C-BA2E-6F12CDD73EE9}"/>
              </a:ext>
            </a:extLst>
          </p:cNvPr>
          <p:cNvSpPr/>
          <p:nvPr/>
        </p:nvSpPr>
        <p:spPr>
          <a:xfrm>
            <a:off x="6815905" y="2003519"/>
            <a:ext cx="468009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BE" sz="1400" dirty="0">
                <a:latin typeface="OpenDyslexic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Coupez un rectangle de 25 cm de large sur 20 cm de haut Pliez le tissu à 4 centimètres du bord et effectue les points sur le bord du tissu </a:t>
            </a:r>
            <a:endParaRPr lang="fr-BE" sz="14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8FC7430-33A7-47D4-BB90-B1C36B75C39C}"/>
              </a:ext>
            </a:extLst>
          </p:cNvPr>
          <p:cNvSpPr/>
          <p:nvPr/>
        </p:nvSpPr>
        <p:spPr>
          <a:xfrm>
            <a:off x="6096000" y="565880"/>
            <a:ext cx="5400000" cy="720000"/>
          </a:xfrm>
          <a:prstGeom prst="rect">
            <a:avLst/>
          </a:prstGeom>
          <a:solidFill>
            <a:srgbClr val="E9F7FD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none" lIns="180000" tIns="180000" rIns="180000" bIns="180000" anchor="ctr" anchorCtr="0">
            <a:spAutoFit/>
          </a:bodyPr>
          <a:lstStyle/>
          <a:p>
            <a:pPr algn="ctr">
              <a:spcAft>
                <a:spcPts val="0"/>
              </a:spcAft>
            </a:pPr>
            <a:r>
              <a:rPr lang="fr-BE" sz="2800" dirty="0">
                <a:solidFill>
                  <a:schemeClr val="accent6">
                    <a:lumMod val="75000"/>
                  </a:schemeClr>
                </a:solidFill>
                <a:latin typeface="Bradley Hand ITC" panose="03070402050302030203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Mise en pratique : Le point coulé</a:t>
            </a:r>
          </a:p>
        </p:txBody>
      </p:sp>
      <p:pic>
        <p:nvPicPr>
          <p:cNvPr id="1028" name="Picture 4" descr="Comment réaliser un ourlet au point glissé ou point coulé - Breizh ...">
            <a:extLst>
              <a:ext uri="{FF2B5EF4-FFF2-40B4-BE49-F238E27FC236}">
                <a16:creationId xmlns:a16="http://schemas.microsoft.com/office/drawing/2014/main" id="{9042B8EF-BB05-4E75-9F72-AB1D0C56B3C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96" t="9822"/>
          <a:stretch/>
        </p:blipFill>
        <p:spPr bwMode="auto">
          <a:xfrm>
            <a:off x="6859791" y="3747999"/>
            <a:ext cx="4500000" cy="1864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40523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5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45B25D2-0645-4A43-9CA1-5671CC0EA8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8583" y="557145"/>
            <a:ext cx="5760000" cy="1080000"/>
          </a:xfrm>
          <a:noFill/>
          <a:ln w="28575" cap="flat" cmpd="sng" algn="ctr">
            <a:solidFill>
              <a:schemeClr val="accent6">
                <a:lumMod val="60000"/>
                <a:lumOff val="40000"/>
              </a:schemeClr>
            </a:solidFill>
            <a:prstDash val="sys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>
            <a:normAutofit fontScale="90000"/>
          </a:bodyPr>
          <a:lstStyle/>
          <a:p>
            <a:pPr algn="ctr"/>
            <a:r>
              <a:rPr lang="fr-FR" i="1" dirty="0">
                <a:solidFill>
                  <a:schemeClr val="accent2">
                    <a:lumMod val="75000"/>
                  </a:schemeClr>
                </a:solidFill>
                <a:latin typeface="Bradley Hand ITC" panose="03070402050302030203" pitchFamily="66" charset="0"/>
                <a:cs typeface="Arial" panose="020B0604020202020204" pitchFamily="34" charset="0"/>
              </a:rPr>
              <a:t>Création</a:t>
            </a:r>
            <a:r>
              <a:rPr lang="fr-FR" b="1" i="1" dirty="0">
                <a:solidFill>
                  <a:schemeClr val="accent2">
                    <a:lumMod val="75000"/>
                  </a:schemeClr>
                </a:solidFill>
                <a:latin typeface="Bradley Hand ITC" panose="03070402050302030203" pitchFamily="66" charset="0"/>
                <a:cs typeface="Arial" panose="020B0604020202020204" pitchFamily="34" charset="0"/>
              </a:rPr>
              <a:t> : </a:t>
            </a:r>
            <a:br>
              <a:rPr lang="fr-FR" b="1" i="1" dirty="0">
                <a:solidFill>
                  <a:schemeClr val="accent2">
                    <a:lumMod val="75000"/>
                  </a:schemeClr>
                </a:solidFill>
                <a:latin typeface="Bradley Hand ITC" panose="03070402050302030203" pitchFamily="66" charset="0"/>
                <a:cs typeface="Arial" panose="020B0604020202020204" pitchFamily="34" charset="0"/>
              </a:rPr>
            </a:br>
            <a:r>
              <a:rPr lang="fr-FR" i="1" dirty="0">
                <a:solidFill>
                  <a:schemeClr val="accent2">
                    <a:lumMod val="75000"/>
                  </a:schemeClr>
                </a:solidFill>
                <a:latin typeface="Bradley Hand ITC" panose="03070402050302030203" pitchFamily="66" charset="0"/>
                <a:cs typeface="Arial" panose="020B0604020202020204" pitchFamily="34" charset="0"/>
              </a:rPr>
              <a:t>Mon arbre magique !</a:t>
            </a:r>
            <a:endParaRPr lang="fr-BE" i="1" dirty="0">
              <a:solidFill>
                <a:schemeClr val="accent2">
                  <a:lumMod val="75000"/>
                </a:schemeClr>
              </a:solidFill>
              <a:latin typeface="Bradley Hand ITC" panose="03070402050302030203" pitchFamily="66" charset="0"/>
              <a:cs typeface="Arial" panose="020B0604020202020204" pitchFamily="34" charset="0"/>
            </a:endParaRPr>
          </a:p>
        </p:txBody>
      </p:sp>
      <p:pic>
        <p:nvPicPr>
          <p:cNvPr id="6" name="Espace réservé du contenu 5">
            <a:extLst>
              <a:ext uri="{FF2B5EF4-FFF2-40B4-BE49-F238E27FC236}">
                <a16:creationId xmlns:a16="http://schemas.microsoft.com/office/drawing/2014/main" id="{995E38EB-759D-481E-9AAA-C4453230AA95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8" r="6176" b="3320"/>
          <a:stretch/>
        </p:blipFill>
        <p:spPr>
          <a:xfrm rot="5400000">
            <a:off x="779084" y="2393246"/>
            <a:ext cx="4381198" cy="3600000"/>
          </a:xfrm>
          <a:prstGeom prst="roundRect">
            <a:avLst>
              <a:gd name="adj" fmla="val 11111"/>
            </a:avLst>
          </a:prstGeom>
          <a:ln w="190500" cap="rnd">
            <a:solidFill>
              <a:schemeClr val="bg2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8" name="Espace réservé du contenu 7">
            <a:extLst>
              <a:ext uri="{FF2B5EF4-FFF2-40B4-BE49-F238E27FC236}">
                <a16:creationId xmlns:a16="http://schemas.microsoft.com/office/drawing/2014/main" id="{A966340F-B510-4F8E-9D7A-2B55AC8FAC53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85" r="11349" b="7865"/>
          <a:stretch/>
        </p:blipFill>
        <p:spPr>
          <a:xfrm rot="5400000">
            <a:off x="7446703" y="2518013"/>
            <a:ext cx="3551231" cy="3600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CF9E4466-DCB2-4F08-815F-76F1CDE608A1}"/>
              </a:ext>
            </a:extLst>
          </p:cNvPr>
          <p:cNvSpPr txBox="1"/>
          <p:nvPr/>
        </p:nvSpPr>
        <p:spPr>
          <a:xfrm>
            <a:off x="2547258" y="6471713"/>
            <a:ext cx="19594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Bradley Hand ITC" panose="03070402050302030203" pitchFamily="66" charset="0"/>
              </a:rPr>
              <a:t>Final </a:t>
            </a:r>
            <a:endParaRPr lang="fr-BE" dirty="0">
              <a:latin typeface="Bradley Hand ITC" panose="03070402050302030203" pitchFamily="66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075555B8-CE25-4399-85AF-AC141B1ED476}"/>
              </a:ext>
            </a:extLst>
          </p:cNvPr>
          <p:cNvSpPr txBox="1"/>
          <p:nvPr/>
        </p:nvSpPr>
        <p:spPr>
          <a:xfrm>
            <a:off x="8376557" y="6383845"/>
            <a:ext cx="24492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Bradley Hand ITC" panose="03070402050302030203" pitchFamily="66" charset="0"/>
              </a:rPr>
              <a:t>Les différents points</a:t>
            </a:r>
            <a:endParaRPr lang="fr-BE" dirty="0">
              <a:latin typeface="Bradley Hand ITC" panose="03070402050302030203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61649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C2DC8B3-293F-436A-B879-8F70818C6A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7240" y="603882"/>
            <a:ext cx="5760000" cy="1080000"/>
          </a:xfrm>
          <a:ln w="28575">
            <a:solidFill>
              <a:schemeClr val="accent6">
                <a:lumMod val="60000"/>
                <a:lumOff val="40000"/>
              </a:schemeClr>
            </a:solidFill>
            <a:prstDash val="sysDash"/>
          </a:ln>
        </p:spPr>
        <p:txBody>
          <a:bodyPr>
            <a:normAutofit fontScale="90000"/>
          </a:bodyPr>
          <a:lstStyle/>
          <a:p>
            <a:pPr algn="ctr"/>
            <a:r>
              <a:rPr lang="fr-FR" b="1" i="1" dirty="0">
                <a:solidFill>
                  <a:schemeClr val="accent4">
                    <a:lumMod val="75000"/>
                  </a:schemeClr>
                </a:solidFill>
                <a:latin typeface="Bradley Hand ITC" panose="03070402050302030203" pitchFamily="66" charset="0"/>
              </a:rPr>
              <a:t>Développer la </a:t>
            </a:r>
            <a:r>
              <a:rPr lang="fr-FR" i="1" dirty="0">
                <a:solidFill>
                  <a:schemeClr val="accent4">
                    <a:lumMod val="75000"/>
                  </a:schemeClr>
                </a:solidFill>
                <a:latin typeface="Bradley Hand ITC" panose="03070402050302030203" pitchFamily="66" charset="0"/>
              </a:rPr>
              <a:t>créativité</a:t>
            </a:r>
            <a:endParaRPr lang="fr-BE" i="1" dirty="0">
              <a:solidFill>
                <a:schemeClr val="accent4">
                  <a:lumMod val="75000"/>
                </a:schemeClr>
              </a:solidFill>
              <a:latin typeface="Bradley Hand ITC" panose="03070402050302030203" pitchFamily="66" charset="0"/>
            </a:endParaRP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3CEC7DD-A102-4A72-A528-97F29E63F7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91484" y="2351086"/>
            <a:ext cx="4505096" cy="1224643"/>
          </a:xfrm>
        </p:spPr>
        <p:txBody>
          <a:bodyPr>
            <a:normAutofit lnSpcReduction="10000"/>
          </a:bodyPr>
          <a:lstStyle/>
          <a:p>
            <a:r>
              <a:rPr lang="fr-FR" dirty="0">
                <a:latin typeface="Bradley Hand ITC" panose="03070402050302030203" pitchFamily="66" charset="0"/>
              </a:rPr>
              <a:t>Observer l’environnement, feuilleter des magazines, s’inspirer , rêver..;</a:t>
            </a:r>
            <a:endParaRPr lang="fr-BE" dirty="0">
              <a:latin typeface="Bradley Hand ITC" panose="03070402050302030203" pitchFamily="66" charset="0"/>
            </a:endParaRPr>
          </a:p>
          <a:p>
            <a:endParaRPr lang="fr-BE" dirty="0"/>
          </a:p>
        </p:txBody>
      </p:sp>
      <p:pic>
        <p:nvPicPr>
          <p:cNvPr id="8" name="Espace réservé du contenu 7">
            <a:extLst>
              <a:ext uri="{FF2B5EF4-FFF2-40B4-BE49-F238E27FC236}">
                <a16:creationId xmlns:a16="http://schemas.microsoft.com/office/drawing/2014/main" id="{F1BA62DA-9ACF-436F-8C63-B60A5FE1D06C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2608749" y="3132138"/>
            <a:ext cx="2184334" cy="3086100"/>
          </a:xfr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3D984C82-2E23-4B32-B55E-DB32C3CA8D4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600076" y="5394326"/>
            <a:ext cx="3755571" cy="823912"/>
          </a:xfrm>
        </p:spPr>
        <p:txBody>
          <a:bodyPr>
            <a:normAutofit lnSpcReduction="10000"/>
          </a:bodyPr>
          <a:lstStyle/>
          <a:p>
            <a:r>
              <a:rPr lang="fr-FR" dirty="0">
                <a:latin typeface="Bradley Hand ITC" panose="03070402050302030203" pitchFamily="66" charset="0"/>
              </a:rPr>
              <a:t>Cette image est la source de l’inspiration </a:t>
            </a:r>
            <a:endParaRPr lang="fr-BE" dirty="0">
              <a:latin typeface="Bradley Hand ITC" panose="03070402050302030203" pitchFamily="66" charset="0"/>
            </a:endParaRPr>
          </a:p>
        </p:txBody>
      </p:sp>
      <p:pic>
        <p:nvPicPr>
          <p:cNvPr id="10" name="Espace réservé du contenu 9">
            <a:extLst>
              <a:ext uri="{FF2B5EF4-FFF2-40B4-BE49-F238E27FC236}">
                <a16:creationId xmlns:a16="http://schemas.microsoft.com/office/drawing/2014/main" id="{72798B41-9DA2-42A4-81CB-A9DD04EF60D6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600076" y="2087109"/>
            <a:ext cx="2184334" cy="308610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795766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4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4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4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4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6A317AD-A46E-4D47-BC4E-C223C7082C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85163" y="575304"/>
            <a:ext cx="5760000" cy="1080000"/>
          </a:xfrm>
          <a:ln w="28575">
            <a:solidFill>
              <a:schemeClr val="accent6">
                <a:lumMod val="60000"/>
                <a:lumOff val="40000"/>
              </a:schemeClr>
            </a:solidFill>
            <a:prstDash val="sysDash"/>
          </a:ln>
        </p:spPr>
        <p:txBody>
          <a:bodyPr>
            <a:normAutofit/>
          </a:bodyPr>
          <a:lstStyle/>
          <a:p>
            <a:pPr algn="ctr"/>
            <a:r>
              <a:rPr lang="fr-FR" sz="3600" i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radley Hand ITC" panose="03070402050302030203" pitchFamily="66" charset="0"/>
              </a:rPr>
              <a:t>Imaginer la création </a:t>
            </a:r>
            <a:endParaRPr lang="fr-BE" sz="3600" i="1" dirty="0">
              <a:solidFill>
                <a:schemeClr val="accent1">
                  <a:lumMod val="60000"/>
                  <a:lumOff val="40000"/>
                </a:schemeClr>
              </a:solidFill>
              <a:latin typeface="Bradley Hand ITC" panose="03070402050302030203" pitchFamily="66" charset="0"/>
            </a:endParaRPr>
          </a:p>
        </p:txBody>
      </p:sp>
      <p:pic>
        <p:nvPicPr>
          <p:cNvPr id="6" name="Espace réservé du contenu 5">
            <a:extLst>
              <a:ext uri="{FF2B5EF4-FFF2-40B4-BE49-F238E27FC236}">
                <a16:creationId xmlns:a16="http://schemas.microsoft.com/office/drawing/2014/main" id="{49BE6534-E902-4986-9788-EEC275547CCA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33" t="21321" b="10996"/>
          <a:stretch/>
        </p:blipFill>
        <p:spPr>
          <a:xfrm rot="10800000">
            <a:off x="2219009" y="2218196"/>
            <a:ext cx="3447167" cy="3600000"/>
          </a:xfrm>
        </p:spPr>
      </p:pic>
      <p:pic>
        <p:nvPicPr>
          <p:cNvPr id="8" name="Espace réservé du contenu 7">
            <a:extLst>
              <a:ext uri="{FF2B5EF4-FFF2-40B4-BE49-F238E27FC236}">
                <a16:creationId xmlns:a16="http://schemas.microsoft.com/office/drawing/2014/main" id="{7B09BC71-0935-4341-B0FE-67DAFED59794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33" t="16305" r="2229" b="16011"/>
          <a:stretch/>
        </p:blipFill>
        <p:spPr>
          <a:xfrm rot="10800000">
            <a:off x="7892956" y="2096976"/>
            <a:ext cx="3363235" cy="3600000"/>
          </a:xfr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99E0D397-E472-410A-8EB5-E7434812726D}"/>
              </a:ext>
            </a:extLst>
          </p:cNvPr>
          <p:cNvSpPr txBox="1"/>
          <p:nvPr/>
        </p:nvSpPr>
        <p:spPr>
          <a:xfrm rot="10800000" flipH="1" flipV="1">
            <a:off x="299770" y="2666316"/>
            <a:ext cx="2704687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200" dirty="0">
                <a:solidFill>
                  <a:schemeClr val="accent2">
                    <a:lumMod val="50000"/>
                  </a:schemeClr>
                </a:solidFill>
                <a:latin typeface="Bradley Hand ITC" panose="03070402050302030203" pitchFamily="66" charset="0"/>
              </a:rPr>
              <a:t>Décalquer le dessin sur une feuille transparente ou refaire le dessin sur une feuille blanche  et un crayon, repasser avec marqueur noir</a:t>
            </a:r>
            <a:endParaRPr lang="fr-BE" sz="2200" dirty="0">
              <a:solidFill>
                <a:schemeClr val="accent2">
                  <a:lumMod val="50000"/>
                </a:schemeClr>
              </a:solidFill>
              <a:latin typeface="Bradley Hand ITC" panose="03070402050302030203" pitchFamily="66" charset="0"/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2112E401-44BB-40A4-B908-8D70A032FCF7}"/>
              </a:ext>
            </a:extLst>
          </p:cNvPr>
          <p:cNvSpPr txBox="1"/>
          <p:nvPr/>
        </p:nvSpPr>
        <p:spPr>
          <a:xfrm>
            <a:off x="6373585" y="2666316"/>
            <a:ext cx="208788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200" dirty="0">
                <a:solidFill>
                  <a:schemeClr val="accent2">
                    <a:lumMod val="50000"/>
                  </a:schemeClr>
                </a:solidFill>
                <a:latin typeface="Bradley Hand ITC" panose="03070402050302030203" pitchFamily="66" charset="0"/>
              </a:rPr>
              <a:t>Réaliser un avant projet dessiner avec des couleurs différentes Imaginer les points que l’on réaliseras </a:t>
            </a:r>
            <a:endParaRPr lang="fr-BE" sz="2200" dirty="0">
              <a:solidFill>
                <a:schemeClr val="accent2">
                  <a:lumMod val="50000"/>
                </a:schemeClr>
              </a:solidFill>
              <a:latin typeface="Bradley Hand ITC" panose="03070402050302030203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34296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6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6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60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4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4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38B5772A-9179-46BA-86ED-36742CCCBF64}"/>
              </a:ext>
            </a:extLst>
          </p:cNvPr>
          <p:cNvSpPr/>
          <p:nvPr/>
        </p:nvSpPr>
        <p:spPr>
          <a:xfrm>
            <a:off x="6498771" y="1943100"/>
            <a:ext cx="5192486" cy="4539343"/>
          </a:xfrm>
          <a:prstGeom prst="roundRect">
            <a:avLst/>
          </a:prstGeom>
          <a:solidFill>
            <a:srgbClr val="E0F4FC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pic>
        <p:nvPicPr>
          <p:cNvPr id="28" name="Image 27">
            <a:extLst>
              <a:ext uri="{FF2B5EF4-FFF2-40B4-BE49-F238E27FC236}">
                <a16:creationId xmlns:a16="http://schemas.microsoft.com/office/drawing/2014/main" id="{6C407E69-86DF-4230-AA0E-8207A4931A4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37" t="-490" r="9033" b="41490"/>
          <a:stretch/>
        </p:blipFill>
        <p:spPr>
          <a:xfrm>
            <a:off x="6919296" y="2193130"/>
            <a:ext cx="2113656" cy="1260000"/>
          </a:xfrm>
          <a:prstGeom prst="rect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B5FBC793-B52C-44F3-AD3F-674AF3BA09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64480" y="561115"/>
            <a:ext cx="5760000" cy="1080000"/>
          </a:xfrm>
          <a:ln w="28575">
            <a:solidFill>
              <a:schemeClr val="accent6">
                <a:lumMod val="60000"/>
                <a:lumOff val="40000"/>
              </a:schemeClr>
            </a:solidFill>
            <a:prstDash val="sysDash"/>
          </a:ln>
        </p:spPr>
        <p:txBody>
          <a:bodyPr>
            <a:normAutofit fontScale="90000"/>
          </a:bodyPr>
          <a:lstStyle/>
          <a:p>
            <a:pPr algn="ctr"/>
            <a:r>
              <a:rPr lang="fr-FR" b="1" i="1" dirty="0">
                <a:solidFill>
                  <a:schemeClr val="accent3">
                    <a:lumMod val="60000"/>
                    <a:lumOff val="40000"/>
                  </a:schemeClr>
                </a:solidFill>
                <a:latin typeface="Bradley Hand ITC" panose="03070402050302030203" pitchFamily="66" charset="0"/>
              </a:rPr>
              <a:t>Préparation </a:t>
            </a:r>
            <a:r>
              <a:rPr lang="fr-FR" i="1" dirty="0">
                <a:solidFill>
                  <a:schemeClr val="accent3">
                    <a:lumMod val="60000"/>
                    <a:lumOff val="40000"/>
                  </a:schemeClr>
                </a:solidFill>
                <a:latin typeface="Bradley Hand ITC" panose="03070402050302030203" pitchFamily="66" charset="0"/>
              </a:rPr>
              <a:t>de</a:t>
            </a:r>
            <a:r>
              <a:rPr lang="fr-FR" b="1" i="1" dirty="0">
                <a:solidFill>
                  <a:schemeClr val="accent3">
                    <a:lumMod val="60000"/>
                    <a:lumOff val="40000"/>
                  </a:schemeClr>
                </a:solidFill>
                <a:latin typeface="Bradley Hand ITC" panose="03070402050302030203" pitchFamily="66" charset="0"/>
              </a:rPr>
              <a:t> son matériel </a:t>
            </a:r>
            <a:endParaRPr lang="fr-BE" b="1" i="1" dirty="0">
              <a:solidFill>
                <a:schemeClr val="accent3">
                  <a:lumMod val="60000"/>
                  <a:lumOff val="40000"/>
                </a:schemeClr>
              </a:solidFill>
              <a:latin typeface="Bradley Hand ITC" panose="03070402050302030203" pitchFamily="66" charset="0"/>
            </a:endParaRPr>
          </a:p>
        </p:txBody>
      </p:sp>
      <p:pic>
        <p:nvPicPr>
          <p:cNvPr id="6" name="Espace réservé du contenu 5">
            <a:extLst>
              <a:ext uri="{FF2B5EF4-FFF2-40B4-BE49-F238E27FC236}">
                <a16:creationId xmlns:a16="http://schemas.microsoft.com/office/drawing/2014/main" id="{A3C1D8CB-A683-4A13-A77E-7BC64844F9D9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339850" y="2696171"/>
            <a:ext cx="4024313" cy="301823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8" name="Espace réservé du contenu 17">
            <a:extLst>
              <a:ext uri="{FF2B5EF4-FFF2-40B4-BE49-F238E27FC236}">
                <a16:creationId xmlns:a16="http://schemas.microsoft.com/office/drawing/2014/main" id="{85A5F84E-979E-4ABC-90F7-7CDB824EFF9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71" t="15147" r="32286" b="35139"/>
          <a:stretch/>
        </p:blipFill>
        <p:spPr>
          <a:xfrm>
            <a:off x="9957156" y="2193130"/>
            <a:ext cx="1357241" cy="1440000"/>
          </a:xfrm>
          <a:ln>
            <a:solidFill>
              <a:schemeClr val="accent2">
                <a:lumMod val="60000"/>
                <a:lumOff val="40000"/>
              </a:schemeClr>
            </a:solidFill>
          </a:ln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9F6F0ED1-8219-4AF2-B5DF-7FFF4E79C72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86" t="19654" r="33583" b="31979"/>
          <a:stretch/>
        </p:blipFill>
        <p:spPr>
          <a:xfrm rot="10800000">
            <a:off x="6919296" y="4205288"/>
            <a:ext cx="2326334" cy="1988822"/>
          </a:xfrm>
          <a:prstGeom prst="rect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</p:spPr>
      </p:pic>
      <p:pic>
        <p:nvPicPr>
          <p:cNvPr id="48" name="Image 47">
            <a:extLst>
              <a:ext uri="{FF2B5EF4-FFF2-40B4-BE49-F238E27FC236}">
                <a16:creationId xmlns:a16="http://schemas.microsoft.com/office/drawing/2014/main" id="{2FA3DC9D-C65C-4F11-9AF7-3D4C3516F8C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19" t="25992" r="20000" b="15328"/>
          <a:stretch/>
        </p:blipFill>
        <p:spPr>
          <a:xfrm rot="5400000">
            <a:off x="9713630" y="4596818"/>
            <a:ext cx="1836000" cy="1377000"/>
          </a:xfrm>
          <a:prstGeom prst="rect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8CEB44A1-A898-48E6-B560-838806444389}"/>
              </a:ext>
            </a:extLst>
          </p:cNvPr>
          <p:cNvSpPr txBox="1"/>
          <p:nvPr/>
        </p:nvSpPr>
        <p:spPr>
          <a:xfrm>
            <a:off x="467804" y="5149452"/>
            <a:ext cx="137508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Bradley Hand ITC" panose="03070402050302030203" pitchFamily="66" charset="0"/>
              </a:rPr>
              <a:t>Décalquer finement sur le tissu au crayon</a:t>
            </a:r>
            <a:endParaRPr lang="fr-BE" b="1" dirty="0">
              <a:solidFill>
                <a:schemeClr val="accent6">
                  <a:lumMod val="60000"/>
                  <a:lumOff val="40000"/>
                </a:schemeClr>
              </a:solidFill>
              <a:latin typeface="Bradley Hand ITC" panose="03070402050302030203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64410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4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4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3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3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3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4714846-9EB0-443D-87C4-C58A99C855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64480" y="573629"/>
            <a:ext cx="5760000" cy="1080000"/>
          </a:xfrm>
          <a:ln w="28575">
            <a:solidFill>
              <a:schemeClr val="accent6">
                <a:lumMod val="60000"/>
                <a:lumOff val="40000"/>
              </a:schemeClr>
            </a:solidFill>
            <a:prstDash val="sysDash"/>
          </a:ln>
        </p:spPr>
        <p:txBody>
          <a:bodyPr>
            <a:normAutofit fontScale="90000"/>
          </a:bodyPr>
          <a:lstStyle/>
          <a:p>
            <a:pPr algn="ctr"/>
            <a:r>
              <a:rPr lang="fr-FR" i="1" dirty="0">
                <a:solidFill>
                  <a:schemeClr val="accent6">
                    <a:lumMod val="75000"/>
                  </a:schemeClr>
                </a:solidFill>
                <a:latin typeface="Bradley Hand ITC" panose="03070402050302030203" pitchFamily="66" charset="0"/>
              </a:rPr>
              <a:t>Réalisations des </a:t>
            </a:r>
            <a:br>
              <a:rPr lang="fr-FR" i="1" dirty="0">
                <a:solidFill>
                  <a:schemeClr val="accent6">
                    <a:lumMod val="75000"/>
                  </a:schemeClr>
                </a:solidFill>
                <a:latin typeface="Bradley Hand ITC" panose="03070402050302030203" pitchFamily="66" charset="0"/>
              </a:rPr>
            </a:br>
            <a:r>
              <a:rPr lang="fr-FR" i="1" dirty="0">
                <a:solidFill>
                  <a:schemeClr val="accent6">
                    <a:lumMod val="75000"/>
                  </a:schemeClr>
                </a:solidFill>
                <a:latin typeface="Bradley Hand ITC" panose="03070402050302030203" pitchFamily="66" charset="0"/>
              </a:rPr>
              <a:t> points de broderie </a:t>
            </a:r>
            <a:endParaRPr lang="fr-BE" i="1" dirty="0">
              <a:solidFill>
                <a:schemeClr val="accent6">
                  <a:lumMod val="75000"/>
                </a:schemeClr>
              </a:solidFill>
              <a:latin typeface="Bradley Hand ITC" panose="03070402050302030203" pitchFamily="66" charset="0"/>
            </a:endParaRPr>
          </a:p>
        </p:txBody>
      </p:sp>
      <p:pic>
        <p:nvPicPr>
          <p:cNvPr id="5" name="Espace réservé du contenu 7">
            <a:extLst>
              <a:ext uri="{FF2B5EF4-FFF2-40B4-BE49-F238E27FC236}">
                <a16:creationId xmlns:a16="http://schemas.microsoft.com/office/drawing/2014/main" id="{953CA877-E0FE-49D1-B14B-F50AA651EA5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85" r="11349" b="7865"/>
          <a:stretch/>
        </p:blipFill>
        <p:spPr>
          <a:xfrm rot="5400000">
            <a:off x="1055271" y="2175827"/>
            <a:ext cx="4154935" cy="4212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bg1">
                <a:lumMod val="95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perspectiveAbove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85996574-6551-4683-8619-D97AE25635F2}"/>
              </a:ext>
            </a:extLst>
          </p:cNvPr>
          <p:cNvSpPr txBox="1"/>
          <p:nvPr/>
        </p:nvSpPr>
        <p:spPr>
          <a:xfrm>
            <a:off x="6438900" y="3051326"/>
            <a:ext cx="5067300" cy="2693045"/>
          </a:xfrm>
          <a:prstGeom prst="rect">
            <a:avLst/>
          </a:prstGeom>
          <a:scene3d>
            <a:camera prst="isometricOffAxis1Right"/>
            <a:lightRig rig="threePt" dir="t"/>
          </a:scene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</a:pPr>
            <a:r>
              <a:rPr lang="fr-FR" sz="4800" dirty="0">
                <a:latin typeface="Bradley Hand ITC" panose="03070402050302030203" pitchFamily="66" charset="0"/>
              </a:rPr>
              <a:t>Fiche technique </a:t>
            </a:r>
          </a:p>
          <a:p>
            <a:pPr marL="468000" algn="ctr">
              <a:spcBef>
                <a:spcPts val="1200"/>
              </a:spcBef>
              <a:spcAft>
                <a:spcPts val="1200"/>
              </a:spcAft>
            </a:pPr>
            <a:r>
              <a:rPr lang="fr-FR" sz="4800" dirty="0">
                <a:latin typeface="Bradley Hand ITC" panose="03070402050302030203" pitchFamily="66" charset="0"/>
              </a:rPr>
              <a:t>Mise en pratique   </a:t>
            </a:r>
          </a:p>
          <a:p>
            <a:pPr marL="468000" algn="ctr">
              <a:spcBef>
                <a:spcPts val="1200"/>
              </a:spcBef>
              <a:spcAft>
                <a:spcPts val="1200"/>
              </a:spcAft>
            </a:pPr>
            <a:endParaRPr lang="fr-BE" sz="900" dirty="0">
              <a:latin typeface="Bradley Hand ITC" panose="03070402050302030203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16272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4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4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A2CD1F3-467C-41F4-A4DE-7E2F621268E6}"/>
              </a:ext>
            </a:extLst>
          </p:cNvPr>
          <p:cNvSpPr/>
          <p:nvPr/>
        </p:nvSpPr>
        <p:spPr>
          <a:xfrm rot="20371170">
            <a:off x="1306038" y="1422529"/>
            <a:ext cx="3009679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4300" fontAlgn="base"/>
            <a:r>
              <a:rPr lang="fr-FR" dirty="0">
                <a:latin typeface="Comic Sans MS" panose="030F0702030302020204" pitchFamily="66" charset="0"/>
                <a:ea typeface="DejaVu Sans" panose="020B0603030804020204" pitchFamily="34" charset="0"/>
                <a:cs typeface="DejaVu Sans" panose="020B0603030804020204" pitchFamily="34" charset="0"/>
              </a:rPr>
              <a:t>Il constitue un point de base, </a:t>
            </a:r>
            <a:r>
              <a:rPr lang="fr-BE" dirty="0">
                <a:latin typeface="Comic Sans MS" panose="030F0702030302020204" pitchFamily="66" charset="0"/>
                <a:ea typeface="DejaVu Sans" panose="020B0603030804020204" pitchFamily="34" charset="0"/>
                <a:cs typeface="DejaVu Sans" panose="020B0603030804020204" pitchFamily="34" charset="0"/>
              </a:rPr>
              <a:t>Il permet de réaliser des réparations rapide, </a:t>
            </a:r>
            <a:r>
              <a:rPr lang="fr-FR" dirty="0">
                <a:latin typeface="Comic Sans MS" panose="030F0702030302020204" pitchFamily="66" charset="0"/>
                <a:ea typeface="DejaVu Sans" panose="020B0603030804020204" pitchFamily="34" charset="0"/>
                <a:cs typeface="DejaVu Sans" panose="020B0603030804020204" pitchFamily="34" charset="0"/>
              </a:rPr>
              <a:t>Il s'emploie pour des assemblages simples, facile à exécuter, </a:t>
            </a:r>
            <a:endParaRPr lang="fr-BE" dirty="0">
              <a:latin typeface="Comic Sans MS" panose="030F0702030302020204" pitchFamily="66" charset="0"/>
              <a:ea typeface="DejaVu Sans" panose="020B0603030804020204" pitchFamily="34" charset="0"/>
              <a:cs typeface="DejaVu Sans" panose="020B0603030804020204" pitchFamily="34" charset="0"/>
            </a:endParaRPr>
          </a:p>
          <a:p>
            <a:pPr marL="114300" fontAlgn="base"/>
            <a:r>
              <a:rPr lang="fr-FR" dirty="0">
                <a:latin typeface="Comic Sans MS" panose="030F0702030302020204" pitchFamily="66" charset="0"/>
                <a:ea typeface="DejaVu Sans" panose="020B0603030804020204" pitchFamily="34" charset="0"/>
                <a:cs typeface="DejaVu Sans" panose="020B0603030804020204" pitchFamily="34" charset="0"/>
              </a:rPr>
              <a:t>.</a:t>
            </a:r>
            <a:endParaRPr lang="fr-BE" dirty="0">
              <a:latin typeface="Comic Sans MS" panose="030F0702030302020204" pitchFamily="66" charset="0"/>
              <a:ea typeface="DejaVu Sans" panose="020B0603030804020204" pitchFamily="34" charset="0"/>
              <a:cs typeface="DejaVu Sans" panose="020B0603030804020204" pitchFamily="34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D620FD3-8BC5-4434-9278-6BD63F6BAE94}"/>
              </a:ext>
            </a:extLst>
          </p:cNvPr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56" b="15825"/>
          <a:stretch/>
        </p:blipFill>
        <p:spPr bwMode="auto">
          <a:xfrm>
            <a:off x="2497825" y="3987401"/>
            <a:ext cx="2880000" cy="1620000"/>
          </a:xfrm>
          <a:prstGeom prst="rect">
            <a:avLst/>
          </a:prstGeom>
          <a:noFill/>
          <a:ln w="28575">
            <a:solidFill>
              <a:schemeClr val="accent1"/>
            </a:solidFill>
            <a:prstDash val="dash"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9D94107-EA02-4DE4-ADD5-1BD16F632534}"/>
              </a:ext>
            </a:extLst>
          </p:cNvPr>
          <p:cNvSpPr/>
          <p:nvPr/>
        </p:nvSpPr>
        <p:spPr>
          <a:xfrm>
            <a:off x="289718" y="6315786"/>
            <a:ext cx="428624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fr-BE" sz="1400" dirty="0">
                <a:latin typeface="OpenDyslexic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Apprentissage du point avant lien YouTube </a:t>
            </a:r>
            <a:r>
              <a:rPr lang="fr-BE" u="sng" dirty="0">
                <a:solidFill>
                  <a:srgbClr val="0000FF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https://youtu.be/09LnvT437rU</a:t>
            </a:r>
            <a:endParaRPr lang="fr-BE" dirty="0">
              <a:latin typeface="OpenDyslexic" panose="00000500000000000000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5F147B9-D188-4357-995C-DDC22570D76A}"/>
              </a:ext>
            </a:extLst>
          </p:cNvPr>
          <p:cNvSpPr/>
          <p:nvPr/>
        </p:nvSpPr>
        <p:spPr>
          <a:xfrm>
            <a:off x="6089112" y="547673"/>
            <a:ext cx="5400000" cy="720000"/>
          </a:xfrm>
          <a:prstGeom prst="rect">
            <a:avLst/>
          </a:prstGeom>
          <a:solidFill>
            <a:srgbClr val="E9F7FD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none" lIns="180000" tIns="180000" rIns="180000" bIns="180000" anchor="ctr" anchorCtr="0">
            <a:spAutoFit/>
          </a:bodyPr>
          <a:lstStyle/>
          <a:p>
            <a:pPr algn="ctr">
              <a:spcAft>
                <a:spcPts val="0"/>
              </a:spcAft>
            </a:pPr>
            <a:r>
              <a:rPr lang="fr-BE" sz="2800" dirty="0">
                <a:solidFill>
                  <a:schemeClr val="accent6">
                    <a:lumMod val="75000"/>
                  </a:schemeClr>
                </a:solidFill>
                <a:latin typeface="Bradley Hand ITC" panose="03070402050302030203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Mise en pratique : Le point avant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79DFC58F-D740-4BE4-B76C-DBC750ADDDB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9687" b="12773"/>
          <a:stretch/>
        </p:blipFill>
        <p:spPr>
          <a:xfrm>
            <a:off x="6096000" y="1485536"/>
            <a:ext cx="4660401" cy="4320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688B872E-BA37-4A68-AC4F-DFA202AF3C73}"/>
              </a:ext>
            </a:extLst>
          </p:cNvPr>
          <p:cNvSpPr/>
          <p:nvPr/>
        </p:nvSpPr>
        <p:spPr>
          <a:xfrm>
            <a:off x="6622270" y="5914689"/>
            <a:ext cx="493215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4300" fontAlgn="base"/>
            <a:r>
              <a:rPr lang="fr-FR" sz="1600" dirty="0">
                <a:latin typeface="OpenDyslexic" panose="000005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L'aiguille traverse le tissu, passe dessous puis repasse sur le dessus du tissu à intervalle régulier. </a:t>
            </a:r>
            <a:endParaRPr lang="fr-BE" sz="1600" dirty="0">
              <a:latin typeface="OpenDyslexic" panose="00000500000000000000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CAB4B0E5-5932-4F50-BB08-ACA7C912F760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86" r="19504"/>
          <a:stretch>
            <a:fillRect/>
          </a:stretch>
        </p:blipFill>
        <p:spPr bwMode="auto">
          <a:xfrm>
            <a:off x="10591958" y="4797401"/>
            <a:ext cx="1080000" cy="540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858347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8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8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0A0E843-8DFA-401D-8C48-43DC2C7074C7}"/>
              </a:ext>
            </a:extLst>
          </p:cNvPr>
          <p:cNvSpPr/>
          <p:nvPr/>
        </p:nvSpPr>
        <p:spPr>
          <a:xfrm>
            <a:off x="254829" y="6272818"/>
            <a:ext cx="6096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BE" sz="1400" dirty="0">
                <a:latin typeface="OpenDyslexic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Apprentissage du point de piqure ou arrière lien YouTube </a:t>
            </a:r>
            <a:r>
              <a:rPr lang="fr-BE" u="sng" dirty="0">
                <a:solidFill>
                  <a:srgbClr val="0000FF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https://youtu.be/AVbJGnYe0ok</a:t>
            </a:r>
            <a:endParaRPr lang="fr-BE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E8FB753-C6A9-4F9C-8218-C6F2899534EE}"/>
              </a:ext>
            </a:extLst>
          </p:cNvPr>
          <p:cNvSpPr/>
          <p:nvPr/>
        </p:nvSpPr>
        <p:spPr>
          <a:xfrm rot="20412313">
            <a:off x="1287874" y="1516492"/>
            <a:ext cx="299668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BE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Simple et efficace, grâce au mouvement du retour en arrière, il permet de réaliser des réparations plus solide, </a:t>
            </a:r>
            <a:endParaRPr lang="fr-BE" dirty="0">
              <a:latin typeface="Comic Sans MS" panose="030F0702030302020204" pitchFamily="66" charset="0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9908B33A-0B25-47EC-AAB9-156FF7FF035B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97" t="8989" b="26217"/>
          <a:stretch/>
        </p:blipFill>
        <p:spPr bwMode="auto">
          <a:xfrm>
            <a:off x="2535458" y="3942442"/>
            <a:ext cx="2880000" cy="1620000"/>
          </a:xfrm>
          <a:prstGeom prst="rect">
            <a:avLst/>
          </a:prstGeom>
          <a:noFill/>
          <a:ln w="28575">
            <a:solidFill>
              <a:schemeClr val="accent1"/>
            </a:solidFill>
            <a:prstDash val="dash"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C1BF14E-E980-4CEE-B688-BF67949F17DD}"/>
              </a:ext>
            </a:extLst>
          </p:cNvPr>
          <p:cNvSpPr/>
          <p:nvPr/>
        </p:nvSpPr>
        <p:spPr>
          <a:xfrm>
            <a:off x="6350829" y="789940"/>
            <a:ext cx="51139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FR" sz="2800" dirty="0">
                <a:solidFill>
                  <a:srgbClr val="0E5D7B"/>
                </a:solidFill>
                <a:latin typeface="Bradley Hand ITC" panose="03070402050302030203" pitchFamily="66" charset="0"/>
              </a:rPr>
              <a:t>Mise en pratique : Le point avant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7289706C-78A6-4D2A-A048-C45AFC84C3A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2475" b="6691"/>
          <a:stretch/>
        </p:blipFill>
        <p:spPr>
          <a:xfrm>
            <a:off x="6064729" y="1350840"/>
            <a:ext cx="4123106" cy="4320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429242FF-3C01-4A05-AACF-4CDD1D8F6BF3}"/>
              </a:ext>
            </a:extLst>
          </p:cNvPr>
          <p:cNvSpPr/>
          <p:nvPr/>
        </p:nvSpPr>
        <p:spPr>
          <a:xfrm>
            <a:off x="6064729" y="539155"/>
            <a:ext cx="5400000" cy="720000"/>
          </a:xfrm>
          <a:prstGeom prst="rect">
            <a:avLst/>
          </a:prstGeom>
          <a:solidFill>
            <a:srgbClr val="E9F7FD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none" lIns="180000" tIns="180000" rIns="180000" bIns="180000" anchor="ctr" anchorCtr="0">
            <a:spAutoFit/>
          </a:bodyPr>
          <a:lstStyle/>
          <a:p>
            <a:pPr algn="ctr">
              <a:spcAft>
                <a:spcPts val="0"/>
              </a:spcAft>
            </a:pPr>
            <a:r>
              <a:rPr lang="fr-BE" sz="2800" dirty="0">
                <a:solidFill>
                  <a:schemeClr val="accent6">
                    <a:lumMod val="75000"/>
                  </a:schemeClr>
                </a:solidFill>
                <a:latin typeface="Bradley Hand ITC" panose="03070402050302030203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Mise en pratique : Le point piqure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708875F-DC81-4CC3-988B-EC0DDDB02FB2}"/>
              </a:ext>
            </a:extLst>
          </p:cNvPr>
          <p:cNvSpPr/>
          <p:nvPr/>
        </p:nvSpPr>
        <p:spPr>
          <a:xfrm>
            <a:off x="6662953" y="5889978"/>
            <a:ext cx="518200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6205" marR="111125"/>
            <a:r>
              <a:rPr lang="fr-BE" sz="1600" dirty="0">
                <a:latin typeface="OpenDyslexic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On pique l’aiguille vers l’avant ensuite on revient vers l’arrière et on touche le point que l’on a fait.</a:t>
            </a:r>
            <a:endParaRPr lang="fr-BE" sz="1600" dirty="0">
              <a:effectLst/>
              <a:latin typeface="OpenDyslexic" panose="00000500000000000000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1E66D436-C806-451F-A477-1F66E6B68989}"/>
              </a:ext>
            </a:extLst>
          </p:cNvPr>
          <p:cNvPicPr/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14120" y="4992555"/>
            <a:ext cx="1080000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884722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6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16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364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32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328" tmFilter="0, 0; 0.125,0.2665; 0.25,0.4; 0.375,0.465; 0.5,0.5;  0.625,0.535; 0.75,0.6; 0.875,0.7335; 1,1">
                                          <p:stCondLst>
                                            <p:cond delay="132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264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28" tmFilter="0, 0; 0.125,0.2665; 0.25,0.4; 0.375,0.465; 0.5,0.5;  0.625,0.535; 0.75,0.6; 0.875,0.7335; 1,1">
                                          <p:stCondLst>
                                            <p:cond delay="3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" dur="52">
                                          <p:stCondLst>
                                            <p:cond delay="13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" dur="332" decel="50000">
                                          <p:stCondLst>
                                            <p:cond delay="135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52">
                                          <p:stCondLst>
                                            <p:cond delay="26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" dur="332" decel="50000">
                                          <p:stCondLst>
                                            <p:cond delay="2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52">
                                          <p:stCondLst>
                                            <p:cond delay="328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" dur="332" decel="50000">
                                          <p:stCondLst>
                                            <p:cond delay="333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52">
                                          <p:stCondLst>
                                            <p:cond delay="361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" dur="332" decel="50000">
                                          <p:stCondLst>
                                            <p:cond delay="3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8F565659-2C93-4E04-8563-D950F96122C1}"/>
              </a:ext>
            </a:extLst>
          </p:cNvPr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83" t="19038" r="15526" b="27816"/>
          <a:stretch/>
        </p:blipFill>
        <p:spPr bwMode="auto">
          <a:xfrm>
            <a:off x="2523389" y="3859454"/>
            <a:ext cx="2880000" cy="1708790"/>
          </a:xfrm>
          <a:prstGeom prst="rect">
            <a:avLst/>
          </a:prstGeom>
          <a:noFill/>
          <a:ln w="28575">
            <a:solidFill>
              <a:schemeClr val="accent1"/>
            </a:solidFill>
            <a:prstDash val="dash"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555AEE2C-B51F-4582-8AA9-765124779B41}"/>
              </a:ext>
            </a:extLst>
          </p:cNvPr>
          <p:cNvSpPr/>
          <p:nvPr/>
        </p:nvSpPr>
        <p:spPr>
          <a:xfrm rot="20748818">
            <a:off x="1309836" y="1513471"/>
            <a:ext cx="376071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02565" marR="205105"/>
            <a:r>
              <a:rPr lang="fr-BE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Il permet de faire des réparations au bord des supports, il empêche le tissu de s’effilocher., suite a la rotation du fil au dessus du tissu.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779A5248-6527-4A01-88E0-9EC41A459F0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1802" t="17943" b="12554"/>
          <a:stretch/>
        </p:blipFill>
        <p:spPr>
          <a:xfrm>
            <a:off x="6126480" y="1467201"/>
            <a:ext cx="4163083" cy="43200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BC362001-182C-47DA-A6DC-3D38F61479B7}"/>
              </a:ext>
            </a:extLst>
          </p:cNvPr>
          <p:cNvSpPr/>
          <p:nvPr/>
        </p:nvSpPr>
        <p:spPr>
          <a:xfrm>
            <a:off x="107849" y="6301012"/>
            <a:ext cx="48310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fr-BE" sz="1400" dirty="0">
                <a:latin typeface="OpenDyslexic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Apprentissage du point de surfil lien YouTube </a:t>
            </a:r>
            <a:r>
              <a:rPr lang="fr-BE" u="sng" dirty="0">
                <a:solidFill>
                  <a:srgbClr val="0000FF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https://youtu.be/iy_9Ht7Dsyo</a:t>
            </a:r>
            <a:endParaRPr lang="fr-BE" dirty="0">
              <a:latin typeface="OpenDyslexic" panose="00000500000000000000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5B2196E-0791-4CE0-928F-06A905B2E2A0}"/>
              </a:ext>
            </a:extLst>
          </p:cNvPr>
          <p:cNvSpPr/>
          <p:nvPr/>
        </p:nvSpPr>
        <p:spPr>
          <a:xfrm>
            <a:off x="6126480" y="544979"/>
            <a:ext cx="5400000" cy="720000"/>
          </a:xfrm>
          <a:prstGeom prst="rect">
            <a:avLst/>
          </a:prstGeom>
          <a:solidFill>
            <a:srgbClr val="E9F7FD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none" lIns="180000" tIns="180000" rIns="180000" bIns="180000" anchor="ctr" anchorCtr="0">
            <a:spAutoFit/>
          </a:bodyPr>
          <a:lstStyle/>
          <a:p>
            <a:pPr algn="ctr">
              <a:spcAft>
                <a:spcPts val="0"/>
              </a:spcAft>
            </a:pPr>
            <a:r>
              <a:rPr lang="fr-BE" sz="2800" dirty="0">
                <a:solidFill>
                  <a:schemeClr val="accent6">
                    <a:lumMod val="75000"/>
                  </a:schemeClr>
                </a:solidFill>
                <a:latin typeface="Bradley Hand ITC" panose="03070402050302030203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Mise en pratique : Le point surfil</a:t>
            </a: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68907AD5-7AC4-47B0-A601-524D8048FC16}"/>
              </a:ext>
            </a:extLst>
          </p:cNvPr>
          <p:cNvPicPr/>
          <p:nvPr/>
        </p:nvPicPr>
        <p:blipFill rotWithShape="1">
          <a:blip r:embed="rId5" cstate="print">
            <a:lum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14" t="7902" r="13550" b="26914"/>
          <a:stretch/>
        </p:blipFill>
        <p:spPr bwMode="auto">
          <a:xfrm>
            <a:off x="10472654" y="3813034"/>
            <a:ext cx="1080000" cy="5400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3" name="Image 12" descr="WP_20151124_13_23_59_Pro">
            <a:extLst>
              <a:ext uri="{FF2B5EF4-FFF2-40B4-BE49-F238E27FC236}">
                <a16:creationId xmlns:a16="http://schemas.microsoft.com/office/drawing/2014/main" id="{0D3D55A8-37B7-4DD8-8265-F50784764576}"/>
              </a:ext>
            </a:extLst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15" t="16487" r="41692" b="5426"/>
          <a:stretch>
            <a:fillRect/>
          </a:stretch>
        </p:blipFill>
        <p:spPr bwMode="auto">
          <a:xfrm>
            <a:off x="10472654" y="4528444"/>
            <a:ext cx="1080000" cy="108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4CAC6F2-FD05-41EE-AD6E-A5DA18C4B130}"/>
              </a:ext>
            </a:extLst>
          </p:cNvPr>
          <p:cNvSpPr/>
          <p:nvPr/>
        </p:nvSpPr>
        <p:spPr>
          <a:xfrm>
            <a:off x="6611386" y="6057241"/>
            <a:ext cx="43461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6205"/>
            <a:r>
              <a:rPr lang="fr-BE" sz="1600" dirty="0">
                <a:latin typeface="OpenDyslexic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Au bord du tissu rentré l’aiguille ressortir à côté.</a:t>
            </a:r>
            <a:endParaRPr lang="fr-BE" sz="1600" dirty="0">
              <a:effectLst/>
              <a:latin typeface="OpenDyslexic" panose="00000500000000000000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58801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7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theme/theme1.xml><?xml version="1.0" encoding="utf-8"?>
<a:theme xmlns:a="http://schemas.openxmlformats.org/drawingml/2006/main" name="Traînée de condensation">
  <a:themeElements>
    <a:clrScheme name="Traînée de condensation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E5224E"/>
      </a:accent1>
      <a:accent2>
        <a:srgbClr val="9D074E"/>
      </a:accent2>
      <a:accent3>
        <a:srgbClr val="7F2294"/>
      </a:accent3>
      <a:accent4>
        <a:srgbClr val="8D65EA"/>
      </a:accent4>
      <a:accent5>
        <a:srgbClr val="588FE2"/>
      </a:accent5>
      <a:accent6>
        <a:srgbClr val="127CA4"/>
      </a:accent6>
      <a:hlink>
        <a:srgbClr val="FB4AB6"/>
      </a:hlink>
      <a:folHlink>
        <a:srgbClr val="F98FE9"/>
      </a:folHlink>
    </a:clrScheme>
    <a:fontScheme name="Traînée de condensation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raînée de condensation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6DB8EB18-3657-4051-A897-2ED38832359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Traînée de condensation</Template>
  <TotalTime>587</TotalTime>
  <Words>1049</Words>
  <Application>Microsoft Office PowerPoint</Application>
  <PresentationFormat>Grand écran</PresentationFormat>
  <Paragraphs>82</Paragraphs>
  <Slides>19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19</vt:i4>
      </vt:variant>
    </vt:vector>
  </HeadingPairs>
  <TitlesOfParts>
    <vt:vector size="26" baseType="lpstr">
      <vt:lpstr>Arial</vt:lpstr>
      <vt:lpstr>Bradley Hand ITC</vt:lpstr>
      <vt:lpstr>Century Gothic</vt:lpstr>
      <vt:lpstr>Comic Sans MS</vt:lpstr>
      <vt:lpstr>Edwardian Script ITC</vt:lpstr>
      <vt:lpstr>OpenDyslexic</vt:lpstr>
      <vt:lpstr>Traînée de condensation</vt:lpstr>
      <vt:lpstr>Réalisation des différents points à la main et de broderie</vt:lpstr>
      <vt:lpstr>Création :  Mon arbre magique !</vt:lpstr>
      <vt:lpstr>Développer la créativité</vt:lpstr>
      <vt:lpstr>Imaginer la création </vt:lpstr>
      <vt:lpstr>Préparation de son matériel </vt:lpstr>
      <vt:lpstr>Réalisations des   points de broderie 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Réalisation des différents points à la main et de broderie</dc:title>
  <dc:creator>Danielle</dc:creator>
  <cp:lastModifiedBy>Danielle</cp:lastModifiedBy>
  <cp:revision>52</cp:revision>
  <dcterms:created xsi:type="dcterms:W3CDTF">2020-05-12T07:15:16Z</dcterms:created>
  <dcterms:modified xsi:type="dcterms:W3CDTF">2020-05-13T13:52:17Z</dcterms:modified>
</cp:coreProperties>
</file>