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3"/>
    <p:sldMasterId id="214748367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12192000"/>
  <p:notesSz cx="6858000" cy="9144000"/>
  <p:embeddedFontLst>
    <p:embeddedFont>
      <p:font typeface="Book Antiqua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ookAntiqu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BookAntiqua-italic.fntdata"/><Relationship Id="rId30" Type="http://schemas.openxmlformats.org/officeDocument/2006/relationships/font" Target="fonts/BookAntiqu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BookAntiqua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fld id="{00000000-1234-1234-1234-123412341234}" type="slidenum">
              <a:rPr b="0" i="0" lang="fr-BE" sz="14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9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1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b4e293fda8_0_13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3b4e293fda8_0_13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3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b5328f0efa_1_5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3b5328f0efa_1_5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5:notes"/>
          <p:cNvSpPr/>
          <p:nvPr>
            <p:ph idx="2" type="sldImg"/>
          </p:nvPr>
        </p:nvSpPr>
        <p:spPr>
          <a:xfrm>
            <a:off x="685800" y="1143000"/>
            <a:ext cx="5485680" cy="30855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3" name="Google Shape;303;p15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5:notes"/>
          <p:cNvSpPr txBox="1"/>
          <p:nvPr>
            <p:ph idx="12" type="sldNum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None/>
            </a:pPr>
            <a:fld id="{00000000-1234-1234-1234-123412341234}" type="slidenum">
              <a:rPr b="0" i="0" lang="fr-BE" sz="12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b4e293fda8_0_21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3b4e293fda8_0_21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b4e293fda8_0_26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3b4e293fda8_0_26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b5328f0efa_1_0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3b5328f0efa_1_0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4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b4e293fda8_0_0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3b4e293fda8_0_0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5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6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7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8:notes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b4e293fda8_0_8:notes"/>
          <p:cNvSpPr txBox="1"/>
          <p:nvPr>
            <p:ph idx="1" type="body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b4e293fda8_0_8:notes"/>
          <p:cNvSpPr/>
          <p:nvPr>
            <p:ph idx="2" type="sldImg"/>
          </p:nvPr>
        </p:nvSpPr>
        <p:spPr>
          <a:xfrm>
            <a:off x="216000" y="812520"/>
            <a:ext cx="7127400" cy="4008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3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08" name="Google Shape;108;p15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6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14" name="Google Shape;114;p16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7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7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20" name="Google Shape;120;p17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8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8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8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27" name="Google Shape;127;p18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9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32" name="Google Shape;132;p19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0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0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37" name="Google Shape;137;p20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1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1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1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1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45" name="Google Shape;145;p21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2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2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2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53" name="Google Shape;153;p22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3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3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3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3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3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61" name="Google Shape;161;p23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24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4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4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4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68" name="Google Shape;168;p24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5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25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5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5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5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5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77" name="Google Shape;177;p25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6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26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26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6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6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26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26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188" name="Google Shape;188;p26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4"/>
          <p:cNvSpPr txBox="1"/>
          <p:nvPr>
            <p:ph idx="10"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3" name="Google Shape;103;p1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Relationship Id="rId4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/>
          <p:nvPr/>
        </p:nvSpPr>
        <p:spPr>
          <a:xfrm>
            <a:off x="475560" y="0"/>
            <a:ext cx="10909440" cy="6857280"/>
          </a:xfrm>
          <a:prstGeom prst="rect">
            <a:avLst/>
          </a:prstGeom>
          <a:gradFill>
            <a:gsLst>
              <a:gs pos="0">
                <a:srgbClr val="3965B5"/>
              </a:gs>
              <a:gs pos="100000">
                <a:srgbClr val="3B3838"/>
              </a:gs>
            </a:gsLst>
            <a:lin ang="42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7"/>
          <p:cNvSpPr txBox="1"/>
          <p:nvPr>
            <p:ph idx="4294967295" type="subTitle"/>
          </p:nvPr>
        </p:nvSpPr>
        <p:spPr>
          <a:xfrm>
            <a:off x="3043440" y="4569120"/>
            <a:ext cx="6104520" cy="68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3000"/>
              <a:buFont typeface="Calibri"/>
              <a:buNone/>
            </a:pPr>
            <a:r>
              <a:rPr b="1" i="0" lang="fr-BE" sz="3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Français – 6</a:t>
            </a:r>
            <a:r>
              <a:rPr b="1" baseline="30000" i="0" lang="fr-BE" sz="3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1" i="0" lang="fr-BE" sz="3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 année (TTR)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8CBAD"/>
              </a:buClr>
              <a:buSzPts val="3000"/>
              <a:buFont typeface="Calibri"/>
              <a:buNone/>
            </a:pPr>
            <a:r>
              <a:rPr b="1" i="0" lang="fr-BE" sz="3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202</a:t>
            </a:r>
            <a:r>
              <a:rPr b="1" lang="fr-BE" sz="30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b="1" i="0" lang="fr-BE" sz="3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-202</a:t>
            </a:r>
            <a:r>
              <a:rPr b="1" lang="fr-BE" sz="30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7"/>
          <p:cNvSpPr/>
          <p:nvPr/>
        </p:nvSpPr>
        <p:spPr>
          <a:xfrm>
            <a:off x="3817800" y="2215440"/>
            <a:ext cx="4489200" cy="8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6000"/>
              <a:buFont typeface="Calibri"/>
              <a:buNone/>
            </a:pPr>
            <a:r>
              <a:rPr b="1" i="0" lang="fr-BE" sz="60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Le symbolisme</a:t>
            </a:r>
            <a:endParaRPr b="0" i="0" sz="6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6"/>
          <p:cNvSpPr txBox="1"/>
          <p:nvPr>
            <p:ph idx="4294967295"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Jean Delville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L’école de Platon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(1898)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Jean Delville - The School of Plato (1898) : museum" id="258" name="Google Shape;25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440" y="1779120"/>
            <a:ext cx="11512800" cy="493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/>
          <p:nvPr/>
        </p:nvSpPr>
        <p:spPr>
          <a:xfrm>
            <a:off x="720000" y="0"/>
            <a:ext cx="11115360" cy="2339640"/>
          </a:xfrm>
          <a:prstGeom prst="rect">
            <a:avLst/>
          </a:prstGeom>
          <a:gradFill>
            <a:gsLst>
              <a:gs pos="0">
                <a:srgbClr val="3965B5"/>
              </a:gs>
              <a:gs pos="100000">
                <a:srgbClr val="3B3838"/>
              </a:gs>
            </a:gsLst>
            <a:lin ang="42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4" name="Google Shape;26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50415"/>
            <a:ext cx="12191400" cy="6857279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7"/>
          <p:cNvSpPr txBox="1"/>
          <p:nvPr>
            <p:ph idx="4294967295" type="title"/>
          </p:nvPr>
        </p:nvSpPr>
        <p:spPr>
          <a:xfrm>
            <a:off x="1179350" y="474849"/>
            <a:ext cx="9832800" cy="12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i="0" lang="fr-BE" sz="38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Caractéristiques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7"/>
          <p:cNvSpPr txBox="1"/>
          <p:nvPr>
            <p:ph idx="4294967295" type="body"/>
          </p:nvPr>
        </p:nvSpPr>
        <p:spPr>
          <a:xfrm>
            <a:off x="720000" y="3293200"/>
            <a:ext cx="10292100" cy="3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0037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Symboliser (état d’âme, idée, réalité invisible), suggérer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Faire place à la subjectivité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I</a:t>
            </a: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mportance </a:t>
            </a: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de</a:t>
            </a: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l’imagination/l’inspiration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7"/>
          <p:cNvSpPr txBox="1"/>
          <p:nvPr>
            <p:ph idx="4294967295" type="title"/>
          </p:nvPr>
        </p:nvSpPr>
        <p:spPr>
          <a:xfrm>
            <a:off x="845550" y="2339650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Objectifs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8"/>
          <p:cNvSpPr/>
          <p:nvPr/>
        </p:nvSpPr>
        <p:spPr>
          <a:xfrm>
            <a:off x="720000" y="0"/>
            <a:ext cx="11115300" cy="2339700"/>
          </a:xfrm>
          <a:prstGeom prst="rect">
            <a:avLst/>
          </a:prstGeom>
          <a:gradFill>
            <a:gsLst>
              <a:gs pos="0">
                <a:srgbClr val="3965B5"/>
              </a:gs>
              <a:gs pos="100000">
                <a:srgbClr val="3B3838"/>
              </a:gs>
            </a:gsLst>
            <a:lin ang="419989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3" name="Google Shape;27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50415"/>
            <a:ext cx="12191400" cy="685727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8"/>
          <p:cNvSpPr txBox="1"/>
          <p:nvPr>
            <p:ph idx="4294967295" type="title"/>
          </p:nvPr>
        </p:nvSpPr>
        <p:spPr>
          <a:xfrm>
            <a:off x="1179350" y="474849"/>
            <a:ext cx="9832800" cy="12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i="0" lang="fr-BE" sz="38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Caractéristiques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8"/>
          <p:cNvSpPr txBox="1"/>
          <p:nvPr>
            <p:ph idx="4294967295" type="body"/>
          </p:nvPr>
        </p:nvSpPr>
        <p:spPr>
          <a:xfrm>
            <a:off x="720000" y="3293200"/>
            <a:ext cx="10292100" cy="3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rmAutofit/>
          </a:bodyPr>
          <a:lstStyle/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Produire des textes musicaux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S’adresser aux cinq sens</a:t>
            </a:r>
            <a:r>
              <a:rPr b="1" i="1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S’adresser à une élite </a:t>
            </a:r>
            <a:r>
              <a:rPr b="1" i="1" lang="fr-BE" sz="35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#mallarmé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Rester en dehors de la vie politique et sociale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8"/>
          <p:cNvSpPr txBox="1"/>
          <p:nvPr>
            <p:ph idx="4294967295" type="title"/>
          </p:nvPr>
        </p:nvSpPr>
        <p:spPr>
          <a:xfrm>
            <a:off x="845550" y="2339650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Objectifs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9"/>
          <p:cNvSpPr txBox="1"/>
          <p:nvPr>
            <p:ph idx="4294967295" type="title"/>
          </p:nvPr>
        </p:nvSpPr>
        <p:spPr>
          <a:xfrm>
            <a:off x="838080" y="365040"/>
            <a:ext cx="10514880" cy="2508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James Ensor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Les masques 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et la mort</a:t>
            </a:r>
            <a:br>
              <a:rPr b="0" i="0" lang="fr-BE" sz="3800" u="none" cap="none" strike="noStrike"/>
            </a:b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(1927)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his Is The 'Degenerate' Art Once Banned By Hitler | HuffPost" id="282" name="Google Shape;28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0360" y="365040"/>
            <a:ext cx="7926480" cy="62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0"/>
          <p:cNvSpPr txBox="1"/>
          <p:nvPr>
            <p:ph idx="4294967295" type="body"/>
          </p:nvPr>
        </p:nvSpPr>
        <p:spPr>
          <a:xfrm>
            <a:off x="720000" y="1968500"/>
            <a:ext cx="10292100" cy="4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rmAutofit lnSpcReduction="20000"/>
          </a:bodyPr>
          <a:lstStyle/>
          <a:p>
            <a:pPr indent="-300037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Spiritualité et éso</a:t>
            </a: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térisme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Moi </a:t>
            </a:r>
            <a:r>
              <a:rPr b="1" i="1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#Rimbaud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Flou, </a:t>
            </a: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onirisme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Mort, silence </a:t>
            </a:r>
            <a:endParaRPr b="1" i="0" sz="3500" u="none" cap="none" strike="noStrike">
              <a:solidFill>
                <a:srgbClr val="00000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A</a:t>
            </a: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ngoisse, mélancolie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Beauté, femme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Exotisme, voyage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Correspondances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40"/>
          <p:cNvSpPr txBox="1"/>
          <p:nvPr>
            <p:ph idx="4294967295" type="title"/>
          </p:nvPr>
        </p:nvSpPr>
        <p:spPr>
          <a:xfrm>
            <a:off x="865750" y="864900"/>
            <a:ext cx="9507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.a.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Thèmes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>
            <p:ph idx="4294967295"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Odilon Redon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Esprit de la forêt 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(1880) 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Redon. Esprit de la forêt, 1880" id="294" name="Google Shape;29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8880" y="135720"/>
            <a:ext cx="3972240" cy="6502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2"/>
          <p:cNvSpPr txBox="1"/>
          <p:nvPr>
            <p:ph idx="4294967295" type="body"/>
          </p:nvPr>
        </p:nvSpPr>
        <p:spPr>
          <a:xfrm>
            <a:off x="720000" y="1968500"/>
            <a:ext cx="10292100" cy="4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rmAutofit/>
          </a:bodyPr>
          <a:lstStyle/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femme fatale, sphinx, androgyne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fleurs, animaux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miroirs, portes, masques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anges, figures mythologiques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003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paysages mentaux </a:t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300" name="Google Shape;300;p42"/>
          <p:cNvSpPr txBox="1"/>
          <p:nvPr>
            <p:ph idx="4294967295" type="title"/>
          </p:nvPr>
        </p:nvSpPr>
        <p:spPr>
          <a:xfrm>
            <a:off x="865750" y="864900"/>
            <a:ext cx="9507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.b.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Thèmes spécifiques à la peinture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3"/>
          <p:cNvSpPr txBox="1"/>
          <p:nvPr>
            <p:ph idx="4294967295" type="title"/>
          </p:nvPr>
        </p:nvSpPr>
        <p:spPr>
          <a:xfrm>
            <a:off x="1128600" y="347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Fernand Khnopff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La tiare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	</a:t>
            </a: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d’argent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(1911)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1700" y="826250"/>
            <a:ext cx="5469327" cy="5475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4"/>
          <p:cNvSpPr txBox="1"/>
          <p:nvPr>
            <p:ph idx="4294967295"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Léon Spilliaert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Visservrouw nadenkend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(1901)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3" name="Google Shape;31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080" y="1690560"/>
            <a:ext cx="5994360" cy="5027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5"/>
          <p:cNvSpPr txBox="1"/>
          <p:nvPr>
            <p:ph idx="4294967295" type="body"/>
          </p:nvPr>
        </p:nvSpPr>
        <p:spPr>
          <a:xfrm>
            <a:off x="720000" y="2032000"/>
            <a:ext cx="10292100" cy="3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226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Déconstruction vers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(impairs, pas isométriques/ césure hémistiche)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Déconstruction syntaxe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Lexique mixte et recherché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45"/>
          <p:cNvSpPr txBox="1"/>
          <p:nvPr>
            <p:ph idx="4294967295" type="title"/>
          </p:nvPr>
        </p:nvSpPr>
        <p:spPr>
          <a:xfrm>
            <a:off x="862525" y="847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3.a. Caractéristiques formelles en littérature</a:t>
            </a:r>
            <a:endParaRPr b="1" sz="3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idx="4294967295"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Gaston Bussière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Salammbô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(1907)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1200" y="3424320"/>
            <a:ext cx="8640" cy="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3480" y="3576600"/>
            <a:ext cx="8640" cy="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43480" y="142560"/>
            <a:ext cx="5331240" cy="6581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/>
          <p:nvPr>
            <p:ph idx="4294967295" type="body"/>
          </p:nvPr>
        </p:nvSpPr>
        <p:spPr>
          <a:xfrm>
            <a:off x="720000" y="2032000"/>
            <a:ext cx="10292100" cy="3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Figures de style :</a:t>
            </a:r>
            <a:br>
              <a:rPr b="0" i="0" lang="fr-BE" sz="3500" u="none" cap="none" strike="noStrike"/>
            </a:b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- images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(métaphores #booba, comparaisons, personnifications)</a:t>
            </a:r>
            <a:br>
              <a:rPr b="0" i="0" lang="fr-BE" sz="3500" u="none" cap="none" strike="noStrike"/>
            </a:b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- oppositions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(oxymores, antithèses)</a:t>
            </a:r>
            <a:br>
              <a:rPr b="0" i="0" lang="fr-BE" sz="3500" u="none" cap="none" strike="noStrike"/>
            </a:b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- ruptures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(anacoluthes, ellipses, enjambements)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→</a:t>
            </a:r>
            <a:r>
              <a:rPr b="1" lang="fr-BE" sz="3500"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recherche d’un langage nouveau et ambigu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46"/>
          <p:cNvSpPr txBox="1"/>
          <p:nvPr>
            <p:ph idx="4294967295" type="title"/>
          </p:nvPr>
        </p:nvSpPr>
        <p:spPr>
          <a:xfrm>
            <a:off x="862525" y="847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.a. Caractérist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iques formelles en littérature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7"/>
          <p:cNvSpPr txBox="1"/>
          <p:nvPr>
            <p:ph idx="4294967295"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Pierre Puvis de Chavannes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Le rêve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(1883)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uvis de Chavannes. le Rêve, 1883" id="331" name="Google Shape;33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8920" y="988560"/>
            <a:ext cx="7143480" cy="571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8"/>
          <p:cNvSpPr txBox="1"/>
          <p:nvPr>
            <p:ph idx="4294967295" type="body"/>
          </p:nvPr>
        </p:nvSpPr>
        <p:spPr>
          <a:xfrm>
            <a:off x="720000" y="2032000"/>
            <a:ext cx="10292100" cy="3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Formes dé</a:t>
            </a: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formées, éthérées</a:t>
            </a:r>
            <a:endParaRPr b="1"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 Pas anatomique</a:t>
            </a:r>
            <a:endParaRPr b="1"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Contours nets ou vaporeux</a:t>
            </a:r>
            <a:endParaRPr b="1"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solidFill>
                  <a:schemeClr val="dk1"/>
                </a:solidFill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Espaces indéfinis</a:t>
            </a:r>
            <a:endParaRPr b="1" sz="3500">
              <a:solidFill>
                <a:schemeClr val="dk1"/>
              </a:solidFill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solidFill>
                  <a:schemeClr val="dk1"/>
                </a:solidFill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Lumière diffuse</a:t>
            </a:r>
            <a:endParaRPr b="1" sz="3500">
              <a:solidFill>
                <a:schemeClr val="dk1"/>
              </a:solidFill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chemeClr val="dk1"/>
              </a:solidFill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fr-BE" sz="3500" u="none" cap="none" strike="noStrike">
                <a:solidFill>
                  <a:srgbClr val="000000"/>
                </a:solidFill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→</a:t>
            </a: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 symbolisation/suggestion</a:t>
            </a:r>
            <a:endParaRPr b="0" i="0" sz="3500" u="none" cap="none" strike="noStrike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48"/>
          <p:cNvSpPr txBox="1"/>
          <p:nvPr>
            <p:ph idx="4294967295" type="title"/>
          </p:nvPr>
        </p:nvSpPr>
        <p:spPr>
          <a:xfrm>
            <a:off x="862525" y="847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.b. Caractérist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iques formelles en peinture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9"/>
          <p:cNvSpPr txBox="1"/>
          <p:nvPr>
            <p:ph idx="4294967295" type="body"/>
          </p:nvPr>
        </p:nvSpPr>
        <p:spPr>
          <a:xfrm>
            <a:off x="720000" y="1783075"/>
            <a:ext cx="10605600" cy="45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Couleurs pas naturalistes : </a:t>
            </a:r>
            <a:r>
              <a:rPr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bleus mystiques, violets oniriques, ors sacrés, verts maladifs…</a:t>
            </a:r>
            <a:endParaRPr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 Harmonies </a:t>
            </a:r>
            <a:r>
              <a:rPr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douces, brumeuses, halos lumineux </a:t>
            </a:r>
            <a:endParaRPr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02260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Char char="•"/>
            </a:pPr>
            <a:r>
              <a:rPr b="1"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Composition :</a:t>
            </a:r>
            <a:endParaRPr b="1"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508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Font typeface="Book Antiqua"/>
              <a:buChar char="-"/>
            </a:pPr>
            <a:r>
              <a:rPr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figures frontales, immobiles</a:t>
            </a:r>
            <a:endParaRPr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508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Font typeface="Book Antiqua"/>
              <a:buChar char="-"/>
            </a:pPr>
            <a:r>
              <a:rPr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mise en scène théâtrale ou rituelle</a:t>
            </a:r>
            <a:endParaRPr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508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Font typeface="Book Antiqua"/>
              <a:buChar char="-"/>
            </a:pPr>
            <a:r>
              <a:rPr lang="fr-BE" sz="3500">
                <a:highlight>
                  <a:schemeClr val="lt1"/>
                </a:highlight>
                <a:latin typeface="Book Antiqua"/>
                <a:ea typeface="Book Antiqua"/>
                <a:cs typeface="Book Antiqua"/>
                <a:sym typeface="Book Antiqua"/>
              </a:rPr>
              <a:t>symétries, verticalités</a:t>
            </a:r>
            <a:endParaRPr sz="3500">
              <a:highlight>
                <a:schemeClr val="lt1"/>
              </a:highlight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0" i="0" sz="3500" u="none" cap="none" strike="noStrike"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49"/>
          <p:cNvSpPr txBox="1"/>
          <p:nvPr>
            <p:ph idx="4294967295" type="title"/>
          </p:nvPr>
        </p:nvSpPr>
        <p:spPr>
          <a:xfrm>
            <a:off x="862525" y="847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.b. Caractérist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iques formelles en peinture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FFF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/>
          <p:nvPr/>
        </p:nvSpPr>
        <p:spPr>
          <a:xfrm>
            <a:off x="720000" y="0"/>
            <a:ext cx="11115300" cy="2339700"/>
          </a:xfrm>
          <a:prstGeom prst="rect">
            <a:avLst/>
          </a:prstGeom>
          <a:gradFill>
            <a:gsLst>
              <a:gs pos="0">
                <a:srgbClr val="3965B5"/>
              </a:gs>
              <a:gs pos="100000">
                <a:srgbClr val="3B3838"/>
              </a:gs>
            </a:gsLst>
            <a:lin ang="419989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0" name="Google Shape;21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67390"/>
            <a:ext cx="12191400" cy="6857279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9"/>
          <p:cNvSpPr txBox="1"/>
          <p:nvPr>
            <p:ph idx="4294967295" type="title"/>
          </p:nvPr>
        </p:nvSpPr>
        <p:spPr>
          <a:xfrm>
            <a:off x="1179360" y="271140"/>
            <a:ext cx="983280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1" i="0" lang="fr-BE" sz="38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. Contexte historique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9"/>
          <p:cNvSpPr txBox="1"/>
          <p:nvPr>
            <p:ph idx="4294967295" type="body"/>
          </p:nvPr>
        </p:nvSpPr>
        <p:spPr>
          <a:xfrm>
            <a:off x="720000" y="3471325"/>
            <a:ext cx="102921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rmAutofit/>
          </a:bodyPr>
          <a:lstStyle/>
          <a:p>
            <a:pPr indent="-303276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Révolution industrielle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matérialisme/capitalisme</a:t>
            </a:r>
            <a:br>
              <a:rPr i="0" lang="fr-BE" sz="3500" u="none" cap="none" strike="noStrike"/>
            </a:b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essor de la bourgeoisie</a:t>
            </a:r>
            <a:endParaRPr i="0" sz="3500" u="none" cap="none" strike="noStrike"/>
          </a:p>
        </p:txBody>
      </p:sp>
      <p:sp>
        <p:nvSpPr>
          <p:cNvPr id="213" name="Google Shape;213;p29"/>
          <p:cNvSpPr txBox="1"/>
          <p:nvPr>
            <p:ph idx="4294967295" type="title"/>
          </p:nvPr>
        </p:nvSpPr>
        <p:spPr>
          <a:xfrm>
            <a:off x="720000" y="2222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Contexte historique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/>
          <p:nvPr/>
        </p:nvSpPr>
        <p:spPr>
          <a:xfrm>
            <a:off x="720000" y="0"/>
            <a:ext cx="11115300" cy="2339700"/>
          </a:xfrm>
          <a:prstGeom prst="rect">
            <a:avLst/>
          </a:prstGeom>
          <a:gradFill>
            <a:gsLst>
              <a:gs pos="0">
                <a:srgbClr val="3965B5"/>
              </a:gs>
              <a:gs pos="100000">
                <a:srgbClr val="3B3838"/>
              </a:gs>
            </a:gsLst>
            <a:lin ang="419989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67390"/>
            <a:ext cx="12191400" cy="6857279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 txBox="1"/>
          <p:nvPr>
            <p:ph idx="4294967295" type="title"/>
          </p:nvPr>
        </p:nvSpPr>
        <p:spPr>
          <a:xfrm>
            <a:off x="1179360" y="271140"/>
            <a:ext cx="983280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800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1" i="0" lang="fr-BE" sz="3800" u="none" cap="none" strike="noStrike">
                <a:solidFill>
                  <a:srgbClr val="F8CBAD"/>
                </a:solidFill>
                <a:latin typeface="Calibri"/>
                <a:ea typeface="Calibri"/>
                <a:cs typeface="Calibri"/>
                <a:sym typeface="Calibri"/>
              </a:rPr>
              <a:t>. Contexte historique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0"/>
          <p:cNvSpPr txBox="1"/>
          <p:nvPr>
            <p:ph idx="4294967295" type="body"/>
          </p:nvPr>
        </p:nvSpPr>
        <p:spPr>
          <a:xfrm>
            <a:off x="720000" y="3191350"/>
            <a:ext cx="10292100" cy="3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3276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Développement de l’athéisme (XVIIIe)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 : positivisme de Comte, nihilisme de Nietzsche, Marx, Feuerbach, …</a:t>
            </a:r>
            <a:endParaRPr i="0" sz="3500" u="none" cap="none" strike="noStrike"/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→ inquiétude, besoin de mysticisme, retour à soi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→ aristocratie intellectuelle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0"/>
          <p:cNvSpPr txBox="1"/>
          <p:nvPr>
            <p:ph idx="4294967295" type="title"/>
          </p:nvPr>
        </p:nvSpPr>
        <p:spPr>
          <a:xfrm>
            <a:off x="720000" y="2222925"/>
            <a:ext cx="983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Contexte historique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/>
          <p:nvPr>
            <p:ph idx="4294967295" type="title"/>
          </p:nvPr>
        </p:nvSpPr>
        <p:spPr>
          <a:xfrm>
            <a:off x="5602680" y="408600"/>
            <a:ext cx="628776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Gustave van de Woestyne</a:t>
            </a:r>
            <a:br>
              <a:rPr b="0" i="0" lang="fr-BE" sz="3800" u="none" cap="none" strike="noStrike"/>
            </a:b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Le mauvais semeur (1908)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120" y="224280"/>
            <a:ext cx="5242680" cy="6409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FFFFF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/>
          <p:nvPr>
            <p:ph idx="4294967295" type="body"/>
          </p:nvPr>
        </p:nvSpPr>
        <p:spPr>
          <a:xfrm>
            <a:off x="540000" y="1841500"/>
            <a:ext cx="10472100" cy="4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rmAutofit/>
          </a:bodyPr>
          <a:lstStyle/>
          <a:p>
            <a:pPr indent="-268287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000"/>
              <a:buFont typeface="Arial"/>
              <a:buChar char="•"/>
            </a:pPr>
            <a:r>
              <a:rPr b="1"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Romantisme (1820-1845)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6828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000"/>
              <a:buFont typeface="Arial"/>
              <a:buChar char="•"/>
            </a:pPr>
            <a:r>
              <a:rPr b="1"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Réalisme (1830) &gt; naturalisme (1866)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68287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000"/>
              <a:buFont typeface="Arial"/>
              <a:buChar char="•"/>
            </a:pPr>
            <a:r>
              <a:rPr b="1"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Parnasse (1866) &gt; Décadents &gt; Symbolistes (1870-1890)</a:t>
            </a:r>
            <a:br>
              <a:rPr b="0" i="0" lang="fr-BE" sz="3000" u="none" cap="none" strike="noStrike"/>
            </a:br>
            <a:r>
              <a:rPr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référence antique et artistique</a:t>
            </a:r>
            <a:br>
              <a:rPr i="0" lang="fr-BE" sz="3000" u="none" cap="none" strike="noStrike"/>
            </a:br>
            <a:r>
              <a:rPr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rejet du lyrisme</a:t>
            </a:r>
            <a:br>
              <a:rPr i="0" lang="fr-BE" sz="3000" u="none" cap="none" strike="noStrike"/>
            </a:br>
            <a:r>
              <a:rPr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primauté de la forme et du travail</a:t>
            </a:r>
            <a:br>
              <a:rPr i="0" lang="fr-BE" sz="3000" u="none" cap="none" strike="noStrike"/>
            </a:br>
            <a:r>
              <a:rPr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élitisme</a:t>
            </a:r>
            <a:br>
              <a:rPr i="0" lang="fr-BE" sz="3000" u="none" cap="none" strike="noStrike"/>
            </a:br>
            <a:r>
              <a:rPr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= refus de l’engagement</a:t>
            </a:r>
            <a:br>
              <a:rPr i="0" lang="fr-BE" sz="3000" u="none" cap="none" strike="noStrike"/>
            </a:br>
            <a:r>
              <a:rPr b="1" i="0" lang="fr-BE" sz="3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→ intérêt pour forme ET fond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2"/>
          <p:cNvSpPr txBox="1"/>
          <p:nvPr>
            <p:ph idx="4294967295" type="title"/>
          </p:nvPr>
        </p:nvSpPr>
        <p:spPr>
          <a:xfrm>
            <a:off x="645050" y="864900"/>
            <a:ext cx="9727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Contexte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culturel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3"/>
          <p:cNvSpPr txBox="1"/>
          <p:nvPr>
            <p:ph idx="4294967295" type="title"/>
          </p:nvPr>
        </p:nvSpPr>
        <p:spPr>
          <a:xfrm>
            <a:off x="7489440" y="234360"/>
            <a:ext cx="386388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800"/>
              <a:buFont typeface="Book Antiqua"/>
              <a:buNone/>
            </a:pP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Gustave Moreau</a:t>
            </a:r>
            <a:br>
              <a:rPr b="0" i="0" lang="fr-BE" sz="3800" u="none" cap="none" strike="noStrike"/>
            </a:br>
            <a:r>
              <a:rPr b="1" i="1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Orphée</a:t>
            </a:r>
            <a:r>
              <a:rPr b="1" i="0" lang="fr-BE" sz="3800" u="none" cap="none" strike="noStrike">
                <a:solidFill>
                  <a:srgbClr val="666666"/>
                </a:solidFill>
                <a:latin typeface="Book Antiqua"/>
                <a:ea typeface="Book Antiqua"/>
                <a:cs typeface="Book Antiqua"/>
                <a:sym typeface="Book Antiqua"/>
              </a:rPr>
              <a:t> (1865)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3080" y="234360"/>
            <a:ext cx="3952440" cy="64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FFFFF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4"/>
          <p:cNvSpPr txBox="1"/>
          <p:nvPr>
            <p:ph idx="4294967295" type="body"/>
          </p:nvPr>
        </p:nvSpPr>
        <p:spPr>
          <a:xfrm>
            <a:off x="720000" y="2095500"/>
            <a:ext cx="10583100" cy="42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321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1886 : Manifeste de Jean Moréas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Poésie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&gt; peinture, musique, théâtre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France &gt; toute l’Europe &amp; très importante en Belgique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t/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4"/>
          <p:cNvSpPr txBox="1"/>
          <p:nvPr>
            <p:ph idx="4294967295" type="title"/>
          </p:nvPr>
        </p:nvSpPr>
        <p:spPr>
          <a:xfrm>
            <a:off x="882725" y="698500"/>
            <a:ext cx="94902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Naissance et histoire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FFFFF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/>
          <p:nvPr>
            <p:ph idx="4294967295" type="body"/>
          </p:nvPr>
        </p:nvSpPr>
        <p:spPr>
          <a:xfrm>
            <a:off x="720000" y="1799175"/>
            <a:ext cx="105831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Auteurs français :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Moréas, Baudelaire, Verlaine, Rimbaud, Mallarmé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Peintre français : 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Puvis de Chavanne, Redon, Buissière, Moreau, ...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Auteurs belges 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: Elskamp, Rodenbach, Maeterlinck, Verhaeren, …</a:t>
            </a:r>
            <a:endParaRPr i="0" sz="3500" u="none" cap="none" strike="noStrike"/>
          </a:p>
          <a:p>
            <a:pPr indent="-303212" lvl="0" marL="2286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E75B6"/>
              </a:buClr>
              <a:buSzPts val="3500"/>
              <a:buFont typeface="Arial"/>
              <a:buChar char="•"/>
            </a:pPr>
            <a:r>
              <a:rPr b="1"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Peintres belges : </a:t>
            </a:r>
            <a:r>
              <a:rPr lang="fr-BE" sz="3500">
                <a:latin typeface="Book Antiqua"/>
                <a:ea typeface="Book Antiqua"/>
                <a:cs typeface="Book Antiqua"/>
                <a:sym typeface="Book Antiqua"/>
              </a:rPr>
              <a:t>Khnopff</a:t>
            </a:r>
            <a:r>
              <a:rPr i="0" lang="fr-BE" sz="35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, van de Woestyne, Ensor, Delville, Spilliaert, ... </a:t>
            </a:r>
            <a:endParaRPr b="0" i="0" sz="3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5"/>
          <p:cNvSpPr txBox="1"/>
          <p:nvPr>
            <p:ph idx="4294967295" type="title"/>
          </p:nvPr>
        </p:nvSpPr>
        <p:spPr>
          <a:xfrm>
            <a:off x="882725" y="698500"/>
            <a:ext cx="94902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CBAD"/>
              </a:buClr>
              <a:buSzPts val="4000"/>
              <a:buFont typeface="Calibri"/>
              <a:buNone/>
            </a:pP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1" i="0" lang="fr-BE" sz="3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fr-BE" sz="3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Naissance et histoire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