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Caveat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veat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Caveat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b47fc24b7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b47fc24b7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b47fc24b7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b47fc24b7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b47fc24b7a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b47fc24b7a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b47fc24b7a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b47fc24b7a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b47fc24b7a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b47fc24b7a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b47fc24b7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b47fc24b7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b47fc24b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b47fc24b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b47fc24b7a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b47fc24b7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47fc24b7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47fc24b7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b47fc24b7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b47fc24b7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b47fc24b7a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b47fc24b7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b47fc24b7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b47fc24b7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b47fc24b7a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b47fc24b7a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229500"/>
            <a:ext cx="8520600" cy="16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7000">
                <a:solidFill>
                  <a:srgbClr val="990000"/>
                </a:solidFill>
                <a:latin typeface="Caveat"/>
                <a:ea typeface="Caveat"/>
                <a:cs typeface="Caveat"/>
                <a:sym typeface="Caveat"/>
              </a:rPr>
              <a:t>Histoire du théâtre</a:t>
            </a:r>
            <a:endParaRPr b="1" sz="7000">
              <a:solidFill>
                <a:srgbClr val="99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4171500"/>
            <a:ext cx="8520600" cy="6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38761D"/>
                </a:solidFill>
                <a:latin typeface="Caveat"/>
                <a:ea typeface="Caveat"/>
                <a:cs typeface="Caveat"/>
                <a:sym typeface="Caveat"/>
              </a:rPr>
              <a:t>de l’Antiquité à la Renaissance</a:t>
            </a:r>
            <a:endParaRPr b="1">
              <a:solidFill>
                <a:srgbClr val="38761D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8550" y="1417499"/>
            <a:ext cx="4645651" cy="2467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idx="1" type="subTitle"/>
          </p:nvPr>
        </p:nvSpPr>
        <p:spPr>
          <a:xfrm>
            <a:off x="311700" y="452450"/>
            <a:ext cx="8520600" cy="9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5000">
                <a:solidFill>
                  <a:srgbClr val="38761D"/>
                </a:solidFill>
                <a:latin typeface="Caveat"/>
                <a:ea typeface="Caveat"/>
                <a:cs typeface="Caveat"/>
                <a:sym typeface="Caveat"/>
              </a:rPr>
              <a:t>La Renaissance</a:t>
            </a:r>
            <a:endParaRPr b="1" sz="5000">
              <a:solidFill>
                <a:srgbClr val="38761D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12" name="Google Shape;1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7400" y="1438200"/>
            <a:ext cx="5222174" cy="348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La </a:t>
            </a:r>
            <a:r>
              <a:rPr i="1" lang="fr">
                <a:solidFill>
                  <a:schemeClr val="accent1"/>
                </a:solidFill>
              </a:rPr>
              <a:t>Comedia dell’ arte </a:t>
            </a:r>
            <a:r>
              <a:rPr lang="fr">
                <a:solidFill>
                  <a:schemeClr val="accent1"/>
                </a:solidFill>
              </a:rPr>
              <a:t>(italien populaire)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Improvisation/canevas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Acteurs et personnages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Accessoires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Thèmes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Apogée : 1550-1650</a:t>
            </a:r>
            <a:endParaRPr/>
          </a:p>
        </p:txBody>
      </p:sp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6475" y="1017725"/>
            <a:ext cx="5557526" cy="416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Le thé</a:t>
            </a:r>
            <a:r>
              <a:rPr lang="fr">
                <a:solidFill>
                  <a:schemeClr val="accent1"/>
                </a:solidFill>
              </a:rPr>
              <a:t>âtre </a:t>
            </a:r>
            <a:r>
              <a:rPr lang="fr">
                <a:solidFill>
                  <a:schemeClr val="accent1"/>
                </a:solidFill>
              </a:rPr>
              <a:t>italien classique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25" name="Google Shape;125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Palais puis théâtres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fer à cheval, parterre, loges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cadre, rideau, décor</a:t>
            </a:r>
            <a:r>
              <a:rPr b="1" lang="fr"/>
              <a:t> 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Règle des trois unités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Modèle romain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comédies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tragédies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Vraisemblance</a:t>
            </a:r>
            <a:endParaRPr/>
          </a:p>
        </p:txBody>
      </p:sp>
      <p:pic>
        <p:nvPicPr>
          <p:cNvPr id="126" name="Google Shape;1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04465" y="1727100"/>
            <a:ext cx="5339535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Le théâtre français classique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Cf. théâtre italien 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Modèle antique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5 actes en vers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Types 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Tragédie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Comédie            Mimes</a:t>
            </a:r>
            <a:endParaRPr/>
          </a:p>
        </p:txBody>
      </p:sp>
      <p:sp>
        <p:nvSpPr>
          <p:cNvPr id="133" name="Google Shape;133;p25"/>
          <p:cNvSpPr/>
          <p:nvPr/>
        </p:nvSpPr>
        <p:spPr>
          <a:xfrm>
            <a:off x="1940950" y="2571750"/>
            <a:ext cx="219600" cy="279600"/>
          </a:xfrm>
          <a:prstGeom prst="heart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5"/>
          <p:cNvSpPr/>
          <p:nvPr/>
        </p:nvSpPr>
        <p:spPr>
          <a:xfrm>
            <a:off x="1940150" y="3350625"/>
            <a:ext cx="396600" cy="11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Le thé</a:t>
            </a:r>
            <a:r>
              <a:rPr lang="fr">
                <a:solidFill>
                  <a:schemeClr val="accent1"/>
                </a:solidFill>
              </a:rPr>
              <a:t>âtre élisabéthain</a:t>
            </a:r>
            <a:r>
              <a:rPr i="1" lang="fr">
                <a:solidFill>
                  <a:schemeClr val="accent1"/>
                </a:solidFill>
              </a:rPr>
              <a:t> </a:t>
            </a:r>
            <a:r>
              <a:rPr lang="fr">
                <a:solidFill>
                  <a:schemeClr val="accent1"/>
                </a:solidFill>
              </a:rPr>
              <a:t>(anglais)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40" name="Google Shape;140;p26"/>
          <p:cNvSpPr txBox="1"/>
          <p:nvPr>
            <p:ph idx="1" type="body"/>
          </p:nvPr>
        </p:nvSpPr>
        <p:spPr>
          <a:xfrm>
            <a:off x="311700" y="1152475"/>
            <a:ext cx="8520600" cy="37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Globe </a:t>
            </a:r>
            <a:r>
              <a:rPr lang="fr"/>
              <a:t>(Shakespeare et Marlowe)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Lieu :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Ciel ouvert, scène, galeries,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Parterre et loges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Accessoires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Pas de règles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Type 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médiévale, populaire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épique, dynamique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magique</a:t>
            </a:r>
            <a:endParaRPr/>
          </a:p>
        </p:txBody>
      </p:sp>
      <p:pic>
        <p:nvPicPr>
          <p:cNvPr id="141" name="Google Shape;14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0450" y="1778175"/>
            <a:ext cx="5113551" cy="336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571500"/>
            <a:ext cx="8520600" cy="9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5000">
                <a:solidFill>
                  <a:srgbClr val="38761D"/>
                </a:solidFill>
                <a:latin typeface="Caveat"/>
                <a:ea typeface="Caveat"/>
                <a:cs typeface="Caveat"/>
                <a:sym typeface="Caveat"/>
              </a:rPr>
              <a:t>L’</a:t>
            </a:r>
            <a:r>
              <a:rPr b="1" lang="fr" sz="5000">
                <a:solidFill>
                  <a:srgbClr val="38761D"/>
                </a:solidFill>
                <a:latin typeface="Caveat"/>
                <a:ea typeface="Caveat"/>
                <a:cs typeface="Caveat"/>
                <a:sym typeface="Caveat"/>
              </a:rPr>
              <a:t>Antiquité </a:t>
            </a:r>
            <a:endParaRPr b="1" sz="5000">
              <a:solidFill>
                <a:srgbClr val="38761D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38761D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6425" y="1640675"/>
            <a:ext cx="5044616" cy="327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La naissance du thé</a:t>
            </a:r>
            <a:r>
              <a:rPr lang="fr">
                <a:solidFill>
                  <a:schemeClr val="accent1"/>
                </a:solidFill>
              </a:rPr>
              <a:t>âtre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8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i="1" lang="fr"/>
              <a:t>Theatron</a:t>
            </a:r>
            <a:r>
              <a:rPr lang="fr"/>
              <a:t> 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Dionysies  </a:t>
            </a:r>
            <a:endParaRPr b="1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3 auteurs, 3 jours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dithyrambes</a:t>
            </a:r>
            <a:endParaRPr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Soliste + choeur</a:t>
            </a:r>
            <a:endParaRPr b="1"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Orchestra + hémicycle</a:t>
            </a:r>
            <a:endParaRPr b="1"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i="1" lang="fr"/>
              <a:t>Proskénion + skène</a:t>
            </a:r>
            <a:endParaRPr b="1" i="1"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i="1" lang="fr"/>
              <a:t>Hupocritès </a:t>
            </a:r>
            <a:r>
              <a:rPr b="1" lang="fr"/>
              <a:t>ou protagonistes </a:t>
            </a:r>
            <a:endParaRPr b="1"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Thépsis</a:t>
            </a:r>
            <a:endParaRPr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Masque + tunique + cothurnes</a:t>
            </a:r>
            <a:endParaRPr b="1"/>
          </a:p>
          <a:p>
            <a:pPr indent="-334327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Machinerie ( + rideau)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La tragédie (</a:t>
            </a:r>
            <a:r>
              <a:rPr lang="fr">
                <a:solidFill>
                  <a:schemeClr val="accent1"/>
                </a:solidFill>
              </a:rPr>
              <a:t>grecque</a:t>
            </a:r>
            <a:r>
              <a:rPr lang="fr">
                <a:solidFill>
                  <a:schemeClr val="accent1"/>
                </a:solidFill>
              </a:rPr>
              <a:t>)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68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Fin funeste / Personnages de haut rang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Quatre épisodes (Aristote)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Prologue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Parodos</a:t>
            </a:r>
            <a:endParaRPr i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Commos</a:t>
            </a:r>
            <a:endParaRPr i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Exodos</a:t>
            </a:r>
            <a:endParaRPr i="1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Règles d’</a:t>
            </a:r>
            <a:r>
              <a:rPr b="1" lang="fr"/>
              <a:t>Aristote</a:t>
            </a:r>
            <a:endParaRPr b="1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Unité d’action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Catharsis </a:t>
            </a:r>
            <a:r>
              <a:rPr lang="fr"/>
              <a:t>(</a:t>
            </a:r>
            <a:r>
              <a:rPr i="1" lang="fr"/>
              <a:t>eleos </a:t>
            </a:r>
            <a:r>
              <a:rPr lang="fr"/>
              <a:t>et </a:t>
            </a:r>
            <a:r>
              <a:rPr i="1" lang="fr"/>
              <a:t>phobos</a:t>
            </a:r>
            <a:r>
              <a:rPr lang="fr"/>
              <a:t>)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Mimêsis</a:t>
            </a:r>
            <a:endParaRPr i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Auteurs grecs : Eschyle, Sophocle, Euripide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Auteur latin : Sénèque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La comédie (romaine)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Fin heureuse / Personnages populaires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Défilés phalliques pour Dionysos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Quatre épisodes (Aristote)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Parodos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Agon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Parabasis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fr"/>
              <a:t>Exodos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Règle d’unité d’action (Aristote)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Auteurs grecs : Aristophane, Ménandre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Auteur latin : Plaute, Térence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idx="1" type="subTitle"/>
          </p:nvPr>
        </p:nvSpPr>
        <p:spPr>
          <a:xfrm>
            <a:off x="311700" y="571500"/>
            <a:ext cx="8520600" cy="91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5000">
                <a:solidFill>
                  <a:srgbClr val="38761D"/>
                </a:solidFill>
                <a:latin typeface="Caveat"/>
                <a:ea typeface="Caveat"/>
                <a:cs typeface="Caveat"/>
                <a:sym typeface="Caveat"/>
              </a:rPr>
              <a:t>L</a:t>
            </a:r>
            <a:r>
              <a:rPr b="1" lang="fr" sz="5000">
                <a:solidFill>
                  <a:srgbClr val="38761D"/>
                </a:solidFill>
                <a:latin typeface="Caveat"/>
                <a:ea typeface="Caveat"/>
                <a:cs typeface="Caveat"/>
                <a:sym typeface="Caveat"/>
              </a:rPr>
              <a:t>e Moyen Âge</a:t>
            </a:r>
            <a:endParaRPr b="1" sz="5000">
              <a:solidFill>
                <a:srgbClr val="38761D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5000">
              <a:solidFill>
                <a:srgbClr val="38761D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6900" y="1616875"/>
            <a:ext cx="5200709" cy="3350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Aperçu historique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VI</a:t>
            </a:r>
            <a:r>
              <a:rPr b="1" baseline="30000" lang="fr"/>
              <a:t>e</a:t>
            </a:r>
            <a:r>
              <a:rPr b="1" lang="fr"/>
              <a:t>-XI</a:t>
            </a:r>
            <a:r>
              <a:rPr b="1" baseline="30000" lang="fr"/>
              <a:t>e</a:t>
            </a:r>
            <a:r>
              <a:rPr b="1" lang="fr"/>
              <a:t> </a:t>
            </a:r>
            <a:r>
              <a:rPr lang="fr"/>
              <a:t>(pause)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IX</a:t>
            </a:r>
            <a:r>
              <a:rPr b="1" baseline="30000" lang="fr"/>
              <a:t>e</a:t>
            </a:r>
            <a:r>
              <a:rPr b="1" lang="fr"/>
              <a:t> </a:t>
            </a:r>
            <a:r>
              <a:rPr lang="fr"/>
              <a:t>(liturgie visuelle/sonore)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XI</a:t>
            </a:r>
            <a:r>
              <a:rPr b="1" baseline="30000" lang="fr"/>
              <a:t>e</a:t>
            </a:r>
            <a:r>
              <a:rPr b="1" lang="fr"/>
              <a:t> </a:t>
            </a:r>
            <a:r>
              <a:rPr lang="fr"/>
              <a:t>(dans les églises)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XII</a:t>
            </a:r>
            <a:r>
              <a:rPr b="1" baseline="30000" lang="fr"/>
              <a:t>e</a:t>
            </a:r>
            <a:r>
              <a:rPr b="1" lang="fr"/>
              <a:t> </a:t>
            </a:r>
            <a:r>
              <a:rPr lang="fr"/>
              <a:t>(refrains en français)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XIII</a:t>
            </a:r>
            <a:r>
              <a:rPr b="1" baseline="30000" lang="fr"/>
              <a:t>e</a:t>
            </a:r>
            <a:r>
              <a:rPr b="1" lang="fr"/>
              <a:t> </a:t>
            </a:r>
            <a:r>
              <a:rPr lang="fr"/>
              <a:t>(sur les places)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XIV</a:t>
            </a:r>
            <a:r>
              <a:rPr b="1" baseline="30000" lang="fr"/>
              <a:t>e</a:t>
            </a:r>
            <a:r>
              <a:rPr b="1" lang="fr"/>
              <a:t>-XV</a:t>
            </a:r>
            <a:r>
              <a:rPr b="1" baseline="30000" lang="fr"/>
              <a:t>e</a:t>
            </a:r>
            <a:r>
              <a:rPr lang="fr"/>
              <a:t> (à l’intérieur)</a:t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8200" y="2137200"/>
            <a:ext cx="3503274" cy="263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Le théâtre religieux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02175"/>
            <a:ext cx="8520600" cy="379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Acteurs</a:t>
            </a:r>
            <a:endParaRPr b="1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Accessoires</a:t>
            </a:r>
            <a:endParaRPr b="1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Auteurs </a:t>
            </a:r>
            <a:endParaRPr b="1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Jean Bodel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Adam de la Halle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Rutebeuf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b="1" lang="fr"/>
              <a:t>Types </a:t>
            </a:r>
            <a:endParaRPr b="1"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Drame liturgique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Jeu (profane)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Miracle</a:t>
            </a:r>
            <a:endParaRPr/>
          </a:p>
          <a:p>
            <a:pPr indent="-33432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r"/>
              <a:t>Mystère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1"/>
                </a:solidFill>
              </a:rPr>
              <a:t>Le théâtre comique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Confréries</a:t>
            </a:r>
            <a:r>
              <a:rPr b="1" lang="fr"/>
              <a:t> 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Acteurs et auteurs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Accessoires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fr"/>
              <a:t>Types 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Cry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Moralité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Sottie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Farce </a:t>
            </a:r>
            <a:endParaRPr/>
          </a:p>
        </p:txBody>
      </p:sp>
      <p:pic>
        <p:nvPicPr>
          <p:cNvPr id="106" name="Google Shape;10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1550" y="2057403"/>
            <a:ext cx="3688725" cy="28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